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105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NOTES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37160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 &amp;</a:t>
            </a:r>
            <a:endParaRPr lang="en-US" sz="3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Basket Analysis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31520" y="310896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What Doesn’t Belong &amp; What Goes Together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3749040"/>
            <a:ext cx="109728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Analytics &amp; Data Mining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Dahlkemper School of Business  •  Gannon University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Benyawarath “Yaa” Nithithanatchinnapat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Today’s Game Plan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76809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1371600"/>
            <a:ext cx="73152" cy="86868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137160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737360" y="14630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737360" y="18288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the odd one out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2468880"/>
            <a:ext cx="76809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31520" y="2468880"/>
            <a:ext cx="73152" cy="86868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" y="246888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737360" y="2560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Basket Analysis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9260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what goes together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31520" y="3566160"/>
            <a:ext cx="76809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31520" y="3566160"/>
            <a:ext cx="73152" cy="86868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05840" y="356616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1737360" y="36576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Connecting the Dots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737360" y="4023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these techniques work as a pipeline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ANOMALY DETECTION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8229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“Was this you?”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 sends you a text after an unusual purchase.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did they know it wasn’t you?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0" y="914400"/>
            <a:ext cx="3017520" cy="2377440"/>
          </a:xfrm>
          <a:prstGeom prst="roundRect">
            <a:avLst>
              <a:gd name="adj" fmla="val 5769"/>
            </a:avLst>
          </a:prstGeom>
          <a:solidFill>
            <a:srgbClr val="D4E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760720" y="1097280"/>
            <a:ext cx="24688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D3229"/>
                </a:solidFill>
              </a:rPr>
              <a:t>FRAUD ALERT
</a:t>
            </a:r>
            <a:endParaRPr lang="en-US" sz="1100" dirty="0"/>
          </a:p>
          <a:p>
            <a:pPr marL="0" indent="0">
              <a:buNone/>
            </a:pPr>
            <a:r>
              <a:rPr lang="en-US" sz="1200" dirty="0">
                <a:solidFill>
                  <a:srgbClr val="3D3229"/>
                </a:solidFill>
              </a:rPr>
              <a:t>Unusual activity detected on
your card ending in 4821.
</a:t>
            </a:r>
            <a:endParaRPr lang="en-US" sz="1100" dirty="0"/>
          </a:p>
          <a:p>
            <a:pPr marL="0" indent="0">
              <a:buNone/>
            </a:pPr>
            <a:r>
              <a:rPr lang="en-US" sz="1200" b="1" dirty="0">
                <a:solidFill>
                  <a:srgbClr val="B85042"/>
                </a:solidFill>
              </a:rPr>
              <a:t>$2,847.00 at Electronics Mart
Los Angeles, CA
</a:t>
            </a:r>
            <a:endParaRPr lang="en-US" sz="1100" dirty="0"/>
          </a:p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</a:rPr>
              <a:t>Was this you?</a:t>
            </a:r>
            <a:endParaRPr lang="en-US" sz="1100" dirty="0"/>
          </a:p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</a:rPr>
              <a:t>Reply YES or NO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27432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text IS anomaly detection in action.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4572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229"/>
                </a:solidFill>
              </a:rPr>
              <a:t>The model learned your “normal”: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</a:rPr>
              <a:t>  •  Typical spend: $30–$150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</a:rPr>
              <a:t>  •  Usual locations: Erie, PA area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</a:rPr>
              <a:t>  •  Common merchants: groceries, gas, coffee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</a:rPr>
              <a:t>  •  Typical time: 7 AM – 9 PM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ANOMALY DETECTION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Types of Anomalies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463040"/>
            <a:ext cx="2468880" cy="310896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463040"/>
            <a:ext cx="246888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214884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data point that’s way off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14400" y="2926080"/>
            <a:ext cx="210312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31089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14400" y="338328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$9,500 on a card that averages $75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383280" y="1463040"/>
            <a:ext cx="2468880" cy="310896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383280" y="1463040"/>
            <a:ext cx="246888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56616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Contextual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566160" y="214884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in one setting, weird in another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566160" y="2926080"/>
            <a:ext cx="210312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566160" y="31089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66160" y="338328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90°F in January in Erie, PA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035040" y="1463040"/>
            <a:ext cx="2468880" cy="310896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35040" y="1463040"/>
            <a:ext cx="2468880" cy="54864"/>
          </a:xfrm>
          <a:prstGeom prst="rect">
            <a:avLst/>
          </a:prstGeom>
          <a:solidFill>
            <a:srgbClr val="6B5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21792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Collective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217920" y="214884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Individually fine, unusual as a group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17920" y="2926080"/>
            <a:ext cx="210312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217920" y="31089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217920" y="338328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small charges in 5 min from 6 countries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ANOMALY DETECTION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 We Detect Anomalies?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417320"/>
            <a:ext cx="7680960" cy="749808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417320"/>
            <a:ext cx="54864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1417320"/>
            <a:ext cx="548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600200" y="149047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Statistical Rules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00200" y="180136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Z-scores, IQR, Tukey fences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0" y="1417320"/>
            <a:ext cx="32004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already know this!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2286000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31520" y="2286000"/>
            <a:ext cx="54864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2286000"/>
            <a:ext cx="548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📏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00200" y="235915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Distance-Based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00200" y="267004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far from nearest neighbors?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29200" y="2286000"/>
            <a:ext cx="32004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to clustering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31520" y="3154680"/>
            <a:ext cx="7680960" cy="749808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31520" y="3154680"/>
            <a:ext cx="54864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05840" y="3154680"/>
            <a:ext cx="548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🌊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600200" y="32278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Density-Based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00200" y="35387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neighborhood sparse?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029200" y="3154680"/>
            <a:ext cx="32004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LOF, DBSCAN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31520" y="4023360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0" y="4023360"/>
            <a:ext cx="54864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05840" y="4023360"/>
            <a:ext cx="548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🧠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600200" y="409651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Model-Based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600200" y="440740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algorithm learn “normal”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029200" y="4023360"/>
            <a:ext cx="32004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 Forest, One-Class SVM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ANOMALY DETECTION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Cluster → Anomaly Pipeline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12344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already built clusters last week. Now repurpose them as anomaly detectors.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1920240"/>
            <a:ext cx="1920240" cy="22860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097280" y="210312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9436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Clusters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32461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your data into segments (k-Means, etc.)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377440" y="2331720"/>
            <a:ext cx="228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606040" y="1920240"/>
            <a:ext cx="1920240" cy="22860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46120" y="210312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4612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74320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Measure Distance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743200" y="32461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how far each point is from its assigned centroid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26280" y="2331720"/>
            <a:ext cx="228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4754880" y="1920240"/>
            <a:ext cx="1920240" cy="22860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394960" y="210312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39496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89204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Flag Outliers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892040" y="32461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with the largest distances are your anomaly candidates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675120" y="2331720"/>
            <a:ext cx="228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6903720" y="1920240"/>
            <a:ext cx="1920240" cy="22860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543800" y="210312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54380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Investigate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040880" y="32461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review: real anomaly or just an unusual-but-normal case?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ANOMALY DETECTION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PAIR Framework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11430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anomaly detection model needs a business decision behind it.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1600200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31520" y="1600200"/>
            <a:ext cx="73152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1600200"/>
            <a:ext cx="548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645920" y="167335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474720" y="1600200"/>
            <a:ext cx="47548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transaction has a 94% anomaly score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2404872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31520" y="2404872"/>
            <a:ext cx="73152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2404872"/>
            <a:ext cx="548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645920" y="247802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474720" y="2404872"/>
            <a:ext cx="47548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transaction, send verification text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31520" y="3209544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31520" y="3209544"/>
            <a:ext cx="73152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05840" y="3209544"/>
            <a:ext cx="548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1645920" y="328269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Impact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474720" y="3209544"/>
            <a:ext cx="47548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Prevented $3,200 in potential fraud loss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1520" y="4014216"/>
            <a:ext cx="76809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31520" y="4014216"/>
            <a:ext cx="73152" cy="74980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05840" y="4014216"/>
            <a:ext cx="548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1645920" y="408736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474720" y="4014216"/>
            <a:ext cx="47548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positive: blocking a legitimate vacation purchase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D3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that we’ve found what doesn’t belong...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find what</a:t>
            </a:r>
            <a:endParaRPr lang="en-US" sz="3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goes together.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31520" y="3749040"/>
            <a:ext cx="1097280" cy="36576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8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MARKET BASKET ANALYSIS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MARKET BASKET ANALYSIS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Diaper-Beer Discovery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463040"/>
            <a:ext cx="7680960" cy="3017520"/>
          </a:xfrm>
          <a:prstGeom prst="rect">
            <a:avLst/>
          </a:prstGeom>
          <a:solidFill>
            <a:srgbClr val="F5F0E8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463040"/>
            <a:ext cx="768096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97280" y="1737360"/>
            <a:ext cx="69494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D3229"/>
                </a:solidFill>
              </a:rPr>
              <a:t>A major retailer ran association rules on millions of transactions.
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D3229"/>
                </a:solidFill>
              </a:rPr>
              <a:t>The obvious stuff: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</a:rPr>
              <a:t>  Chips → Soda    Bread → Butter    Cereal → Milk
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B85042"/>
                </a:solidFill>
              </a:rPr>
              <a:t>The surprising finding: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B85042"/>
                </a:solidFill>
              </a:rPr>
              <a:t>  Men buying diapers on Friday evenings also bought beer (Lift: 2.1)
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</a:rPr>
              <a:t>No human would have guessed that. But the algorithm found it because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</a:rPr>
              <a:t>it checked every possible combination—millions of them.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MARKET BASKET ANALYSIS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 Metrics That Matter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651760" cy="32918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417320"/>
            <a:ext cx="265176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1645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0080" y="2057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popular is this combo?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468880"/>
            <a:ext cx="228600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606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P(A ∩ B)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30175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 AND butter appear in 30% of all transactions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91840" y="1417320"/>
            <a:ext cx="2651760" cy="32918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91840" y="1417320"/>
            <a:ext cx="265176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474720" y="1645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Confidence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474720" y="2057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A, how likely B?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474720" y="2468880"/>
            <a:ext cx="228600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474720" y="2606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P(B | A)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474720" y="30175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 of bread buyers also buy butter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126480" y="1417320"/>
            <a:ext cx="2651760" cy="32918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26480" y="1417320"/>
            <a:ext cx="2651760" cy="54864"/>
          </a:xfrm>
          <a:prstGeom prst="rect">
            <a:avLst/>
          </a:prstGeom>
          <a:solidFill>
            <a:srgbClr val="6B5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309360" y="1645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Lift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309360" y="2057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than chance?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309360" y="2468880"/>
            <a:ext cx="2286000" cy="27432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2606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 / P(B)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309360" y="30175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&gt; 1 = real association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= 1 = independent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&lt; 1 = they avoid each other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MARKET BASKET ANALYSIS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 Association Rule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463040"/>
            <a:ext cx="7680960" cy="822960"/>
          </a:xfrm>
          <a:prstGeom prst="rect">
            <a:avLst/>
          </a:prstGeom>
          <a:solidFill>
            <a:srgbClr val="F5F0E8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1463040"/>
            <a:ext cx="7680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850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{Bread, Eggs}  →  {Butter}    [Support: 15%  |  Confidence: 72%  |  Lift: 2.4]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5603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7200" y="2560320"/>
            <a:ext cx="54864" cy="1645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85800" y="26974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Antecedent (IF)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310896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 and Eggs — already in the cart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337560" y="25603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337560" y="2560320"/>
            <a:ext cx="54864" cy="1645920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566160" y="26974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Consequent (THEN)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566160" y="310896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Butter — predicted to also be purchased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25603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17920" y="2560320"/>
            <a:ext cx="54864" cy="1645920"/>
          </a:xfrm>
          <a:prstGeom prst="rect">
            <a:avLst/>
          </a:prstGeom>
          <a:solidFill>
            <a:srgbClr val="6B5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46520" y="26974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Lift = 2.4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46520" y="310896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2.4x more likely than random chance.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strong, actionable signal.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MARKET BASKET ANALYSIS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MBA Everywhere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137160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580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🛒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14300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Retail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21031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layout, cross-sell, bundle pricing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37560" y="137160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337560" y="137160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47472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🎬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93192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Streaming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74720" y="21031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A + B → Recommend C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26480" y="137160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26480" y="137160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26364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🏥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72084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Healthcare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263640" y="21031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 co-occurrence, drug interactions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310896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48640" y="310896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85800" y="3291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🏦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1430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Banking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85800" y="384048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bundling, cross-sell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337560" y="310896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337560" y="310896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474720" y="3291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🌐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393192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Web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474720" y="384048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visit patterns → predict conversion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26480" y="3108960"/>
            <a:ext cx="2560320" cy="146304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126480" y="3108960"/>
            <a:ext cx="2560320" cy="457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263640" y="3291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🏫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672084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263640" y="384048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enrollment patterns, prerequisite insights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CONNECTING THE DOTS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Sides of the Same Coin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463040"/>
            <a:ext cx="3657600" cy="292608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463040"/>
            <a:ext cx="365760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05840" y="2148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what DOESN’T belong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2560320"/>
            <a:ext cx="3108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Unsupervised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Flags deviations from normal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Key tradeoff: sensitivity vs. specificity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Requires investigation (is it real?)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023360" y="256032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023360" y="25603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754880" y="1463040"/>
            <a:ext cx="3657600" cy="292608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754880" y="1463040"/>
            <a:ext cx="365760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0" y="1691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7BE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Basket Analysis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029200" y="2148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3D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what DOES belong together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29200" y="2560320"/>
            <a:ext cx="3108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Unsupervised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Surfaces co-occurrence patterns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Key metric: Lift (better than chance?)
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5B4F"/>
                </a:solidFill>
              </a:rPr>
              <a:t>•  Requires “so what” judgment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3657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45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CONNECTING THE DOTS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D32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Unsupervised Learning Pipeline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468880" cy="18288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554480"/>
            <a:ext cx="2468880" cy="54864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17830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7BE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CLUSTER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22860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similar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together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200400" y="21031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85042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566160" y="1554480"/>
            <a:ext cx="2468880" cy="18288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66160" y="1554480"/>
            <a:ext cx="246888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66160" y="17830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DETECT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0480" y="22860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what doesn’t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any group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035040" y="21031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85042"/>
                </a:solidFill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400800" y="1554480"/>
            <a:ext cx="2468880" cy="1828800"/>
          </a:xfrm>
          <a:prstGeom prst="rect">
            <a:avLst/>
          </a:prstGeom>
          <a:solidFill>
            <a:srgbClr val="F7F3EE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0" y="1554480"/>
            <a:ext cx="2468880" cy="54864"/>
          </a:xfrm>
          <a:prstGeom prst="rect">
            <a:avLst/>
          </a:prstGeom>
          <a:solidFill>
            <a:srgbClr val="6B5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0" y="17830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B5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ASSOCIATE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675120" y="22860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what goes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6B5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within groups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31520" y="3749040"/>
            <a:ext cx="7680960" cy="822960"/>
          </a:xfrm>
          <a:prstGeom prst="rect">
            <a:avLst/>
          </a:prstGeom>
          <a:solidFill>
            <a:srgbClr val="F5F0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400" b="1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doesn’t replace judgment. It scales it. The model finds patterns;</a:t>
            </a:r>
            <a:endParaRPr lang="en-US" sz="14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400" b="1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decide what to do about them.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31520" y="1188720"/>
            <a:ext cx="54864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11887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finds what doesn’t belong by learning “normal” and flagging deviations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1520" y="1920240"/>
            <a:ext cx="54864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1920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 finds what goes together using Support, Confidence, and Lift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2651760"/>
            <a:ext cx="54864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05840" y="26517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unsupervised and require human judgment to interpret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31520" y="3383280"/>
            <a:ext cx="54864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383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use PAIR: Prediction → Action → Impact → Risk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" y="4114800"/>
            <a:ext cx="54864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41148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power: Cluster → Detect Anomalies → Mine Associations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969</Words>
  <Application>Microsoft Office PowerPoint</Application>
  <PresentationFormat>On-screen Show (16:9)</PresentationFormat>
  <Paragraphs>207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Consolas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Anomaly Detection &amp; Market Basket Analysis</dc:title>
  <dc:subject>PptxGenJS Presentation</dc:subject>
  <dc:creator>Dr. Yaa Amankwah-Poku</dc:creator>
  <cp:lastModifiedBy>Nithithanatchinnapat, Benyawarath</cp:lastModifiedBy>
  <cp:revision>2</cp:revision>
  <dcterms:created xsi:type="dcterms:W3CDTF">2026-03-18T20:49:51Z</dcterms:created>
  <dcterms:modified xsi:type="dcterms:W3CDTF">2026-03-19T15:17:55Z</dcterms:modified>
</cp:coreProperties>
</file>