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6" d="100"/>
          <a:sy n="126" d="100"/>
        </p:scale>
        <p:origin x="20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9303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0E7C86"/>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731520" y="640080"/>
            <a:ext cx="640080" cy="640080"/>
          </a:xfrm>
          <a:prstGeom prst="rect">
            <a:avLst/>
          </a:prstGeom>
        </p:spPr>
      </p:pic>
      <p:sp>
        <p:nvSpPr>
          <p:cNvPr id="4" name="Text 1"/>
          <p:cNvSpPr/>
          <p:nvPr/>
        </p:nvSpPr>
        <p:spPr>
          <a:xfrm>
            <a:off x="731520" y="1371600"/>
            <a:ext cx="7680960" cy="822960"/>
          </a:xfrm>
          <a:prstGeom prst="rect">
            <a:avLst/>
          </a:prstGeom>
          <a:noFill/>
          <a:ln/>
        </p:spPr>
        <p:txBody>
          <a:bodyPr wrap="square" lIns="0" tIns="0" rIns="0" bIns="0" rtlCol="0" anchor="ctr"/>
          <a:lstStyle/>
          <a:p>
            <a:pPr marL="0" indent="0">
              <a:buNone/>
            </a:pPr>
            <a:r>
              <a:rPr lang="en-US" sz="4200" b="1" dirty="0">
                <a:solidFill>
                  <a:srgbClr val="FFFFFF"/>
                </a:solidFill>
                <a:latin typeface="Georgia" pitchFamily="34" charset="0"/>
                <a:ea typeface="Georgia" pitchFamily="34" charset="-122"/>
                <a:cs typeface="Georgia" pitchFamily="34" charset="-120"/>
              </a:rPr>
              <a:t>CLUSTER CHALLENGE</a:t>
            </a:r>
            <a:endParaRPr lang="en-US" sz="4200" dirty="0"/>
          </a:p>
        </p:txBody>
      </p:sp>
      <p:sp>
        <p:nvSpPr>
          <p:cNvPr id="5" name="Text 2"/>
          <p:cNvSpPr/>
          <p:nvPr/>
        </p:nvSpPr>
        <p:spPr>
          <a:xfrm>
            <a:off x="731520" y="2103120"/>
            <a:ext cx="7680960" cy="548640"/>
          </a:xfrm>
          <a:prstGeom prst="rect">
            <a:avLst/>
          </a:prstGeom>
          <a:noFill/>
          <a:ln/>
        </p:spPr>
        <p:txBody>
          <a:bodyPr wrap="square" lIns="0" tIns="0" rIns="0" bIns="0" rtlCol="0" anchor="ctr"/>
          <a:lstStyle/>
          <a:p>
            <a:pPr marL="0" indent="0">
              <a:buNone/>
            </a:pPr>
            <a:r>
              <a:rPr lang="en-US" sz="2200" dirty="0">
                <a:solidFill>
                  <a:srgbClr val="15A3AF"/>
                </a:solidFill>
                <a:latin typeface="Georgia" pitchFamily="34" charset="0"/>
                <a:ea typeface="Georgia" pitchFamily="34" charset="-122"/>
                <a:cs typeface="Georgia" pitchFamily="34" charset="-120"/>
              </a:rPr>
              <a:t>The BrewRight Coffee Segmentation Battle</a:t>
            </a:r>
            <a:endParaRPr lang="en-US" sz="2200" dirty="0"/>
          </a:p>
        </p:txBody>
      </p:sp>
      <p:sp>
        <p:nvSpPr>
          <p:cNvPr id="6" name="Shape 3"/>
          <p:cNvSpPr/>
          <p:nvPr/>
        </p:nvSpPr>
        <p:spPr>
          <a:xfrm>
            <a:off x="731520" y="2834640"/>
            <a:ext cx="2286000" cy="36576"/>
          </a:xfrm>
          <a:prstGeom prst="rect">
            <a:avLst/>
          </a:prstGeom>
          <a:solidFill>
            <a:srgbClr val="E8913A"/>
          </a:solidFill>
          <a:ln/>
        </p:spPr>
        <p:txBody>
          <a:bodyPr/>
          <a:lstStyle/>
          <a:p>
            <a:endParaRPr lang="en-US"/>
          </a:p>
        </p:txBody>
      </p:sp>
      <p:sp>
        <p:nvSpPr>
          <p:cNvPr id="7" name="Text 4"/>
          <p:cNvSpPr/>
          <p:nvPr/>
        </p:nvSpPr>
        <p:spPr>
          <a:xfrm>
            <a:off x="731520" y="3200400"/>
            <a:ext cx="7315200" cy="365760"/>
          </a:xfrm>
          <a:prstGeom prst="rect">
            <a:avLst/>
          </a:prstGeom>
          <a:noFill/>
          <a:ln/>
        </p:spPr>
        <p:txBody>
          <a:bodyPr wrap="square" lIns="0" tIns="0" rIns="0" bIns="0" rtlCol="0" anchor="ctr"/>
          <a:lstStyle/>
          <a:p>
            <a:pPr marL="0" indent="0">
              <a:buNone/>
            </a:pPr>
            <a:r>
              <a:rPr lang="en-US" sz="1600" dirty="0">
                <a:solidFill>
                  <a:srgbClr val="8899AA"/>
                </a:solidFill>
                <a:latin typeface="Calibri" pitchFamily="34" charset="0"/>
                <a:ea typeface="Calibri" pitchFamily="34" charset="-122"/>
                <a:cs typeface="Calibri" pitchFamily="34" charset="-120"/>
              </a:rPr>
              <a:t>In-Class Team Activity  |  ~30 Minutes</a:t>
            </a:r>
            <a:endParaRPr lang="en-US" sz="1600" dirty="0"/>
          </a:p>
        </p:txBody>
      </p:sp>
      <p:sp>
        <p:nvSpPr>
          <p:cNvPr id="8" name="Text 5"/>
          <p:cNvSpPr/>
          <p:nvPr/>
        </p:nvSpPr>
        <p:spPr>
          <a:xfrm>
            <a:off x="731520" y="3611880"/>
            <a:ext cx="7315200" cy="365760"/>
          </a:xfrm>
          <a:prstGeom prst="rect">
            <a:avLst/>
          </a:prstGeom>
          <a:noFill/>
          <a:ln/>
        </p:spPr>
        <p:txBody>
          <a:bodyPr wrap="square" lIns="0" tIns="0" rIns="0" bIns="0" rtlCol="0" anchor="ctr"/>
          <a:lstStyle/>
          <a:p>
            <a:pPr marL="0" indent="0">
              <a:buNone/>
            </a:pPr>
            <a:r>
              <a:rPr lang="en-US" sz="1400" dirty="0">
                <a:solidFill>
                  <a:srgbClr val="667788"/>
                </a:solidFill>
                <a:latin typeface="Calibri" pitchFamily="34" charset="0"/>
                <a:ea typeface="Calibri" pitchFamily="34" charset="-122"/>
                <a:cs typeface="Calibri" pitchFamily="34" charset="-120"/>
              </a:rPr>
              <a:t>Predictive Analytics &amp; Data Mining</a:t>
            </a:r>
            <a:endParaRPr lang="en-US" sz="1400" dirty="0"/>
          </a:p>
        </p:txBody>
      </p:sp>
      <p:sp>
        <p:nvSpPr>
          <p:cNvPr id="9" name="Shape 6"/>
          <p:cNvSpPr/>
          <p:nvPr/>
        </p:nvSpPr>
        <p:spPr>
          <a:xfrm>
            <a:off x="731520" y="4114800"/>
            <a:ext cx="2743200" cy="548640"/>
          </a:xfrm>
          <a:prstGeom prst="rect">
            <a:avLst/>
          </a:prstGeom>
          <a:solidFill>
            <a:srgbClr val="243454"/>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868680" y="4187952"/>
            <a:ext cx="320040" cy="320040"/>
          </a:xfrm>
          <a:prstGeom prst="rect">
            <a:avLst/>
          </a:prstGeom>
        </p:spPr>
      </p:pic>
      <p:sp>
        <p:nvSpPr>
          <p:cNvPr id="11" name="Text 7"/>
          <p:cNvSpPr/>
          <p:nvPr/>
        </p:nvSpPr>
        <p:spPr>
          <a:xfrm>
            <a:off x="1280160" y="4133088"/>
            <a:ext cx="2011680" cy="502920"/>
          </a:xfrm>
          <a:prstGeom prst="rect">
            <a:avLst/>
          </a:prstGeom>
          <a:noFill/>
          <a:ln/>
        </p:spPr>
        <p:txBody>
          <a:bodyPr wrap="square" lIns="0" tIns="0" rIns="0" bIns="0" rtlCol="0" anchor="ctr"/>
          <a:lstStyle/>
          <a:p>
            <a:pPr marL="0" indent="0">
              <a:buNone/>
            </a:pPr>
            <a:r>
              <a:rPr lang="en-US" sz="1300" dirty="0">
                <a:solidFill>
                  <a:srgbClr val="A0B4CC"/>
                </a:solidFill>
                <a:latin typeface="Calibri" pitchFamily="34" charset="0"/>
                <a:ea typeface="Calibri" pitchFamily="34" charset="-122"/>
                <a:cs typeface="Calibri" pitchFamily="34" charset="-120"/>
              </a:rPr>
              <a:t>Teams compete. Best pitch wins.</a:t>
            </a:r>
            <a:endParaRPr lang="en-US" sz="1300" dirty="0"/>
          </a:p>
        </p:txBody>
      </p:sp>
      <p:sp>
        <p:nvSpPr>
          <p:cNvPr id="12" name="Shape 8"/>
          <p:cNvSpPr/>
          <p:nvPr/>
        </p:nvSpPr>
        <p:spPr>
          <a:xfrm>
            <a:off x="0" y="5052060"/>
            <a:ext cx="9144000" cy="91440"/>
          </a:xfrm>
          <a:prstGeom prst="rect">
            <a:avLst/>
          </a:prstGeom>
          <a:solidFill>
            <a:srgbClr val="0E7C86"/>
          </a:solidFill>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7F4"/>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0E7C86"/>
          </a:solidFill>
          <a:ln/>
        </p:spPr>
        <p:txBody>
          <a:bodyPr/>
          <a:lstStyle/>
          <a:p>
            <a:endParaRPr lang="en-US"/>
          </a:p>
        </p:txBody>
      </p:sp>
      <p:sp>
        <p:nvSpPr>
          <p:cNvPr id="3" name="Text 1"/>
          <p:cNvSpPr/>
          <p:nvPr/>
        </p:nvSpPr>
        <p:spPr>
          <a:xfrm>
            <a:off x="548640" y="228600"/>
            <a:ext cx="8229600" cy="594360"/>
          </a:xfrm>
          <a:prstGeom prst="rect">
            <a:avLst/>
          </a:prstGeom>
          <a:noFill/>
          <a:ln/>
        </p:spPr>
        <p:txBody>
          <a:bodyPr wrap="square" lIns="0" tIns="0" rIns="0" bIns="0" rtlCol="0" anchor="ctr"/>
          <a:lstStyle/>
          <a:p>
            <a:pPr marL="0" indent="0">
              <a:buNone/>
            </a:pPr>
            <a:r>
              <a:rPr lang="en-US" sz="3200" b="1" dirty="0">
                <a:solidFill>
                  <a:srgbClr val="1B2A4A"/>
                </a:solidFill>
                <a:latin typeface="Georgia" pitchFamily="34" charset="0"/>
                <a:ea typeface="Georgia" pitchFamily="34" charset="-122"/>
                <a:cs typeface="Georgia" pitchFamily="34" charset="-120"/>
              </a:rPr>
              <a:t>The Scenario</a:t>
            </a:r>
            <a:endParaRPr lang="en-US" sz="3200" dirty="0"/>
          </a:p>
        </p:txBody>
      </p:sp>
      <p:sp>
        <p:nvSpPr>
          <p:cNvPr id="4" name="Shape 2"/>
          <p:cNvSpPr/>
          <p:nvPr/>
        </p:nvSpPr>
        <p:spPr>
          <a:xfrm>
            <a:off x="548640" y="1005840"/>
            <a:ext cx="8046720" cy="365760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5" name="Shape 3"/>
          <p:cNvSpPr/>
          <p:nvPr/>
        </p:nvSpPr>
        <p:spPr>
          <a:xfrm>
            <a:off x="548640" y="1005840"/>
            <a:ext cx="73152" cy="3657600"/>
          </a:xfrm>
          <a:prstGeom prst="rect">
            <a:avLst/>
          </a:prstGeom>
          <a:solidFill>
            <a:srgbClr val="E8913A"/>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14400" y="1188720"/>
            <a:ext cx="457200" cy="457200"/>
          </a:xfrm>
          <a:prstGeom prst="rect">
            <a:avLst/>
          </a:prstGeom>
        </p:spPr>
      </p:pic>
      <p:sp>
        <p:nvSpPr>
          <p:cNvPr id="7" name="Text 4"/>
          <p:cNvSpPr/>
          <p:nvPr/>
        </p:nvSpPr>
        <p:spPr>
          <a:xfrm>
            <a:off x="1463040" y="1188720"/>
            <a:ext cx="5943600" cy="457200"/>
          </a:xfrm>
          <a:prstGeom prst="rect">
            <a:avLst/>
          </a:prstGeom>
          <a:noFill/>
          <a:ln/>
        </p:spPr>
        <p:txBody>
          <a:bodyPr wrap="square" lIns="0" tIns="0" rIns="0" bIns="0" rtlCol="0" anchor="ctr"/>
          <a:lstStyle/>
          <a:p>
            <a:pPr marL="0" indent="0">
              <a:buNone/>
            </a:pPr>
            <a:r>
              <a:rPr lang="en-US" sz="2000" b="1" dirty="0">
                <a:solidFill>
                  <a:srgbClr val="1B2A4A"/>
                </a:solidFill>
                <a:latin typeface="Georgia" pitchFamily="34" charset="0"/>
                <a:ea typeface="Georgia" pitchFamily="34" charset="-122"/>
                <a:cs typeface="Georgia" pitchFamily="34" charset="-120"/>
              </a:rPr>
              <a:t>Client Brief: BrewRight Coffee Co.</a:t>
            </a:r>
            <a:endParaRPr lang="en-US" sz="2000" dirty="0"/>
          </a:p>
        </p:txBody>
      </p:sp>
      <p:sp>
        <p:nvSpPr>
          <p:cNvPr id="8" name="Text 5"/>
          <p:cNvSpPr/>
          <p:nvPr/>
        </p:nvSpPr>
        <p:spPr>
          <a:xfrm>
            <a:off x="914400" y="1828800"/>
            <a:ext cx="7315200" cy="640080"/>
          </a:xfrm>
          <a:prstGeom prst="rect">
            <a:avLst/>
          </a:prstGeom>
          <a:noFill/>
          <a:ln/>
        </p:spPr>
        <p:txBody>
          <a:bodyPr wrap="square" lIns="0" tIns="0" rIns="0" bIns="0" rtlCol="0" anchor="ctr"/>
          <a:lstStyle/>
          <a:p>
            <a:pPr marL="0" indent="0">
              <a:buNone/>
            </a:pPr>
            <a:r>
              <a:rPr lang="en-US" sz="1500" dirty="0">
                <a:solidFill>
                  <a:srgbClr val="4A5568"/>
                </a:solidFill>
                <a:latin typeface="Calibri" pitchFamily="34" charset="0"/>
                <a:ea typeface="Calibri" pitchFamily="34" charset="-122"/>
                <a:cs typeface="Calibri" pitchFamily="34" charset="-120"/>
              </a:rPr>
              <a:t>BrewRight is a growing coffee chain with 120 locations. They just collected loyalty card data on 2,000 customers and they need YOUR help.</a:t>
            </a:r>
            <a:endParaRPr lang="en-US" sz="1500" dirty="0"/>
          </a:p>
        </p:txBody>
      </p:sp>
      <p:sp>
        <p:nvSpPr>
          <p:cNvPr id="9" name="Text 6"/>
          <p:cNvSpPr/>
          <p:nvPr/>
        </p:nvSpPr>
        <p:spPr>
          <a:xfrm>
            <a:off x="914400" y="2468880"/>
            <a:ext cx="7315200" cy="320040"/>
          </a:xfrm>
          <a:prstGeom prst="rect">
            <a:avLst/>
          </a:prstGeom>
          <a:noFill/>
          <a:ln/>
        </p:spPr>
        <p:txBody>
          <a:bodyPr wrap="square" lIns="0" tIns="0" rIns="0" bIns="0" rtlCol="0" anchor="ctr"/>
          <a:lstStyle/>
          <a:p>
            <a:pPr marL="0" indent="0">
              <a:buNone/>
            </a:pPr>
            <a:r>
              <a:rPr lang="en-US" sz="1400" b="1" dirty="0">
                <a:solidFill>
                  <a:srgbClr val="4A5568"/>
                </a:solidFill>
                <a:latin typeface="Calibri" pitchFamily="34" charset="0"/>
                <a:ea typeface="Calibri" pitchFamily="34" charset="-122"/>
                <a:cs typeface="Calibri" pitchFamily="34" charset="-120"/>
              </a:rPr>
              <a:t>Their CMO says:</a:t>
            </a:r>
            <a:endParaRPr lang="en-US" sz="1400" dirty="0"/>
          </a:p>
        </p:txBody>
      </p:sp>
      <p:sp>
        <p:nvSpPr>
          <p:cNvPr id="10" name="Shape 7"/>
          <p:cNvSpPr/>
          <p:nvPr/>
        </p:nvSpPr>
        <p:spPr>
          <a:xfrm>
            <a:off x="914400" y="2834640"/>
            <a:ext cx="7315200" cy="1005840"/>
          </a:xfrm>
          <a:prstGeom prst="rect">
            <a:avLst/>
          </a:prstGeom>
          <a:solidFill>
            <a:srgbClr val="E8F4F6"/>
          </a:solidFill>
          <a:ln/>
        </p:spPr>
        <p:txBody>
          <a:bodyPr/>
          <a:lstStyle/>
          <a:p>
            <a:endParaRPr lang="en-US"/>
          </a:p>
        </p:txBody>
      </p:sp>
      <p:sp>
        <p:nvSpPr>
          <p:cNvPr id="11" name="Text 8"/>
          <p:cNvSpPr/>
          <p:nvPr/>
        </p:nvSpPr>
        <p:spPr>
          <a:xfrm>
            <a:off x="1097280" y="2880360"/>
            <a:ext cx="6949440" cy="914400"/>
          </a:xfrm>
          <a:prstGeom prst="rect">
            <a:avLst/>
          </a:prstGeom>
          <a:noFill/>
          <a:ln/>
        </p:spPr>
        <p:txBody>
          <a:bodyPr wrap="square" lIns="0" tIns="0" rIns="0" bIns="0" rtlCol="0" anchor="ctr"/>
          <a:lstStyle/>
          <a:p>
            <a:pPr marL="0" indent="0">
              <a:buNone/>
            </a:pPr>
            <a:r>
              <a:rPr lang="en-US" sz="1400" i="1" dirty="0">
                <a:solidFill>
                  <a:srgbClr val="1A1A2E"/>
                </a:solidFill>
                <a:latin typeface="Calibri" pitchFamily="34" charset="0"/>
                <a:ea typeface="Calibri" pitchFamily="34" charset="-122"/>
                <a:cs typeface="Calibri" pitchFamily="34" charset="-120"/>
              </a:rPr>
              <a:t>"We're spending the same marketing budget on every customer. Some love our seasonal lattes, some only come for drip coffee and WiFi, and some are premium buyers who grab bags of beans. We need to know WHO our customers are so we can stop wasting money on one-size-fits-all campaigns."</a:t>
            </a:r>
            <a:endParaRPr lang="en-US" sz="1400" dirty="0"/>
          </a:p>
        </p:txBody>
      </p:sp>
      <p:sp>
        <p:nvSpPr>
          <p:cNvPr id="12" name="Text 9"/>
          <p:cNvSpPr/>
          <p:nvPr/>
        </p:nvSpPr>
        <p:spPr>
          <a:xfrm>
            <a:off x="914400" y="3977640"/>
            <a:ext cx="7315200" cy="45720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Your job: Segment their customers using cluster analysis and pitch your strategy.</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7F4"/>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0E7C86"/>
          </a:solidFill>
          <a:ln/>
        </p:spPr>
        <p:txBody>
          <a:bodyPr/>
          <a:lstStyle/>
          <a:p>
            <a:endParaRPr lang="en-US"/>
          </a:p>
        </p:txBody>
      </p:sp>
      <p:sp>
        <p:nvSpPr>
          <p:cNvPr id="3" name="Text 1"/>
          <p:cNvSpPr/>
          <p:nvPr/>
        </p:nvSpPr>
        <p:spPr>
          <a:xfrm>
            <a:off x="548640" y="228600"/>
            <a:ext cx="8229600" cy="594360"/>
          </a:xfrm>
          <a:prstGeom prst="rect">
            <a:avLst/>
          </a:prstGeom>
          <a:noFill/>
          <a:ln/>
        </p:spPr>
        <p:txBody>
          <a:bodyPr wrap="square" lIns="0" tIns="0" rIns="0" bIns="0" rtlCol="0" anchor="ctr"/>
          <a:lstStyle/>
          <a:p>
            <a:pPr marL="0" indent="0">
              <a:buNone/>
            </a:pPr>
            <a:r>
              <a:rPr lang="en-US" sz="3200" b="1" dirty="0">
                <a:solidFill>
                  <a:srgbClr val="1B2A4A"/>
                </a:solidFill>
                <a:latin typeface="Georgia" pitchFamily="34" charset="0"/>
                <a:ea typeface="Georgia" pitchFamily="34" charset="-122"/>
                <a:cs typeface="Georgia" pitchFamily="34" charset="-120"/>
              </a:rPr>
              <a:t>The Customer Data</a:t>
            </a:r>
            <a:endParaRPr lang="en-US" sz="3200" dirty="0"/>
          </a:p>
        </p:txBody>
      </p:sp>
      <p:sp>
        <p:nvSpPr>
          <p:cNvPr id="4" name="Text 2"/>
          <p:cNvSpPr/>
          <p:nvPr/>
        </p:nvSpPr>
        <p:spPr>
          <a:xfrm>
            <a:off x="548640" y="777240"/>
            <a:ext cx="8229600" cy="365760"/>
          </a:xfrm>
          <a:prstGeom prst="rect">
            <a:avLst/>
          </a:prstGeom>
          <a:noFill/>
          <a:ln/>
        </p:spPr>
        <p:txBody>
          <a:bodyPr wrap="square" lIns="0" tIns="0" rIns="0" bIns="0" rtlCol="0" anchor="ctr"/>
          <a:lstStyle/>
          <a:p>
            <a:pPr marL="0" indent="0">
              <a:buNone/>
            </a:pPr>
            <a:r>
              <a:rPr lang="en-US" sz="1500" dirty="0">
                <a:solidFill>
                  <a:srgbClr val="4A5568"/>
                </a:solidFill>
                <a:latin typeface="Calibri" pitchFamily="34" charset="0"/>
                <a:ea typeface="Calibri" pitchFamily="34" charset="-122"/>
                <a:cs typeface="Calibri" pitchFamily="34" charset="-120"/>
              </a:rPr>
              <a:t>BrewRight collected these 6 variables from their loyalty card system:</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234440"/>
          <a:ext cx="8046720" cy="2560320"/>
        </p:xfrm>
        <a:graphic>
          <a:graphicData uri="http://schemas.openxmlformats.org/drawingml/2006/table">
            <a:tbl>
              <a:tblPr/>
              <a:tblGrid>
                <a:gridCol w="22860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tblGrid>
              <a:tr h="36576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Variable</a:t>
                      </a:r>
                      <a:endParaRPr lang="en-US" sz="13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Description</a:t>
                      </a:r>
                      <a:endParaRPr lang="en-US" sz="13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Sample Range</a:t>
                      </a:r>
                      <a:endParaRPr lang="en-US" sz="13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extLst>
                  <a:ext uri="{0D108BD9-81ED-4DB2-BD59-A6C34878D82A}">
                    <a16:rowId xmlns:a16="http://schemas.microsoft.com/office/drawing/2014/main" val="10000"/>
                  </a:ext>
                </a:extLst>
              </a:tr>
              <a:tr h="365760">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Visits_Per_Month</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Average monthly store visits</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1 - 28</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365760">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Avg_Ticket ($)</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Average amount spent per visit</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$3.50 - $18.00</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365760">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Pct_Specialty_Drinks</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 of orders that are specialty (lattes, frappes)</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0% - 95%</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365760">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Pct_Food_Items</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 of orders that include food (pastries, sandwiches)</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0% - 80%</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365760">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Bags_Purchased_Yr</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Whole bean bags bought per year</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0 - 24</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5"/>
                  </a:ext>
                </a:extLst>
              </a:tr>
              <a:tr h="365760">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Mobile_App_User</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Uses mobile ordering (1 = Yes, 0 = No)</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200" dirty="0">
                          <a:solidFill>
                            <a:srgbClr val="1A1A2E"/>
                          </a:solidFill>
                          <a:latin typeface="Calibri" pitchFamily="34" charset="0"/>
                          <a:ea typeface="Calibri" pitchFamily="34" charset="-122"/>
                          <a:cs typeface="Calibri" pitchFamily="34" charset="-120"/>
                        </a:rPr>
                        <a:t>0 or 1</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Shape 3"/>
          <p:cNvSpPr/>
          <p:nvPr/>
        </p:nvSpPr>
        <p:spPr>
          <a:xfrm>
            <a:off x="548640" y="3977640"/>
            <a:ext cx="8046720" cy="731520"/>
          </a:xfrm>
          <a:prstGeom prst="rect">
            <a:avLst/>
          </a:prstGeom>
          <a:solidFill>
            <a:srgbClr val="FFF8E7"/>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777240" y="4114800"/>
            <a:ext cx="365760" cy="365760"/>
          </a:xfrm>
          <a:prstGeom prst="rect">
            <a:avLst/>
          </a:prstGeom>
        </p:spPr>
      </p:pic>
      <p:sp>
        <p:nvSpPr>
          <p:cNvPr id="8" name="Text 4"/>
          <p:cNvSpPr/>
          <p:nvPr/>
        </p:nvSpPr>
        <p:spPr>
          <a:xfrm>
            <a:off x="1280160" y="4023360"/>
            <a:ext cx="7132320" cy="640080"/>
          </a:xfrm>
          <a:prstGeom prst="rect">
            <a:avLst/>
          </a:prstGeom>
          <a:noFill/>
          <a:ln/>
        </p:spPr>
        <p:txBody>
          <a:bodyPr wrap="square" lIns="0" tIns="0" rIns="0" bIns="0" rtlCol="0" anchor="ctr"/>
          <a:lstStyle/>
          <a:p>
            <a:pPr marL="0" indent="0">
              <a:buNone/>
            </a:pPr>
            <a:r>
              <a:rPr lang="en-US" sz="1400" b="1" dirty="0">
                <a:solidFill>
                  <a:srgbClr val="E8913A"/>
                </a:solidFill>
                <a:latin typeface="Calibri" pitchFamily="34" charset="0"/>
                <a:ea typeface="Calibri" pitchFamily="34" charset="-122"/>
                <a:cs typeface="Calibri" pitchFamily="34" charset="-120"/>
              </a:rPr>
              <a:t>Remember: </a:t>
            </a:r>
            <a:r>
              <a:rPr lang="en-US" sz="1300" dirty="0">
                <a:solidFill>
                  <a:srgbClr val="4A5568"/>
                </a:solidFill>
                <a:latin typeface="Calibri" pitchFamily="34" charset="0"/>
                <a:ea typeface="Calibri" pitchFamily="34" charset="-122"/>
                <a:cs typeface="Calibri" pitchFamily="34" charset="-120"/>
              </a:rPr>
              <a:t>This is UNSUPERVISED learning. There is no target variable. You are discovering groups, not predicting outcomes. And yes, you would standardize these variables before clustering!</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7F4"/>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0E7C86"/>
          </a:solidFill>
          <a:ln/>
        </p:spPr>
        <p:txBody>
          <a:bodyPr/>
          <a:lstStyle/>
          <a:p>
            <a:endParaRPr lang="en-US"/>
          </a:p>
        </p:txBody>
      </p:sp>
      <p:sp>
        <p:nvSpPr>
          <p:cNvPr id="3" name="Text 1"/>
          <p:cNvSpPr/>
          <p:nvPr/>
        </p:nvSpPr>
        <p:spPr>
          <a:xfrm>
            <a:off x="548640" y="228600"/>
            <a:ext cx="8229600" cy="594360"/>
          </a:xfrm>
          <a:prstGeom prst="rect">
            <a:avLst/>
          </a:prstGeom>
          <a:noFill/>
          <a:ln/>
        </p:spPr>
        <p:txBody>
          <a:bodyPr wrap="square" lIns="0" tIns="0" rIns="0" bIns="0" rtlCol="0" anchor="ctr"/>
          <a:lstStyle/>
          <a:p>
            <a:pPr marL="0" indent="0">
              <a:buNone/>
            </a:pPr>
            <a:r>
              <a:rPr lang="en-US" sz="3000" b="1" dirty="0">
                <a:solidFill>
                  <a:srgbClr val="1B2A4A"/>
                </a:solidFill>
                <a:latin typeface="Georgia" pitchFamily="34" charset="0"/>
                <a:ea typeface="Georgia" pitchFamily="34" charset="-122"/>
                <a:cs typeface="Georgia" pitchFamily="34" charset="-120"/>
              </a:rPr>
              <a:t>Meet 12 BrewRight Customers</a:t>
            </a:r>
            <a:endParaRPr lang="en-US" sz="3000" dirty="0"/>
          </a:p>
        </p:txBody>
      </p:sp>
      <p:sp>
        <p:nvSpPr>
          <p:cNvPr id="4" name="Text 2"/>
          <p:cNvSpPr/>
          <p:nvPr/>
        </p:nvSpPr>
        <p:spPr>
          <a:xfrm>
            <a:off x="548640" y="731520"/>
            <a:ext cx="8229600" cy="320040"/>
          </a:xfrm>
          <a:prstGeom prst="rect">
            <a:avLst/>
          </a:prstGeom>
          <a:noFill/>
          <a:ln/>
        </p:spPr>
        <p:txBody>
          <a:bodyPr wrap="square" lIns="0" tIns="0" rIns="0" bIns="0" rtlCol="0" anchor="ctr"/>
          <a:lstStyle/>
          <a:p>
            <a:pPr marL="0" indent="0">
              <a:buNone/>
            </a:pPr>
            <a:r>
              <a:rPr lang="en-US" sz="1500" i="1" dirty="0">
                <a:solidFill>
                  <a:srgbClr val="0E7C86"/>
                </a:solidFill>
                <a:latin typeface="Calibri" pitchFamily="34" charset="0"/>
                <a:ea typeface="Calibri" pitchFamily="34" charset="-122"/>
                <a:cs typeface="Calibri" pitchFamily="34" charset="-120"/>
              </a:rPr>
              <a:t>Here's a sample. Can you eyeball some natural groups?</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65760" y="1097280"/>
          <a:ext cx="7040880" cy="3584448"/>
        </p:xfrm>
        <a:graphic>
          <a:graphicData uri="http://schemas.openxmlformats.org/drawingml/2006/table">
            <a:tbl>
              <a:tblPr/>
              <a:tblGrid>
                <a:gridCol w="45720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28016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gridCol w="1097280">
                  <a:extLst>
                    <a:ext uri="{9D8B030D-6E8A-4147-A177-3AD203B41FA5}">
                      <a16:colId xmlns:a16="http://schemas.microsoft.com/office/drawing/2014/main" val="20005"/>
                    </a:ext>
                  </a:extLst>
                </a:gridCol>
                <a:gridCol w="822960">
                  <a:extLst>
                    <a:ext uri="{9D8B030D-6E8A-4147-A177-3AD203B41FA5}">
                      <a16:colId xmlns:a16="http://schemas.microsoft.com/office/drawing/2014/main" val="20006"/>
                    </a:ext>
                  </a:extLst>
                </a:gridCol>
              </a:tblGrid>
              <a:tr h="292608">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Visits/Mo</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Avg Ticket</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 Specialty</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 Food</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Bags/Yr</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App?</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extLst>
                  <a:ext uri="{0D108BD9-81ED-4DB2-BD59-A6C34878D82A}">
                    <a16:rowId xmlns:a16="http://schemas.microsoft.com/office/drawing/2014/main" val="10000"/>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22</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$4.10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18</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$3.80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25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$4.50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$12.50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85%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60%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Yes</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$14.00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90%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55%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Yes</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5"/>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12</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$11.80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80%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70%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Yes</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6"/>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$16.50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18</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Yes</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7"/>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$17.00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22</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8"/>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9</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$15.80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20%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16</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Yes</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9"/>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$6.00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40%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30%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10"/>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11</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$5.50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50%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25%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11"/>
                  </a:ext>
                </a:extLst>
              </a:tr>
              <a:tr h="274320">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12</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$7.20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45%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35%</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r>
                        <a:rPr lang="en-US" sz="1100" dirty="0">
                          <a:solidFill>
                            <a:srgbClr val="1A1A2E"/>
                          </a:solidFill>
                          <a:latin typeface="Calibri" pitchFamily="34" charset="0"/>
                          <a:ea typeface="Calibri" pitchFamily="34" charset="-122"/>
                          <a:cs typeface="Calibri" pitchFamily="34" charset="-120"/>
                        </a:rPr>
                        <a:t>Yes</a:t>
                      </a:r>
                      <a:endParaRPr lang="en-US" sz="11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6" name="Shape 3"/>
          <p:cNvSpPr/>
          <p:nvPr/>
        </p:nvSpPr>
        <p:spPr>
          <a:xfrm>
            <a:off x="548640" y="4251960"/>
            <a:ext cx="8046720" cy="640080"/>
          </a:xfrm>
          <a:prstGeom prst="rect">
            <a:avLst/>
          </a:prstGeom>
          <a:solidFill>
            <a:srgbClr val="1B2A4A"/>
          </a:solidFill>
          <a:ln/>
        </p:spPr>
        <p:txBody>
          <a:bodyPr/>
          <a:lstStyle/>
          <a:p>
            <a:endParaRPr lang="en-US"/>
          </a:p>
        </p:txBody>
      </p:sp>
      <p:sp>
        <p:nvSpPr>
          <p:cNvPr id="7" name="Text 4"/>
          <p:cNvSpPr/>
          <p:nvPr/>
        </p:nvSpPr>
        <p:spPr>
          <a:xfrm>
            <a:off x="822960" y="4297680"/>
            <a:ext cx="7498080" cy="548640"/>
          </a:xfrm>
          <a:prstGeom prst="rect">
            <a:avLst/>
          </a:prstGeom>
          <a:noFill/>
          <a:ln/>
        </p:spPr>
        <p:txBody>
          <a:bodyPr wrap="square" lIns="0" tIns="0" rIns="0" bIns="0" rtlCol="0" anchor="ctr"/>
          <a:lstStyle/>
          <a:p>
            <a:pPr marL="0" indent="0">
              <a:buNone/>
            </a:pPr>
            <a:r>
              <a:rPr lang="en-US" sz="1500" b="1" dirty="0">
                <a:solidFill>
                  <a:srgbClr val="E8913A"/>
                </a:solidFill>
                <a:latin typeface="Calibri" pitchFamily="34" charset="0"/>
                <a:ea typeface="Calibri" pitchFamily="34" charset="-122"/>
                <a:cs typeface="Calibri" pitchFamily="34" charset="-120"/>
              </a:rPr>
              <a:t>Quick Think: </a:t>
            </a:r>
            <a:r>
              <a:rPr lang="en-US" sz="1400" dirty="0">
                <a:solidFill>
                  <a:srgbClr val="C8D8E8"/>
                </a:solidFill>
                <a:latin typeface="Calibri" pitchFamily="34" charset="0"/>
                <a:ea typeface="Calibri" pitchFamily="34" charset="-122"/>
                <a:cs typeface="Calibri" pitchFamily="34" charset="-120"/>
              </a:rPr>
              <a:t>With your team, take 2 minutes. Just by looking at this table, how many groups do you see? What makes them different?</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4"/>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0E7C86"/>
          </a:solidFill>
          <a:ln/>
        </p:spPr>
        <p:txBody>
          <a:bodyPr/>
          <a:lstStyle/>
          <a:p>
            <a:endParaRPr lang="en-US"/>
          </a:p>
        </p:txBody>
      </p:sp>
      <p:sp>
        <p:nvSpPr>
          <p:cNvPr id="3" name="Text 1"/>
          <p:cNvSpPr/>
          <p:nvPr/>
        </p:nvSpPr>
        <p:spPr>
          <a:xfrm>
            <a:off x="548640" y="228600"/>
            <a:ext cx="8229600" cy="594360"/>
          </a:xfrm>
          <a:prstGeom prst="rect">
            <a:avLst/>
          </a:prstGeom>
          <a:noFill/>
          <a:ln/>
        </p:spPr>
        <p:txBody>
          <a:bodyPr wrap="square" lIns="0" tIns="0" rIns="0" bIns="0" rtlCol="0" anchor="ctr"/>
          <a:lstStyle/>
          <a:p>
            <a:pPr marL="0" indent="0">
              <a:buNone/>
            </a:pPr>
            <a:r>
              <a:rPr lang="en-US" sz="3200" b="1" dirty="0">
                <a:solidFill>
                  <a:srgbClr val="1B2A4A"/>
                </a:solidFill>
                <a:latin typeface="Georgia" pitchFamily="34" charset="0"/>
                <a:ea typeface="Georgia" pitchFamily="34" charset="-122"/>
                <a:cs typeface="Georgia" pitchFamily="34" charset="-120"/>
              </a:rPr>
              <a:t>Your Mission (15 minutes)</a:t>
            </a:r>
            <a:endParaRPr lang="en-US" sz="3200" dirty="0"/>
          </a:p>
        </p:txBody>
      </p:sp>
      <p:sp>
        <p:nvSpPr>
          <p:cNvPr id="4" name="Shape 2"/>
          <p:cNvSpPr/>
          <p:nvPr/>
        </p:nvSpPr>
        <p:spPr>
          <a:xfrm>
            <a:off x="548640" y="1005840"/>
            <a:ext cx="8046720" cy="10972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5" name="Shape 3"/>
          <p:cNvSpPr/>
          <p:nvPr/>
        </p:nvSpPr>
        <p:spPr>
          <a:xfrm>
            <a:off x="777240" y="1280160"/>
            <a:ext cx="502920" cy="502920"/>
          </a:xfrm>
          <a:prstGeom prst="ellipse">
            <a:avLst/>
          </a:prstGeom>
          <a:solidFill>
            <a:srgbClr val="0E7C86"/>
          </a:solidFill>
          <a:ln/>
        </p:spPr>
        <p:txBody>
          <a:bodyPr/>
          <a:lstStyle/>
          <a:p>
            <a:endParaRPr lang="en-US"/>
          </a:p>
        </p:txBody>
      </p:sp>
      <p:sp>
        <p:nvSpPr>
          <p:cNvPr id="6" name="Text 4"/>
          <p:cNvSpPr/>
          <p:nvPr/>
        </p:nvSpPr>
        <p:spPr>
          <a:xfrm>
            <a:off x="777240" y="1280160"/>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1</a:t>
            </a:r>
            <a:endParaRPr lang="en-US" sz="2200" dirty="0"/>
          </a:p>
        </p:txBody>
      </p:sp>
      <p:sp>
        <p:nvSpPr>
          <p:cNvPr id="7" name="Text 5"/>
          <p:cNvSpPr/>
          <p:nvPr/>
        </p:nvSpPr>
        <p:spPr>
          <a:xfrm>
            <a:off x="1463040" y="1097280"/>
            <a:ext cx="5029200" cy="365760"/>
          </a:xfrm>
          <a:prstGeom prst="rect">
            <a:avLst/>
          </a:prstGeom>
          <a:noFill/>
          <a:ln/>
        </p:spPr>
        <p:txBody>
          <a:bodyPr wrap="square" lIns="0" tIns="0" rIns="0" bIns="0" rtlCol="0" anchor="ctr"/>
          <a:lstStyle/>
          <a:p>
            <a:pPr marL="0" indent="0">
              <a:buNone/>
            </a:pPr>
            <a:r>
              <a:rPr lang="en-US" sz="1800" b="1" dirty="0">
                <a:solidFill>
                  <a:srgbClr val="1B2A4A"/>
                </a:solidFill>
                <a:latin typeface="Georgia" pitchFamily="34" charset="0"/>
                <a:ea typeface="Georgia" pitchFamily="34" charset="-122"/>
                <a:cs typeface="Georgia" pitchFamily="34" charset="-120"/>
              </a:rPr>
              <a:t>Name Your Segments</a:t>
            </a:r>
            <a:endParaRPr lang="en-US" sz="1800" dirty="0"/>
          </a:p>
        </p:txBody>
      </p:sp>
      <p:sp>
        <p:nvSpPr>
          <p:cNvPr id="8" name="Text 6"/>
          <p:cNvSpPr/>
          <p:nvPr/>
        </p:nvSpPr>
        <p:spPr>
          <a:xfrm>
            <a:off x="1463040" y="1463040"/>
            <a:ext cx="5943600" cy="548640"/>
          </a:xfrm>
          <a:prstGeom prst="rect">
            <a:avLst/>
          </a:prstGeom>
          <a:noFill/>
          <a:ln/>
        </p:spPr>
        <p:txBody>
          <a:bodyPr wrap="square" lIns="0" tIns="0" rIns="0" bIns="0" rtlCol="0" anchor="ctr"/>
          <a:lstStyle/>
          <a:p>
            <a:pPr marL="0" indent="0">
              <a:buNone/>
            </a:pPr>
            <a:r>
              <a:rPr lang="en-US" sz="1300" dirty="0">
                <a:solidFill>
                  <a:srgbClr val="4A5568"/>
                </a:solidFill>
                <a:latin typeface="Calibri" pitchFamily="34" charset="0"/>
                <a:ea typeface="Calibri" pitchFamily="34" charset="-122"/>
                <a:cs typeface="Calibri" pitchFamily="34" charset="-120"/>
              </a:rPr>
              <a:t>Based on the data, define 3-5 customer segments. Give each a catchy, memorable name that the CMO can use in a meeting.</a:t>
            </a:r>
            <a:endParaRPr lang="en-US" sz="1300" dirty="0"/>
          </a:p>
        </p:txBody>
      </p:sp>
      <p:sp>
        <p:nvSpPr>
          <p:cNvPr id="9" name="Shape 7"/>
          <p:cNvSpPr/>
          <p:nvPr/>
        </p:nvSpPr>
        <p:spPr>
          <a:xfrm>
            <a:off x="7589520" y="1325880"/>
            <a:ext cx="822960" cy="365760"/>
          </a:xfrm>
          <a:prstGeom prst="rect">
            <a:avLst/>
          </a:prstGeom>
          <a:solidFill>
            <a:srgbClr val="E8F4F6"/>
          </a:solidFill>
          <a:ln/>
        </p:spPr>
        <p:txBody>
          <a:bodyPr/>
          <a:lstStyle/>
          <a:p>
            <a:endParaRPr lang="en-US"/>
          </a:p>
        </p:txBody>
      </p:sp>
      <p:sp>
        <p:nvSpPr>
          <p:cNvPr id="10" name="Text 8"/>
          <p:cNvSpPr/>
          <p:nvPr/>
        </p:nvSpPr>
        <p:spPr>
          <a:xfrm>
            <a:off x="7589520" y="1325880"/>
            <a:ext cx="822960" cy="365760"/>
          </a:xfrm>
          <a:prstGeom prst="rect">
            <a:avLst/>
          </a:prstGeom>
          <a:noFill/>
          <a:ln/>
        </p:spPr>
        <p:txBody>
          <a:bodyPr wrap="square" lIns="0" tIns="0" rIns="0" bIns="0" rtlCol="0" anchor="ctr"/>
          <a:lstStyle/>
          <a:p>
            <a:pPr marL="0" indent="0" algn="ctr">
              <a:buNone/>
            </a:pPr>
            <a:r>
              <a:rPr lang="en-US" sz="1200" b="1" dirty="0">
                <a:solidFill>
                  <a:srgbClr val="0E7C86"/>
                </a:solidFill>
                <a:latin typeface="Calibri" pitchFamily="34" charset="0"/>
                <a:ea typeface="Calibri" pitchFamily="34" charset="-122"/>
                <a:cs typeface="Calibri" pitchFamily="34" charset="-120"/>
              </a:rPr>
              <a:t>5 min</a:t>
            </a:r>
            <a:endParaRPr lang="en-US" sz="1200" dirty="0"/>
          </a:p>
        </p:txBody>
      </p:sp>
      <p:sp>
        <p:nvSpPr>
          <p:cNvPr id="11" name="Shape 9"/>
          <p:cNvSpPr/>
          <p:nvPr/>
        </p:nvSpPr>
        <p:spPr>
          <a:xfrm>
            <a:off x="548640" y="2286000"/>
            <a:ext cx="8046720" cy="10972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2" name="Shape 10"/>
          <p:cNvSpPr/>
          <p:nvPr/>
        </p:nvSpPr>
        <p:spPr>
          <a:xfrm>
            <a:off x="777240" y="2560320"/>
            <a:ext cx="502920" cy="502920"/>
          </a:xfrm>
          <a:prstGeom prst="ellipse">
            <a:avLst/>
          </a:prstGeom>
          <a:solidFill>
            <a:srgbClr val="1B2A4A"/>
          </a:solidFill>
          <a:ln/>
        </p:spPr>
        <p:txBody>
          <a:bodyPr/>
          <a:lstStyle/>
          <a:p>
            <a:endParaRPr lang="en-US"/>
          </a:p>
        </p:txBody>
      </p:sp>
      <p:sp>
        <p:nvSpPr>
          <p:cNvPr id="13" name="Text 11"/>
          <p:cNvSpPr/>
          <p:nvPr/>
        </p:nvSpPr>
        <p:spPr>
          <a:xfrm>
            <a:off x="777240" y="2560320"/>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2</a:t>
            </a:r>
            <a:endParaRPr lang="en-US" sz="2200" dirty="0"/>
          </a:p>
        </p:txBody>
      </p:sp>
      <p:sp>
        <p:nvSpPr>
          <p:cNvPr id="14" name="Text 12"/>
          <p:cNvSpPr/>
          <p:nvPr/>
        </p:nvSpPr>
        <p:spPr>
          <a:xfrm>
            <a:off x="1463040" y="2377440"/>
            <a:ext cx="5029200" cy="365760"/>
          </a:xfrm>
          <a:prstGeom prst="rect">
            <a:avLst/>
          </a:prstGeom>
          <a:noFill/>
          <a:ln/>
        </p:spPr>
        <p:txBody>
          <a:bodyPr wrap="square" lIns="0" tIns="0" rIns="0" bIns="0" rtlCol="0" anchor="ctr"/>
          <a:lstStyle/>
          <a:p>
            <a:pPr marL="0" indent="0">
              <a:buNone/>
            </a:pPr>
            <a:r>
              <a:rPr lang="en-US" sz="1800" b="1" dirty="0">
                <a:solidFill>
                  <a:srgbClr val="1B2A4A"/>
                </a:solidFill>
                <a:latin typeface="Georgia" pitchFamily="34" charset="0"/>
                <a:ea typeface="Georgia" pitchFamily="34" charset="-122"/>
                <a:cs typeface="Georgia" pitchFamily="34" charset="-120"/>
              </a:rPr>
              <a:t>Profile Each Segment</a:t>
            </a:r>
            <a:endParaRPr lang="en-US" sz="1800" dirty="0"/>
          </a:p>
        </p:txBody>
      </p:sp>
      <p:sp>
        <p:nvSpPr>
          <p:cNvPr id="15" name="Text 13"/>
          <p:cNvSpPr/>
          <p:nvPr/>
        </p:nvSpPr>
        <p:spPr>
          <a:xfrm>
            <a:off x="1463040" y="2743200"/>
            <a:ext cx="5943600" cy="548640"/>
          </a:xfrm>
          <a:prstGeom prst="rect">
            <a:avLst/>
          </a:prstGeom>
          <a:noFill/>
          <a:ln/>
        </p:spPr>
        <p:txBody>
          <a:bodyPr wrap="square" lIns="0" tIns="0" rIns="0" bIns="0" rtlCol="0" anchor="ctr"/>
          <a:lstStyle/>
          <a:p>
            <a:pPr marL="0" indent="0">
              <a:buNone/>
            </a:pPr>
            <a:r>
              <a:rPr lang="en-US" sz="1300" dirty="0">
                <a:solidFill>
                  <a:srgbClr val="4A5568"/>
                </a:solidFill>
                <a:latin typeface="Calibri" pitchFamily="34" charset="0"/>
                <a:ea typeface="Calibri" pitchFamily="34" charset="-122"/>
                <a:cs typeface="Calibri" pitchFamily="34" charset="-120"/>
              </a:rPr>
              <a:t>For each segment: What are their key characteristics? What are they buying? How often do they visit? What drives their behavior?</a:t>
            </a:r>
            <a:endParaRPr lang="en-US" sz="1300" dirty="0"/>
          </a:p>
        </p:txBody>
      </p:sp>
      <p:sp>
        <p:nvSpPr>
          <p:cNvPr id="16" name="Shape 14"/>
          <p:cNvSpPr/>
          <p:nvPr/>
        </p:nvSpPr>
        <p:spPr>
          <a:xfrm>
            <a:off x="7589520" y="2606040"/>
            <a:ext cx="822960" cy="365760"/>
          </a:xfrm>
          <a:prstGeom prst="rect">
            <a:avLst/>
          </a:prstGeom>
          <a:solidFill>
            <a:srgbClr val="E8F4F6"/>
          </a:solidFill>
          <a:ln/>
        </p:spPr>
        <p:txBody>
          <a:bodyPr/>
          <a:lstStyle/>
          <a:p>
            <a:endParaRPr lang="en-US"/>
          </a:p>
        </p:txBody>
      </p:sp>
      <p:sp>
        <p:nvSpPr>
          <p:cNvPr id="17" name="Text 15"/>
          <p:cNvSpPr/>
          <p:nvPr/>
        </p:nvSpPr>
        <p:spPr>
          <a:xfrm>
            <a:off x="7589520" y="2606040"/>
            <a:ext cx="822960" cy="365760"/>
          </a:xfrm>
          <a:prstGeom prst="rect">
            <a:avLst/>
          </a:prstGeom>
          <a:noFill/>
          <a:ln/>
        </p:spPr>
        <p:txBody>
          <a:bodyPr wrap="square" lIns="0" tIns="0" rIns="0" bIns="0" rtlCol="0" anchor="ctr"/>
          <a:lstStyle/>
          <a:p>
            <a:pPr marL="0" indent="0" algn="ctr">
              <a:buNone/>
            </a:pPr>
            <a:r>
              <a:rPr lang="en-US" sz="1200" b="1" dirty="0">
                <a:solidFill>
                  <a:srgbClr val="0E7C86"/>
                </a:solidFill>
                <a:latin typeface="Calibri" pitchFamily="34" charset="0"/>
                <a:ea typeface="Calibri" pitchFamily="34" charset="-122"/>
                <a:cs typeface="Calibri" pitchFamily="34" charset="-120"/>
              </a:rPr>
              <a:t>5 min</a:t>
            </a:r>
            <a:endParaRPr lang="en-US" sz="1200" dirty="0"/>
          </a:p>
        </p:txBody>
      </p:sp>
      <p:sp>
        <p:nvSpPr>
          <p:cNvPr id="18" name="Shape 16"/>
          <p:cNvSpPr/>
          <p:nvPr/>
        </p:nvSpPr>
        <p:spPr>
          <a:xfrm>
            <a:off x="548640" y="3566160"/>
            <a:ext cx="8046720" cy="10972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9" name="Shape 17"/>
          <p:cNvSpPr/>
          <p:nvPr/>
        </p:nvSpPr>
        <p:spPr>
          <a:xfrm>
            <a:off x="777240" y="3840480"/>
            <a:ext cx="502920" cy="502920"/>
          </a:xfrm>
          <a:prstGeom prst="ellipse">
            <a:avLst/>
          </a:prstGeom>
          <a:solidFill>
            <a:srgbClr val="E8913A"/>
          </a:solidFill>
          <a:ln/>
        </p:spPr>
        <p:txBody>
          <a:bodyPr/>
          <a:lstStyle/>
          <a:p>
            <a:endParaRPr lang="en-US"/>
          </a:p>
        </p:txBody>
      </p:sp>
      <p:sp>
        <p:nvSpPr>
          <p:cNvPr id="20" name="Text 18"/>
          <p:cNvSpPr/>
          <p:nvPr/>
        </p:nvSpPr>
        <p:spPr>
          <a:xfrm>
            <a:off x="777240" y="3840480"/>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3</a:t>
            </a:r>
            <a:endParaRPr lang="en-US" sz="2200" dirty="0"/>
          </a:p>
        </p:txBody>
      </p:sp>
      <p:sp>
        <p:nvSpPr>
          <p:cNvPr id="21" name="Text 19"/>
          <p:cNvSpPr/>
          <p:nvPr/>
        </p:nvSpPr>
        <p:spPr>
          <a:xfrm>
            <a:off x="1463040" y="3657600"/>
            <a:ext cx="5029200" cy="365760"/>
          </a:xfrm>
          <a:prstGeom prst="rect">
            <a:avLst/>
          </a:prstGeom>
          <a:noFill/>
          <a:ln/>
        </p:spPr>
        <p:txBody>
          <a:bodyPr wrap="square" lIns="0" tIns="0" rIns="0" bIns="0" rtlCol="0" anchor="ctr"/>
          <a:lstStyle/>
          <a:p>
            <a:pPr marL="0" indent="0">
              <a:buNone/>
            </a:pPr>
            <a:r>
              <a:rPr lang="en-US" sz="1800" b="1" dirty="0">
                <a:solidFill>
                  <a:srgbClr val="1B2A4A"/>
                </a:solidFill>
                <a:latin typeface="Georgia" pitchFamily="34" charset="0"/>
                <a:ea typeface="Georgia" pitchFamily="34" charset="-122"/>
                <a:cs typeface="Georgia" pitchFamily="34" charset="-120"/>
              </a:rPr>
              <a:t>Recommend Marketing Actions</a:t>
            </a:r>
            <a:endParaRPr lang="en-US" sz="1800" dirty="0"/>
          </a:p>
        </p:txBody>
      </p:sp>
      <p:sp>
        <p:nvSpPr>
          <p:cNvPr id="22" name="Text 20"/>
          <p:cNvSpPr/>
          <p:nvPr/>
        </p:nvSpPr>
        <p:spPr>
          <a:xfrm>
            <a:off x="1463040" y="4023360"/>
            <a:ext cx="5943600" cy="548640"/>
          </a:xfrm>
          <a:prstGeom prst="rect">
            <a:avLst/>
          </a:prstGeom>
          <a:noFill/>
          <a:ln/>
        </p:spPr>
        <p:txBody>
          <a:bodyPr wrap="square" lIns="0" tIns="0" rIns="0" bIns="0" rtlCol="0" anchor="ctr"/>
          <a:lstStyle/>
          <a:p>
            <a:pPr marL="0" indent="0">
              <a:buNone/>
            </a:pPr>
            <a:r>
              <a:rPr lang="en-US" sz="1300" dirty="0">
                <a:solidFill>
                  <a:srgbClr val="4A5568"/>
                </a:solidFill>
                <a:latin typeface="Calibri" pitchFamily="34" charset="0"/>
                <a:ea typeface="Calibri" pitchFamily="34" charset="-122"/>
                <a:cs typeface="Calibri" pitchFamily="34" charset="-120"/>
              </a:rPr>
              <a:t>For each segment, propose ONE specific marketing action. Be concrete: What offer? Through what channel? What's the expected impact?</a:t>
            </a:r>
            <a:endParaRPr lang="en-US" sz="1300" dirty="0"/>
          </a:p>
        </p:txBody>
      </p:sp>
      <p:sp>
        <p:nvSpPr>
          <p:cNvPr id="23" name="Shape 21"/>
          <p:cNvSpPr/>
          <p:nvPr/>
        </p:nvSpPr>
        <p:spPr>
          <a:xfrm>
            <a:off x="7589520" y="3886200"/>
            <a:ext cx="822960" cy="365760"/>
          </a:xfrm>
          <a:prstGeom prst="rect">
            <a:avLst/>
          </a:prstGeom>
          <a:solidFill>
            <a:srgbClr val="E8F4F6"/>
          </a:solidFill>
          <a:ln/>
        </p:spPr>
        <p:txBody>
          <a:bodyPr/>
          <a:lstStyle/>
          <a:p>
            <a:endParaRPr lang="en-US"/>
          </a:p>
        </p:txBody>
      </p:sp>
      <p:sp>
        <p:nvSpPr>
          <p:cNvPr id="24" name="Text 22"/>
          <p:cNvSpPr/>
          <p:nvPr/>
        </p:nvSpPr>
        <p:spPr>
          <a:xfrm>
            <a:off x="7589520" y="3886200"/>
            <a:ext cx="822960" cy="365760"/>
          </a:xfrm>
          <a:prstGeom prst="rect">
            <a:avLst/>
          </a:prstGeom>
          <a:noFill/>
          <a:ln/>
        </p:spPr>
        <p:txBody>
          <a:bodyPr wrap="square" lIns="0" tIns="0" rIns="0" bIns="0" rtlCol="0" anchor="ctr"/>
          <a:lstStyle/>
          <a:p>
            <a:pPr marL="0" indent="0" algn="ctr">
              <a:buNone/>
            </a:pPr>
            <a:r>
              <a:rPr lang="en-US" sz="1200" b="1" dirty="0">
                <a:solidFill>
                  <a:srgbClr val="0E7C86"/>
                </a:solidFill>
                <a:latin typeface="Calibri" pitchFamily="34" charset="0"/>
                <a:ea typeface="Calibri" pitchFamily="34" charset="-122"/>
                <a:cs typeface="Calibri" pitchFamily="34" charset="-120"/>
              </a:rPr>
              <a:t>5 min</a:t>
            </a:r>
            <a:endParaRPr lang="en-US" sz="1200" dirty="0"/>
          </a:p>
        </p:txBody>
      </p:sp>
      <p:sp>
        <p:nvSpPr>
          <p:cNvPr id="25" name="Shape 23"/>
          <p:cNvSpPr/>
          <p:nvPr/>
        </p:nvSpPr>
        <p:spPr>
          <a:xfrm>
            <a:off x="548640" y="4251960"/>
            <a:ext cx="8046720" cy="640080"/>
          </a:xfrm>
          <a:prstGeom prst="rect">
            <a:avLst/>
          </a:prstGeom>
          <a:solidFill>
            <a:srgbClr val="FFF8E7"/>
          </a:solidFill>
          <a:ln/>
        </p:spPr>
        <p:txBody>
          <a:bodyPr/>
          <a:lstStyle/>
          <a:p>
            <a:endParaRPr lang="en-US"/>
          </a:p>
        </p:txBody>
      </p:sp>
      <p:pic>
        <p:nvPicPr>
          <p:cNvPr id="26" name="Image 0" descr="preencoded.png"/>
          <p:cNvPicPr>
            <a:picLocks noChangeAspect="1"/>
          </p:cNvPicPr>
          <p:nvPr/>
        </p:nvPicPr>
        <p:blipFill>
          <a:blip r:embed="rId3"/>
          <a:stretch>
            <a:fillRect/>
          </a:stretch>
        </p:blipFill>
        <p:spPr>
          <a:xfrm>
            <a:off x="777240" y="4370832"/>
            <a:ext cx="320040" cy="320040"/>
          </a:xfrm>
          <a:prstGeom prst="rect">
            <a:avLst/>
          </a:prstGeom>
        </p:spPr>
      </p:pic>
      <p:sp>
        <p:nvSpPr>
          <p:cNvPr id="27" name="Text 24"/>
          <p:cNvSpPr/>
          <p:nvPr/>
        </p:nvSpPr>
        <p:spPr>
          <a:xfrm>
            <a:off x="1234440" y="4297680"/>
            <a:ext cx="7178040" cy="548640"/>
          </a:xfrm>
          <a:prstGeom prst="rect">
            <a:avLst/>
          </a:prstGeom>
          <a:noFill/>
          <a:ln/>
        </p:spPr>
        <p:txBody>
          <a:bodyPr wrap="square" lIns="0" tIns="0" rIns="0" bIns="0" rtlCol="0" anchor="ctr"/>
          <a:lstStyle/>
          <a:p>
            <a:pPr marL="0" indent="0">
              <a:buNone/>
            </a:pPr>
            <a:r>
              <a:rPr lang="en-US" sz="1400" b="1" dirty="0">
                <a:solidFill>
                  <a:srgbClr val="E8913A"/>
                </a:solidFill>
                <a:latin typeface="Calibri" pitchFamily="34" charset="0"/>
                <a:ea typeface="Calibri" pitchFamily="34" charset="-122"/>
                <a:cs typeface="Calibri" pitchFamily="34" charset="-120"/>
              </a:rPr>
              <a:t>Hint: </a:t>
            </a:r>
            <a:r>
              <a:rPr lang="en-US" sz="1300" dirty="0">
                <a:solidFill>
                  <a:srgbClr val="4A5568"/>
                </a:solidFill>
                <a:latin typeface="Calibri" pitchFamily="34" charset="0"/>
                <a:ea typeface="Calibri" pitchFamily="34" charset="-122"/>
                <a:cs typeface="Calibri" pitchFamily="34" charset="-120"/>
              </a:rPr>
              <a:t>Think like a consultant. The CMO doesn't care about Euclidean distance. She cares about: "Who are my best customers, how do I keep them, and who am I ignoring?"</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7F4"/>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0E7C86"/>
          </a:solidFill>
          <a:ln/>
        </p:spPr>
        <p:txBody>
          <a:bodyPr/>
          <a:lstStyle/>
          <a:p>
            <a:endParaRPr lang="en-US"/>
          </a:p>
        </p:txBody>
      </p:sp>
      <p:sp>
        <p:nvSpPr>
          <p:cNvPr id="3" name="Text 1"/>
          <p:cNvSpPr/>
          <p:nvPr/>
        </p:nvSpPr>
        <p:spPr>
          <a:xfrm>
            <a:off x="548640" y="228600"/>
            <a:ext cx="8229600" cy="594360"/>
          </a:xfrm>
          <a:prstGeom prst="rect">
            <a:avLst/>
          </a:prstGeom>
          <a:noFill/>
          <a:ln/>
        </p:spPr>
        <p:txBody>
          <a:bodyPr wrap="square" lIns="0" tIns="0" rIns="0" bIns="0" rtlCol="0" anchor="ctr"/>
          <a:lstStyle/>
          <a:p>
            <a:pPr marL="0" indent="0">
              <a:buNone/>
            </a:pPr>
            <a:r>
              <a:rPr lang="en-US" sz="3000" b="1" dirty="0">
                <a:solidFill>
                  <a:srgbClr val="1B2A4A"/>
                </a:solidFill>
                <a:latin typeface="Georgia" pitchFamily="34" charset="0"/>
                <a:ea typeface="Georgia" pitchFamily="34" charset="-122"/>
                <a:cs typeface="Georgia" pitchFamily="34" charset="-120"/>
              </a:rPr>
              <a:t>Fill This Out With Your Team</a:t>
            </a:r>
            <a:endParaRPr lang="en-US" sz="3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65760" y="914400"/>
          <a:ext cx="8412480" cy="3035808"/>
        </p:xfrm>
        <a:graphic>
          <a:graphicData uri="http://schemas.openxmlformats.org/drawingml/2006/table">
            <a:tbl>
              <a:tblPr/>
              <a:tblGrid>
                <a:gridCol w="182880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347472">
                <a:tc>
                  <a:txBody>
                    <a:bodyPr/>
                    <a:lstStyle/>
                    <a:p>
                      <a:pPr marL="0" indent="0">
                        <a:buNone/>
                      </a:pPr>
                      <a:endParaRPr lang="en-US" sz="13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Segment 1</a:t>
                      </a:r>
                      <a:endParaRPr lang="en-US" sz="13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E7C86"/>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Segment 2</a:t>
                      </a:r>
                      <a:endParaRPr lang="en-US" sz="13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E7C86"/>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Segment 3</a:t>
                      </a:r>
                      <a:endParaRPr lang="en-US" sz="13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E7C86"/>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Segment 4</a:t>
                      </a:r>
                      <a:endParaRPr lang="en-US" sz="13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E7C86"/>
                    </a:solidFill>
                  </a:tcPr>
                </a:tc>
                <a:extLst>
                  <a:ext uri="{0D108BD9-81ED-4DB2-BD59-A6C34878D82A}">
                    <a16:rowId xmlns:a16="http://schemas.microsoft.com/office/drawing/2014/main" val="10000"/>
                  </a:ext>
                </a:extLst>
              </a:tr>
              <a:tr h="384048">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Segment Name</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384048">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Visit Frequency</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384048">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Spending Level</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384048">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Key Products</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384048">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App Usage</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5"/>
                  </a:ext>
                </a:extLst>
              </a:tr>
              <a:tr h="384048">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Marketing Action</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6"/>
                  </a:ext>
                </a:extLst>
              </a:tr>
              <a:tr h="384048">
                <a:tc>
                  <a:txBody>
                    <a:bodyPr/>
                    <a:lstStyle/>
                    <a:p>
                      <a:pPr marL="0" indent="0">
                        <a:buNone/>
                      </a:pPr>
                      <a:r>
                        <a:rPr lang="en-US" sz="1200" b="1" dirty="0">
                          <a:solidFill>
                            <a:srgbClr val="1A1A2E"/>
                          </a:solidFill>
                          <a:latin typeface="Calibri" pitchFamily="34" charset="0"/>
                          <a:ea typeface="Calibri" pitchFamily="34" charset="-122"/>
                          <a:cs typeface="Calibri" pitchFamily="34" charset="-120"/>
                        </a:rPr>
                        <a:t>Expected Impact</a:t>
                      </a: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marL="0" indent="0">
                        <a:buNone/>
                      </a:pPr>
                      <a:endParaRPr lang="en-US" sz="12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5" name="Text 2"/>
          <p:cNvSpPr/>
          <p:nvPr/>
        </p:nvSpPr>
        <p:spPr>
          <a:xfrm>
            <a:off x="548640" y="4297680"/>
            <a:ext cx="8046720" cy="457200"/>
          </a:xfrm>
          <a:prstGeom prst="rect">
            <a:avLst/>
          </a:prstGeom>
          <a:noFill/>
          <a:ln/>
        </p:spPr>
        <p:txBody>
          <a:bodyPr wrap="square" lIns="0" tIns="0" rIns="0" bIns="0" rtlCol="0" anchor="ctr"/>
          <a:lstStyle/>
          <a:p>
            <a:pPr marL="0" indent="0">
              <a:buNone/>
            </a:pPr>
            <a:r>
              <a:rPr lang="en-US" sz="1300" i="1" dirty="0">
                <a:solidFill>
                  <a:srgbClr val="0E7C86"/>
                </a:solidFill>
                <a:latin typeface="Calibri" pitchFamily="34" charset="0"/>
                <a:ea typeface="Calibri" pitchFamily="34" charset="-122"/>
                <a:cs typeface="Calibri" pitchFamily="34" charset="-120"/>
              </a:rPr>
              <a:t>Tip: You can sketch this on paper or a whiteboard. Focus on telling a STORY about each segment, not just listing numbers.</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2A4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0E7C86"/>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3931920" y="365760"/>
            <a:ext cx="548640" cy="548640"/>
          </a:xfrm>
          <a:prstGeom prst="rect">
            <a:avLst/>
          </a:prstGeom>
        </p:spPr>
      </p:pic>
      <p:sp>
        <p:nvSpPr>
          <p:cNvPr id="4" name="Text 1"/>
          <p:cNvSpPr/>
          <p:nvPr/>
        </p:nvSpPr>
        <p:spPr>
          <a:xfrm>
            <a:off x="731520" y="914400"/>
            <a:ext cx="7680960" cy="731520"/>
          </a:xfrm>
          <a:prstGeom prst="rect">
            <a:avLst/>
          </a:prstGeom>
          <a:noFill/>
          <a:ln/>
        </p:spPr>
        <p:txBody>
          <a:bodyPr wrap="square" lIns="0" tIns="0" rIns="0" bIns="0" rtlCol="0" anchor="ctr"/>
          <a:lstStyle/>
          <a:p>
            <a:pPr marL="0" indent="0" algn="ctr">
              <a:buNone/>
            </a:pPr>
            <a:r>
              <a:rPr lang="en-US" sz="3800" b="1" dirty="0">
                <a:solidFill>
                  <a:srgbClr val="FFFFFF"/>
                </a:solidFill>
                <a:latin typeface="Georgia" pitchFamily="34" charset="0"/>
                <a:ea typeface="Georgia" pitchFamily="34" charset="-122"/>
                <a:cs typeface="Georgia" pitchFamily="34" charset="-120"/>
              </a:rPr>
              <a:t>Pitch Time!</a:t>
            </a:r>
            <a:endParaRPr lang="en-US" sz="3800" dirty="0"/>
          </a:p>
        </p:txBody>
      </p:sp>
      <p:sp>
        <p:nvSpPr>
          <p:cNvPr id="5" name="Text 2"/>
          <p:cNvSpPr/>
          <p:nvPr/>
        </p:nvSpPr>
        <p:spPr>
          <a:xfrm>
            <a:off x="731520" y="1600200"/>
            <a:ext cx="7680960" cy="457200"/>
          </a:xfrm>
          <a:prstGeom prst="rect">
            <a:avLst/>
          </a:prstGeom>
          <a:noFill/>
          <a:ln/>
        </p:spPr>
        <p:txBody>
          <a:bodyPr wrap="square" lIns="0" tIns="0" rIns="0" bIns="0" rtlCol="0" anchor="ctr"/>
          <a:lstStyle/>
          <a:p>
            <a:pPr marL="0" indent="0" algn="ctr">
              <a:buNone/>
            </a:pPr>
            <a:r>
              <a:rPr lang="en-US" sz="1800" dirty="0">
                <a:solidFill>
                  <a:srgbClr val="15A3AF"/>
                </a:solidFill>
                <a:latin typeface="Calibri" pitchFamily="34" charset="0"/>
                <a:ea typeface="Calibri" pitchFamily="34" charset="-122"/>
                <a:cs typeface="Calibri" pitchFamily="34" charset="-120"/>
              </a:rPr>
              <a:t>Each team gets 2 minutes to pitch to the CMO</a:t>
            </a:r>
            <a:endParaRPr lang="en-US" sz="1800" dirty="0"/>
          </a:p>
        </p:txBody>
      </p:sp>
      <p:sp>
        <p:nvSpPr>
          <p:cNvPr id="6" name="Shape 3"/>
          <p:cNvSpPr/>
          <p:nvPr/>
        </p:nvSpPr>
        <p:spPr>
          <a:xfrm>
            <a:off x="3657600" y="2194560"/>
            <a:ext cx="1828800" cy="36576"/>
          </a:xfrm>
          <a:prstGeom prst="rect">
            <a:avLst/>
          </a:prstGeom>
          <a:solidFill>
            <a:srgbClr val="E8913A"/>
          </a:solidFill>
          <a:ln/>
        </p:spPr>
        <p:txBody>
          <a:bodyPr/>
          <a:lstStyle/>
          <a:p>
            <a:endParaRPr lang="en-US"/>
          </a:p>
        </p:txBody>
      </p:sp>
      <p:sp>
        <p:nvSpPr>
          <p:cNvPr id="7" name="Shape 4"/>
          <p:cNvSpPr/>
          <p:nvPr/>
        </p:nvSpPr>
        <p:spPr>
          <a:xfrm>
            <a:off x="1371600" y="2514600"/>
            <a:ext cx="320040" cy="320040"/>
          </a:xfrm>
          <a:prstGeom prst="ellipse">
            <a:avLst/>
          </a:prstGeom>
          <a:solidFill>
            <a:srgbClr val="0E7C86"/>
          </a:solidFill>
          <a:ln/>
        </p:spPr>
        <p:txBody>
          <a:bodyPr/>
          <a:lstStyle/>
          <a:p>
            <a:endParaRPr lang="en-US"/>
          </a:p>
        </p:txBody>
      </p:sp>
      <p:sp>
        <p:nvSpPr>
          <p:cNvPr id="8" name="Text 5"/>
          <p:cNvSpPr/>
          <p:nvPr/>
        </p:nvSpPr>
        <p:spPr>
          <a:xfrm>
            <a:off x="1371600" y="2514600"/>
            <a:ext cx="320040" cy="320040"/>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1</a:t>
            </a:r>
            <a:endParaRPr lang="en-US" sz="1400" dirty="0"/>
          </a:p>
        </p:txBody>
      </p:sp>
      <p:sp>
        <p:nvSpPr>
          <p:cNvPr id="9" name="Text 6"/>
          <p:cNvSpPr/>
          <p:nvPr/>
        </p:nvSpPr>
        <p:spPr>
          <a:xfrm>
            <a:off x="1920240" y="2468880"/>
            <a:ext cx="3657600" cy="27432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How many segments?</a:t>
            </a:r>
            <a:endParaRPr lang="en-US" sz="1600" dirty="0"/>
          </a:p>
        </p:txBody>
      </p:sp>
      <p:sp>
        <p:nvSpPr>
          <p:cNvPr id="10" name="Text 7"/>
          <p:cNvSpPr/>
          <p:nvPr/>
        </p:nvSpPr>
        <p:spPr>
          <a:xfrm>
            <a:off x="5577840" y="2487168"/>
            <a:ext cx="2743200" cy="274320"/>
          </a:xfrm>
          <a:prstGeom prst="rect">
            <a:avLst/>
          </a:prstGeom>
          <a:noFill/>
          <a:ln/>
        </p:spPr>
        <p:txBody>
          <a:bodyPr wrap="square" lIns="0" tIns="0" rIns="0" bIns="0" rtlCol="0" anchor="ctr"/>
          <a:lstStyle/>
          <a:p>
            <a:pPr marL="0" indent="0">
              <a:buNone/>
            </a:pPr>
            <a:r>
              <a:rPr lang="en-US" sz="1200" i="1" dirty="0">
                <a:solidFill>
                  <a:srgbClr val="8899AA"/>
                </a:solidFill>
                <a:latin typeface="Calibri" pitchFamily="34" charset="0"/>
                <a:ea typeface="Calibri" pitchFamily="34" charset="-122"/>
                <a:cs typeface="Calibri" pitchFamily="34" charset="-120"/>
              </a:rPr>
              <a:t>And what did you name them?</a:t>
            </a:r>
            <a:endParaRPr lang="en-US" sz="1200" dirty="0"/>
          </a:p>
        </p:txBody>
      </p:sp>
      <p:sp>
        <p:nvSpPr>
          <p:cNvPr id="11" name="Shape 8"/>
          <p:cNvSpPr/>
          <p:nvPr/>
        </p:nvSpPr>
        <p:spPr>
          <a:xfrm>
            <a:off x="1371600" y="3063240"/>
            <a:ext cx="320040" cy="320040"/>
          </a:xfrm>
          <a:prstGeom prst="ellipse">
            <a:avLst/>
          </a:prstGeom>
          <a:solidFill>
            <a:srgbClr val="0E7C86"/>
          </a:solidFill>
          <a:ln/>
        </p:spPr>
        <p:txBody>
          <a:bodyPr/>
          <a:lstStyle/>
          <a:p>
            <a:endParaRPr lang="en-US"/>
          </a:p>
        </p:txBody>
      </p:sp>
      <p:sp>
        <p:nvSpPr>
          <p:cNvPr id="12" name="Text 9"/>
          <p:cNvSpPr/>
          <p:nvPr/>
        </p:nvSpPr>
        <p:spPr>
          <a:xfrm>
            <a:off x="1371600" y="3063240"/>
            <a:ext cx="320040" cy="320040"/>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2</a:t>
            </a:r>
            <a:endParaRPr lang="en-US" sz="1400" dirty="0"/>
          </a:p>
        </p:txBody>
      </p:sp>
      <p:sp>
        <p:nvSpPr>
          <p:cNvPr id="13" name="Text 10"/>
          <p:cNvSpPr/>
          <p:nvPr/>
        </p:nvSpPr>
        <p:spPr>
          <a:xfrm>
            <a:off x="1920240" y="3017520"/>
            <a:ext cx="3657600" cy="27432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Who is the most valuable segment?</a:t>
            </a:r>
            <a:endParaRPr lang="en-US" sz="1600" dirty="0"/>
          </a:p>
        </p:txBody>
      </p:sp>
      <p:sp>
        <p:nvSpPr>
          <p:cNvPr id="14" name="Text 11"/>
          <p:cNvSpPr/>
          <p:nvPr/>
        </p:nvSpPr>
        <p:spPr>
          <a:xfrm>
            <a:off x="5577840" y="3035808"/>
            <a:ext cx="2743200" cy="274320"/>
          </a:xfrm>
          <a:prstGeom prst="rect">
            <a:avLst/>
          </a:prstGeom>
          <a:noFill/>
          <a:ln/>
        </p:spPr>
        <p:txBody>
          <a:bodyPr wrap="square" lIns="0" tIns="0" rIns="0" bIns="0" rtlCol="0" anchor="ctr"/>
          <a:lstStyle/>
          <a:p>
            <a:pPr marL="0" indent="0">
              <a:buNone/>
            </a:pPr>
            <a:r>
              <a:rPr lang="en-US" sz="1200" i="1" dirty="0">
                <a:solidFill>
                  <a:srgbClr val="8899AA"/>
                </a:solidFill>
                <a:latin typeface="Calibri" pitchFamily="34" charset="0"/>
                <a:ea typeface="Calibri" pitchFamily="34" charset="-122"/>
                <a:cs typeface="Calibri" pitchFamily="34" charset="-120"/>
              </a:rPr>
              <a:t>And how would you keep them?</a:t>
            </a:r>
            <a:endParaRPr lang="en-US" sz="1200" dirty="0"/>
          </a:p>
        </p:txBody>
      </p:sp>
      <p:sp>
        <p:nvSpPr>
          <p:cNvPr id="15" name="Shape 12"/>
          <p:cNvSpPr/>
          <p:nvPr/>
        </p:nvSpPr>
        <p:spPr>
          <a:xfrm>
            <a:off x="1371600" y="3611880"/>
            <a:ext cx="320040" cy="320040"/>
          </a:xfrm>
          <a:prstGeom prst="ellipse">
            <a:avLst/>
          </a:prstGeom>
          <a:solidFill>
            <a:srgbClr val="0E7C86"/>
          </a:solidFill>
          <a:ln/>
        </p:spPr>
        <p:txBody>
          <a:bodyPr/>
          <a:lstStyle/>
          <a:p>
            <a:endParaRPr lang="en-US"/>
          </a:p>
        </p:txBody>
      </p:sp>
      <p:sp>
        <p:nvSpPr>
          <p:cNvPr id="16" name="Text 13"/>
          <p:cNvSpPr/>
          <p:nvPr/>
        </p:nvSpPr>
        <p:spPr>
          <a:xfrm>
            <a:off x="1371600" y="3611880"/>
            <a:ext cx="320040" cy="320040"/>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3</a:t>
            </a:r>
            <a:endParaRPr lang="en-US" sz="1400" dirty="0"/>
          </a:p>
        </p:txBody>
      </p:sp>
      <p:sp>
        <p:nvSpPr>
          <p:cNvPr id="17" name="Text 14"/>
          <p:cNvSpPr/>
          <p:nvPr/>
        </p:nvSpPr>
        <p:spPr>
          <a:xfrm>
            <a:off x="1920240" y="3566160"/>
            <a:ext cx="3657600" cy="27432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Biggest surprise?</a:t>
            </a:r>
            <a:endParaRPr lang="en-US" sz="1600" dirty="0"/>
          </a:p>
        </p:txBody>
      </p:sp>
      <p:sp>
        <p:nvSpPr>
          <p:cNvPr id="18" name="Text 15"/>
          <p:cNvSpPr/>
          <p:nvPr/>
        </p:nvSpPr>
        <p:spPr>
          <a:xfrm>
            <a:off x="5577840" y="3584448"/>
            <a:ext cx="2743200" cy="274320"/>
          </a:xfrm>
          <a:prstGeom prst="rect">
            <a:avLst/>
          </a:prstGeom>
          <a:noFill/>
          <a:ln/>
        </p:spPr>
        <p:txBody>
          <a:bodyPr wrap="square" lIns="0" tIns="0" rIns="0" bIns="0" rtlCol="0" anchor="ctr"/>
          <a:lstStyle/>
          <a:p>
            <a:pPr marL="0" indent="0">
              <a:buNone/>
            </a:pPr>
            <a:r>
              <a:rPr lang="en-US" sz="1200" i="1" dirty="0">
                <a:solidFill>
                  <a:srgbClr val="8899AA"/>
                </a:solidFill>
                <a:latin typeface="Calibri" pitchFamily="34" charset="0"/>
                <a:ea typeface="Calibri" pitchFamily="34" charset="-122"/>
                <a:cs typeface="Calibri" pitchFamily="34" charset="-120"/>
              </a:rPr>
              <a:t>What group did you NOT expect to find?</a:t>
            </a:r>
            <a:endParaRPr lang="en-US" sz="1200" dirty="0"/>
          </a:p>
        </p:txBody>
      </p:sp>
      <p:sp>
        <p:nvSpPr>
          <p:cNvPr id="19" name="Shape 16"/>
          <p:cNvSpPr/>
          <p:nvPr/>
        </p:nvSpPr>
        <p:spPr>
          <a:xfrm>
            <a:off x="1371600" y="4160520"/>
            <a:ext cx="320040" cy="320040"/>
          </a:xfrm>
          <a:prstGeom prst="ellipse">
            <a:avLst/>
          </a:prstGeom>
          <a:solidFill>
            <a:srgbClr val="0E7C86"/>
          </a:solidFill>
          <a:ln/>
        </p:spPr>
        <p:txBody>
          <a:bodyPr/>
          <a:lstStyle/>
          <a:p>
            <a:endParaRPr lang="en-US"/>
          </a:p>
        </p:txBody>
      </p:sp>
      <p:sp>
        <p:nvSpPr>
          <p:cNvPr id="20" name="Text 17"/>
          <p:cNvSpPr/>
          <p:nvPr/>
        </p:nvSpPr>
        <p:spPr>
          <a:xfrm>
            <a:off x="1371600" y="4160520"/>
            <a:ext cx="320040" cy="320040"/>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4</a:t>
            </a:r>
            <a:endParaRPr lang="en-US" sz="1400" dirty="0"/>
          </a:p>
        </p:txBody>
      </p:sp>
      <p:sp>
        <p:nvSpPr>
          <p:cNvPr id="21" name="Text 18"/>
          <p:cNvSpPr/>
          <p:nvPr/>
        </p:nvSpPr>
        <p:spPr>
          <a:xfrm>
            <a:off x="1920240" y="4114800"/>
            <a:ext cx="3657600" cy="27432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Your #1 marketing recommendation</a:t>
            </a:r>
            <a:endParaRPr lang="en-US" sz="1600" dirty="0"/>
          </a:p>
        </p:txBody>
      </p:sp>
      <p:sp>
        <p:nvSpPr>
          <p:cNvPr id="22" name="Text 19"/>
          <p:cNvSpPr/>
          <p:nvPr/>
        </p:nvSpPr>
        <p:spPr>
          <a:xfrm>
            <a:off x="5577840" y="4133088"/>
            <a:ext cx="2743200" cy="274320"/>
          </a:xfrm>
          <a:prstGeom prst="rect">
            <a:avLst/>
          </a:prstGeom>
          <a:noFill/>
          <a:ln/>
        </p:spPr>
        <p:txBody>
          <a:bodyPr wrap="square" lIns="0" tIns="0" rIns="0" bIns="0" rtlCol="0" anchor="ctr"/>
          <a:lstStyle/>
          <a:p>
            <a:pPr marL="0" indent="0">
              <a:buNone/>
            </a:pPr>
            <a:r>
              <a:rPr lang="en-US" sz="1200" i="1" dirty="0">
                <a:solidFill>
                  <a:srgbClr val="8899AA"/>
                </a:solidFill>
                <a:latin typeface="Calibri" pitchFamily="34" charset="0"/>
                <a:ea typeface="Calibri" pitchFamily="34" charset="-122"/>
                <a:cs typeface="Calibri" pitchFamily="34" charset="-120"/>
              </a:rPr>
              <a:t>Specific, actionable, measurable</a:t>
            </a:r>
            <a:endParaRPr lang="en-US" sz="1200" dirty="0"/>
          </a:p>
        </p:txBody>
      </p:sp>
      <p:sp>
        <p:nvSpPr>
          <p:cNvPr id="23" name="Shape 20"/>
          <p:cNvSpPr/>
          <p:nvPr/>
        </p:nvSpPr>
        <p:spPr>
          <a:xfrm>
            <a:off x="0" y="5052060"/>
            <a:ext cx="9144000" cy="91440"/>
          </a:xfrm>
          <a:prstGeom prst="rect">
            <a:avLst/>
          </a:prstGeom>
          <a:solidFill>
            <a:srgbClr val="0E7C86"/>
          </a:solidFill>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7F4"/>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0E7C86"/>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548640" y="274320"/>
            <a:ext cx="411480" cy="411480"/>
          </a:xfrm>
          <a:prstGeom prst="rect">
            <a:avLst/>
          </a:prstGeom>
        </p:spPr>
      </p:pic>
      <p:sp>
        <p:nvSpPr>
          <p:cNvPr id="4" name="Text 1"/>
          <p:cNvSpPr/>
          <p:nvPr/>
        </p:nvSpPr>
        <p:spPr>
          <a:xfrm>
            <a:off x="1051560" y="228600"/>
            <a:ext cx="7315200" cy="594360"/>
          </a:xfrm>
          <a:prstGeom prst="rect">
            <a:avLst/>
          </a:prstGeom>
          <a:noFill/>
          <a:ln/>
        </p:spPr>
        <p:txBody>
          <a:bodyPr wrap="square" lIns="0" tIns="0" rIns="0" bIns="0" rtlCol="0" anchor="ctr"/>
          <a:lstStyle/>
          <a:p>
            <a:pPr marL="0" indent="0">
              <a:buNone/>
            </a:pPr>
            <a:r>
              <a:rPr lang="en-US" sz="3000" b="1" dirty="0">
                <a:solidFill>
                  <a:srgbClr val="1B2A4A"/>
                </a:solidFill>
                <a:latin typeface="Georgia" pitchFamily="34" charset="0"/>
                <a:ea typeface="Georgia" pitchFamily="34" charset="-122"/>
                <a:cs typeface="Georgia" pitchFamily="34" charset="-120"/>
              </a:rPr>
              <a:t>How We'll Judge the Pitches</a:t>
            </a:r>
            <a:endParaRPr lang="en-US" sz="3000" dirty="0"/>
          </a:p>
        </p:txBody>
      </p:sp>
      <p:sp>
        <p:nvSpPr>
          <p:cNvPr id="5" name="Shape 2"/>
          <p:cNvSpPr/>
          <p:nvPr/>
        </p:nvSpPr>
        <p:spPr>
          <a:xfrm>
            <a:off x="548640" y="960120"/>
            <a:ext cx="8046720" cy="6400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6" name="Shape 3"/>
          <p:cNvSpPr/>
          <p:nvPr/>
        </p:nvSpPr>
        <p:spPr>
          <a:xfrm>
            <a:off x="548640" y="960120"/>
            <a:ext cx="64008" cy="640080"/>
          </a:xfrm>
          <a:prstGeom prst="rect">
            <a:avLst/>
          </a:prstGeom>
          <a:solidFill>
            <a:srgbClr val="0E7C86"/>
          </a:solidFill>
          <a:ln/>
        </p:spPr>
        <p:txBody>
          <a:bodyPr/>
          <a:lstStyle/>
          <a:p>
            <a:endParaRPr lang="en-US"/>
          </a:p>
        </p:txBody>
      </p:sp>
      <p:sp>
        <p:nvSpPr>
          <p:cNvPr id="7" name="Text 4"/>
          <p:cNvSpPr/>
          <p:nvPr/>
        </p:nvSpPr>
        <p:spPr>
          <a:xfrm>
            <a:off x="822960" y="1005840"/>
            <a:ext cx="2011680" cy="274320"/>
          </a:xfrm>
          <a:prstGeom prst="rect">
            <a:avLst/>
          </a:prstGeom>
          <a:noFill/>
          <a:ln/>
        </p:spPr>
        <p:txBody>
          <a:bodyPr wrap="square" lIns="0" tIns="0" rIns="0" bIns="0" rtlCol="0" anchor="ctr"/>
          <a:lstStyle/>
          <a:p>
            <a:pPr marL="0" indent="0">
              <a:buNone/>
            </a:pPr>
            <a:r>
              <a:rPr lang="en-US" sz="1500" b="1" dirty="0">
                <a:solidFill>
                  <a:srgbClr val="1B2A4A"/>
                </a:solidFill>
                <a:latin typeface="Georgia" pitchFamily="34" charset="0"/>
                <a:ea typeface="Georgia" pitchFamily="34" charset="-122"/>
                <a:cs typeface="Georgia" pitchFamily="34" charset="-120"/>
              </a:rPr>
              <a:t>Segment Clarity</a:t>
            </a:r>
            <a:endParaRPr lang="en-US" sz="1500" dirty="0"/>
          </a:p>
        </p:txBody>
      </p:sp>
      <p:sp>
        <p:nvSpPr>
          <p:cNvPr id="8" name="Text 5"/>
          <p:cNvSpPr/>
          <p:nvPr/>
        </p:nvSpPr>
        <p:spPr>
          <a:xfrm>
            <a:off x="822960" y="1280160"/>
            <a:ext cx="6583680" cy="274320"/>
          </a:xfrm>
          <a:prstGeom prst="rect">
            <a:avLst/>
          </a:prstGeom>
          <a:noFill/>
          <a:ln/>
        </p:spPr>
        <p:txBody>
          <a:bodyPr wrap="square" lIns="0" tIns="0" rIns="0" bIns="0" rtlCol="0" anchor="ctr"/>
          <a:lstStyle/>
          <a:p>
            <a:pPr marL="0" indent="0">
              <a:buNone/>
            </a:pPr>
            <a:r>
              <a:rPr lang="en-US" sz="1200" dirty="0">
                <a:solidFill>
                  <a:srgbClr val="4A5568"/>
                </a:solidFill>
                <a:latin typeface="Calibri" pitchFamily="34" charset="0"/>
                <a:ea typeface="Calibri" pitchFamily="34" charset="-122"/>
                <a:cs typeface="Calibri" pitchFamily="34" charset="-120"/>
              </a:rPr>
              <a:t>Can you clearly describe who is in each group? Are the segments distinct and non-overlapping?</a:t>
            </a:r>
            <a:endParaRPr lang="en-US" sz="1200" dirty="0"/>
          </a:p>
        </p:txBody>
      </p:sp>
      <p:sp>
        <p:nvSpPr>
          <p:cNvPr id="9" name="Shape 6"/>
          <p:cNvSpPr/>
          <p:nvPr/>
        </p:nvSpPr>
        <p:spPr>
          <a:xfrm>
            <a:off x="7680960" y="1097280"/>
            <a:ext cx="777240" cy="320040"/>
          </a:xfrm>
          <a:prstGeom prst="rect">
            <a:avLst/>
          </a:prstGeom>
          <a:solidFill>
            <a:srgbClr val="E8F4F6"/>
          </a:solidFill>
          <a:ln/>
        </p:spPr>
        <p:txBody>
          <a:bodyPr/>
          <a:lstStyle/>
          <a:p>
            <a:endParaRPr lang="en-US"/>
          </a:p>
        </p:txBody>
      </p:sp>
      <p:sp>
        <p:nvSpPr>
          <p:cNvPr id="10" name="Text 7"/>
          <p:cNvSpPr/>
          <p:nvPr/>
        </p:nvSpPr>
        <p:spPr>
          <a:xfrm>
            <a:off x="7680960" y="1097280"/>
            <a:ext cx="777240" cy="320040"/>
          </a:xfrm>
          <a:prstGeom prst="rect">
            <a:avLst/>
          </a:prstGeom>
          <a:noFill/>
          <a:ln/>
        </p:spPr>
        <p:txBody>
          <a:bodyPr wrap="square" lIns="0" tIns="0" rIns="0" bIns="0" rtlCol="0" anchor="ctr"/>
          <a:lstStyle/>
          <a:p>
            <a:pPr marL="0" indent="0" algn="ctr">
              <a:buNone/>
            </a:pPr>
            <a:r>
              <a:rPr lang="en-US" sz="1300" b="1" dirty="0">
                <a:solidFill>
                  <a:srgbClr val="0E7C86"/>
                </a:solidFill>
                <a:latin typeface="Calibri" pitchFamily="34" charset="0"/>
                <a:ea typeface="Calibri" pitchFamily="34" charset="-122"/>
                <a:cs typeface="Calibri" pitchFamily="34" charset="-120"/>
              </a:rPr>
              <a:t>10 pts</a:t>
            </a:r>
            <a:endParaRPr lang="en-US" sz="1300" dirty="0"/>
          </a:p>
        </p:txBody>
      </p:sp>
      <p:sp>
        <p:nvSpPr>
          <p:cNvPr id="11" name="Shape 8"/>
          <p:cNvSpPr/>
          <p:nvPr/>
        </p:nvSpPr>
        <p:spPr>
          <a:xfrm>
            <a:off x="548640" y="1737360"/>
            <a:ext cx="8046720" cy="6400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2" name="Shape 9"/>
          <p:cNvSpPr/>
          <p:nvPr/>
        </p:nvSpPr>
        <p:spPr>
          <a:xfrm>
            <a:off x="548640" y="1737360"/>
            <a:ext cx="64008" cy="640080"/>
          </a:xfrm>
          <a:prstGeom prst="rect">
            <a:avLst/>
          </a:prstGeom>
          <a:solidFill>
            <a:srgbClr val="E8913A"/>
          </a:solidFill>
          <a:ln/>
        </p:spPr>
        <p:txBody>
          <a:bodyPr/>
          <a:lstStyle/>
          <a:p>
            <a:endParaRPr lang="en-US"/>
          </a:p>
        </p:txBody>
      </p:sp>
      <p:sp>
        <p:nvSpPr>
          <p:cNvPr id="13" name="Text 10"/>
          <p:cNvSpPr/>
          <p:nvPr/>
        </p:nvSpPr>
        <p:spPr>
          <a:xfrm>
            <a:off x="822960" y="1783080"/>
            <a:ext cx="2011680" cy="274320"/>
          </a:xfrm>
          <a:prstGeom prst="rect">
            <a:avLst/>
          </a:prstGeom>
          <a:noFill/>
          <a:ln/>
        </p:spPr>
        <p:txBody>
          <a:bodyPr wrap="square" lIns="0" tIns="0" rIns="0" bIns="0" rtlCol="0" anchor="ctr"/>
          <a:lstStyle/>
          <a:p>
            <a:pPr marL="0" indent="0">
              <a:buNone/>
            </a:pPr>
            <a:r>
              <a:rPr lang="en-US" sz="1500" b="1" dirty="0">
                <a:solidFill>
                  <a:srgbClr val="1B2A4A"/>
                </a:solidFill>
                <a:latin typeface="Georgia" pitchFamily="34" charset="0"/>
                <a:ea typeface="Georgia" pitchFamily="34" charset="-122"/>
                <a:cs typeface="Georgia" pitchFamily="34" charset="-120"/>
              </a:rPr>
              <a:t>Creative Naming</a:t>
            </a:r>
            <a:endParaRPr lang="en-US" sz="1500" dirty="0"/>
          </a:p>
        </p:txBody>
      </p:sp>
      <p:sp>
        <p:nvSpPr>
          <p:cNvPr id="14" name="Text 11"/>
          <p:cNvSpPr/>
          <p:nvPr/>
        </p:nvSpPr>
        <p:spPr>
          <a:xfrm>
            <a:off x="822960" y="2057400"/>
            <a:ext cx="6583680" cy="274320"/>
          </a:xfrm>
          <a:prstGeom prst="rect">
            <a:avLst/>
          </a:prstGeom>
          <a:noFill/>
          <a:ln/>
        </p:spPr>
        <p:txBody>
          <a:bodyPr wrap="square" lIns="0" tIns="0" rIns="0" bIns="0" rtlCol="0" anchor="ctr"/>
          <a:lstStyle/>
          <a:p>
            <a:pPr marL="0" indent="0">
              <a:buNone/>
            </a:pPr>
            <a:r>
              <a:rPr lang="en-US" sz="1200" dirty="0">
                <a:solidFill>
                  <a:srgbClr val="4A5568"/>
                </a:solidFill>
                <a:latin typeface="Calibri" pitchFamily="34" charset="0"/>
                <a:ea typeface="Calibri" pitchFamily="34" charset="-122"/>
                <a:cs typeface="Calibri" pitchFamily="34" charset="-120"/>
              </a:rPr>
              <a:t>Are the names memorable and would a CMO use them in a meeting? (No "Cluster 1, Cluster 2"!)</a:t>
            </a:r>
            <a:endParaRPr lang="en-US" sz="1200" dirty="0"/>
          </a:p>
        </p:txBody>
      </p:sp>
      <p:sp>
        <p:nvSpPr>
          <p:cNvPr id="15" name="Shape 12"/>
          <p:cNvSpPr/>
          <p:nvPr/>
        </p:nvSpPr>
        <p:spPr>
          <a:xfrm>
            <a:off x="7680960" y="1874520"/>
            <a:ext cx="777240" cy="320040"/>
          </a:xfrm>
          <a:prstGeom prst="rect">
            <a:avLst/>
          </a:prstGeom>
          <a:solidFill>
            <a:srgbClr val="E8F4F6"/>
          </a:solidFill>
          <a:ln/>
        </p:spPr>
        <p:txBody>
          <a:bodyPr/>
          <a:lstStyle/>
          <a:p>
            <a:endParaRPr lang="en-US"/>
          </a:p>
        </p:txBody>
      </p:sp>
      <p:sp>
        <p:nvSpPr>
          <p:cNvPr id="16" name="Text 13"/>
          <p:cNvSpPr/>
          <p:nvPr/>
        </p:nvSpPr>
        <p:spPr>
          <a:xfrm>
            <a:off x="7680960" y="1874520"/>
            <a:ext cx="777240" cy="320040"/>
          </a:xfrm>
          <a:prstGeom prst="rect">
            <a:avLst/>
          </a:prstGeom>
          <a:noFill/>
          <a:ln/>
        </p:spPr>
        <p:txBody>
          <a:bodyPr wrap="square" lIns="0" tIns="0" rIns="0" bIns="0" rtlCol="0" anchor="ctr"/>
          <a:lstStyle/>
          <a:p>
            <a:pPr marL="0" indent="0" algn="ctr">
              <a:buNone/>
            </a:pPr>
            <a:r>
              <a:rPr lang="en-US" sz="1300" b="1" dirty="0">
                <a:solidFill>
                  <a:srgbClr val="0E7C86"/>
                </a:solidFill>
                <a:latin typeface="Calibri" pitchFamily="34" charset="0"/>
                <a:ea typeface="Calibri" pitchFamily="34" charset="-122"/>
                <a:cs typeface="Calibri" pitchFamily="34" charset="-120"/>
              </a:rPr>
              <a:t>5 pts</a:t>
            </a:r>
            <a:endParaRPr lang="en-US" sz="1300" dirty="0"/>
          </a:p>
        </p:txBody>
      </p:sp>
      <p:sp>
        <p:nvSpPr>
          <p:cNvPr id="17" name="Shape 14"/>
          <p:cNvSpPr/>
          <p:nvPr/>
        </p:nvSpPr>
        <p:spPr>
          <a:xfrm>
            <a:off x="548640" y="2514600"/>
            <a:ext cx="8046720" cy="6400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8" name="Shape 15"/>
          <p:cNvSpPr/>
          <p:nvPr/>
        </p:nvSpPr>
        <p:spPr>
          <a:xfrm>
            <a:off x="548640" y="2514600"/>
            <a:ext cx="64008" cy="640080"/>
          </a:xfrm>
          <a:prstGeom prst="rect">
            <a:avLst/>
          </a:prstGeom>
          <a:solidFill>
            <a:srgbClr val="1B2A4A"/>
          </a:solidFill>
          <a:ln/>
        </p:spPr>
        <p:txBody>
          <a:bodyPr/>
          <a:lstStyle/>
          <a:p>
            <a:endParaRPr lang="en-US"/>
          </a:p>
        </p:txBody>
      </p:sp>
      <p:sp>
        <p:nvSpPr>
          <p:cNvPr id="19" name="Text 16"/>
          <p:cNvSpPr/>
          <p:nvPr/>
        </p:nvSpPr>
        <p:spPr>
          <a:xfrm>
            <a:off x="822960" y="2560320"/>
            <a:ext cx="2011680" cy="274320"/>
          </a:xfrm>
          <a:prstGeom prst="rect">
            <a:avLst/>
          </a:prstGeom>
          <a:noFill/>
          <a:ln/>
        </p:spPr>
        <p:txBody>
          <a:bodyPr wrap="square" lIns="0" tIns="0" rIns="0" bIns="0" rtlCol="0" anchor="ctr"/>
          <a:lstStyle/>
          <a:p>
            <a:pPr marL="0" indent="0">
              <a:buNone/>
            </a:pPr>
            <a:r>
              <a:rPr lang="en-US" sz="1500" b="1" dirty="0">
                <a:solidFill>
                  <a:srgbClr val="1B2A4A"/>
                </a:solidFill>
                <a:latin typeface="Georgia" pitchFamily="34" charset="0"/>
                <a:ea typeface="Georgia" pitchFamily="34" charset="-122"/>
                <a:cs typeface="Georgia" pitchFamily="34" charset="-120"/>
              </a:rPr>
              <a:t>Business Reasoning</a:t>
            </a:r>
            <a:endParaRPr lang="en-US" sz="1500" dirty="0"/>
          </a:p>
        </p:txBody>
      </p:sp>
      <p:sp>
        <p:nvSpPr>
          <p:cNvPr id="20" name="Text 17"/>
          <p:cNvSpPr/>
          <p:nvPr/>
        </p:nvSpPr>
        <p:spPr>
          <a:xfrm>
            <a:off x="822960" y="2834640"/>
            <a:ext cx="6583680" cy="274320"/>
          </a:xfrm>
          <a:prstGeom prst="rect">
            <a:avLst/>
          </a:prstGeom>
          <a:noFill/>
          <a:ln/>
        </p:spPr>
        <p:txBody>
          <a:bodyPr wrap="square" lIns="0" tIns="0" rIns="0" bIns="0" rtlCol="0" anchor="ctr"/>
          <a:lstStyle/>
          <a:p>
            <a:pPr marL="0" indent="0">
              <a:buNone/>
            </a:pPr>
            <a:r>
              <a:rPr lang="en-US" sz="1200" dirty="0">
                <a:solidFill>
                  <a:srgbClr val="4A5568"/>
                </a:solidFill>
                <a:latin typeface="Calibri" pitchFamily="34" charset="0"/>
                <a:ea typeface="Calibri" pitchFamily="34" charset="-122"/>
                <a:cs typeface="Calibri" pitchFamily="34" charset="-120"/>
              </a:rPr>
              <a:t>Do your marketing recommendations make sense for each segment? Are they specific and actionable?</a:t>
            </a:r>
            <a:endParaRPr lang="en-US" sz="1200" dirty="0"/>
          </a:p>
        </p:txBody>
      </p:sp>
      <p:sp>
        <p:nvSpPr>
          <p:cNvPr id="21" name="Shape 18"/>
          <p:cNvSpPr/>
          <p:nvPr/>
        </p:nvSpPr>
        <p:spPr>
          <a:xfrm>
            <a:off x="7680960" y="2651760"/>
            <a:ext cx="777240" cy="320040"/>
          </a:xfrm>
          <a:prstGeom prst="rect">
            <a:avLst/>
          </a:prstGeom>
          <a:solidFill>
            <a:srgbClr val="E8F4F6"/>
          </a:solidFill>
          <a:ln/>
        </p:spPr>
        <p:txBody>
          <a:bodyPr/>
          <a:lstStyle/>
          <a:p>
            <a:endParaRPr lang="en-US"/>
          </a:p>
        </p:txBody>
      </p:sp>
      <p:sp>
        <p:nvSpPr>
          <p:cNvPr id="22" name="Text 19"/>
          <p:cNvSpPr/>
          <p:nvPr/>
        </p:nvSpPr>
        <p:spPr>
          <a:xfrm>
            <a:off x="7680960" y="2651760"/>
            <a:ext cx="777240" cy="320040"/>
          </a:xfrm>
          <a:prstGeom prst="rect">
            <a:avLst/>
          </a:prstGeom>
          <a:noFill/>
          <a:ln/>
        </p:spPr>
        <p:txBody>
          <a:bodyPr wrap="square" lIns="0" tIns="0" rIns="0" bIns="0" rtlCol="0" anchor="ctr"/>
          <a:lstStyle/>
          <a:p>
            <a:pPr marL="0" indent="0" algn="ctr">
              <a:buNone/>
            </a:pPr>
            <a:r>
              <a:rPr lang="en-US" sz="1300" b="1" dirty="0">
                <a:solidFill>
                  <a:srgbClr val="0E7C86"/>
                </a:solidFill>
                <a:latin typeface="Calibri" pitchFamily="34" charset="0"/>
                <a:ea typeface="Calibri" pitchFamily="34" charset="-122"/>
                <a:cs typeface="Calibri" pitchFamily="34" charset="-120"/>
              </a:rPr>
              <a:t>10 pts</a:t>
            </a:r>
            <a:endParaRPr lang="en-US" sz="1300" dirty="0"/>
          </a:p>
        </p:txBody>
      </p:sp>
      <p:sp>
        <p:nvSpPr>
          <p:cNvPr id="23" name="Shape 20"/>
          <p:cNvSpPr/>
          <p:nvPr/>
        </p:nvSpPr>
        <p:spPr>
          <a:xfrm>
            <a:off x="548640" y="3291840"/>
            <a:ext cx="8046720" cy="6400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24" name="Shape 21"/>
          <p:cNvSpPr/>
          <p:nvPr/>
        </p:nvSpPr>
        <p:spPr>
          <a:xfrm>
            <a:off x="548640" y="3291840"/>
            <a:ext cx="64008" cy="640080"/>
          </a:xfrm>
          <a:prstGeom prst="rect">
            <a:avLst/>
          </a:prstGeom>
          <a:solidFill>
            <a:srgbClr val="0E7C86"/>
          </a:solidFill>
          <a:ln/>
        </p:spPr>
        <p:txBody>
          <a:bodyPr/>
          <a:lstStyle/>
          <a:p>
            <a:endParaRPr lang="en-US"/>
          </a:p>
        </p:txBody>
      </p:sp>
      <p:sp>
        <p:nvSpPr>
          <p:cNvPr id="25" name="Text 22"/>
          <p:cNvSpPr/>
          <p:nvPr/>
        </p:nvSpPr>
        <p:spPr>
          <a:xfrm>
            <a:off x="822960" y="3337560"/>
            <a:ext cx="2011680" cy="274320"/>
          </a:xfrm>
          <a:prstGeom prst="rect">
            <a:avLst/>
          </a:prstGeom>
          <a:noFill/>
          <a:ln/>
        </p:spPr>
        <p:txBody>
          <a:bodyPr wrap="square" lIns="0" tIns="0" rIns="0" bIns="0" rtlCol="0" anchor="ctr"/>
          <a:lstStyle/>
          <a:p>
            <a:pPr marL="0" indent="0">
              <a:buNone/>
            </a:pPr>
            <a:r>
              <a:rPr lang="en-US" sz="1500" b="1" dirty="0">
                <a:solidFill>
                  <a:srgbClr val="1B2A4A"/>
                </a:solidFill>
                <a:latin typeface="Georgia" pitchFamily="34" charset="0"/>
                <a:ea typeface="Georgia" pitchFamily="34" charset="-122"/>
                <a:cs typeface="Georgia" pitchFamily="34" charset="-120"/>
              </a:rPr>
              <a:t>Data-Driven Argument</a:t>
            </a:r>
            <a:endParaRPr lang="en-US" sz="1500" dirty="0"/>
          </a:p>
        </p:txBody>
      </p:sp>
      <p:sp>
        <p:nvSpPr>
          <p:cNvPr id="26" name="Text 23"/>
          <p:cNvSpPr/>
          <p:nvPr/>
        </p:nvSpPr>
        <p:spPr>
          <a:xfrm>
            <a:off x="822960" y="3611880"/>
            <a:ext cx="6583680" cy="274320"/>
          </a:xfrm>
          <a:prstGeom prst="rect">
            <a:avLst/>
          </a:prstGeom>
          <a:noFill/>
          <a:ln/>
        </p:spPr>
        <p:txBody>
          <a:bodyPr wrap="square" lIns="0" tIns="0" rIns="0" bIns="0" rtlCol="0" anchor="ctr"/>
          <a:lstStyle/>
          <a:p>
            <a:pPr marL="0" indent="0">
              <a:buNone/>
            </a:pPr>
            <a:r>
              <a:rPr lang="en-US" sz="1200" dirty="0">
                <a:solidFill>
                  <a:srgbClr val="4A5568"/>
                </a:solidFill>
                <a:latin typeface="Calibri" pitchFamily="34" charset="0"/>
                <a:ea typeface="Calibri" pitchFamily="34" charset="-122"/>
                <a:cs typeface="Calibri" pitchFamily="34" charset="-120"/>
              </a:rPr>
              <a:t>Did you reference actual patterns in the data to justify your segments (not just gut feeling)?</a:t>
            </a:r>
            <a:endParaRPr lang="en-US" sz="1200" dirty="0"/>
          </a:p>
        </p:txBody>
      </p:sp>
      <p:sp>
        <p:nvSpPr>
          <p:cNvPr id="27" name="Shape 24"/>
          <p:cNvSpPr/>
          <p:nvPr/>
        </p:nvSpPr>
        <p:spPr>
          <a:xfrm>
            <a:off x="7680960" y="3429000"/>
            <a:ext cx="777240" cy="320040"/>
          </a:xfrm>
          <a:prstGeom prst="rect">
            <a:avLst/>
          </a:prstGeom>
          <a:solidFill>
            <a:srgbClr val="E8F4F6"/>
          </a:solidFill>
          <a:ln/>
        </p:spPr>
        <p:txBody>
          <a:bodyPr/>
          <a:lstStyle/>
          <a:p>
            <a:endParaRPr lang="en-US"/>
          </a:p>
        </p:txBody>
      </p:sp>
      <p:sp>
        <p:nvSpPr>
          <p:cNvPr id="28" name="Text 25"/>
          <p:cNvSpPr/>
          <p:nvPr/>
        </p:nvSpPr>
        <p:spPr>
          <a:xfrm>
            <a:off x="7680960" y="3429000"/>
            <a:ext cx="777240" cy="320040"/>
          </a:xfrm>
          <a:prstGeom prst="rect">
            <a:avLst/>
          </a:prstGeom>
          <a:noFill/>
          <a:ln/>
        </p:spPr>
        <p:txBody>
          <a:bodyPr wrap="square" lIns="0" tIns="0" rIns="0" bIns="0" rtlCol="0" anchor="ctr"/>
          <a:lstStyle/>
          <a:p>
            <a:pPr marL="0" indent="0" algn="ctr">
              <a:buNone/>
            </a:pPr>
            <a:r>
              <a:rPr lang="en-US" sz="1300" b="1" dirty="0">
                <a:solidFill>
                  <a:srgbClr val="0E7C86"/>
                </a:solidFill>
                <a:latin typeface="Calibri" pitchFamily="34" charset="0"/>
                <a:ea typeface="Calibri" pitchFamily="34" charset="-122"/>
                <a:cs typeface="Calibri" pitchFamily="34" charset="-120"/>
              </a:rPr>
              <a:t>10 pts</a:t>
            </a:r>
            <a:endParaRPr lang="en-US" sz="1300" dirty="0"/>
          </a:p>
        </p:txBody>
      </p:sp>
      <p:sp>
        <p:nvSpPr>
          <p:cNvPr id="29" name="Shape 26"/>
          <p:cNvSpPr/>
          <p:nvPr/>
        </p:nvSpPr>
        <p:spPr>
          <a:xfrm>
            <a:off x="548640" y="4069080"/>
            <a:ext cx="8046720" cy="6400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30" name="Shape 27"/>
          <p:cNvSpPr/>
          <p:nvPr/>
        </p:nvSpPr>
        <p:spPr>
          <a:xfrm>
            <a:off x="548640" y="4069080"/>
            <a:ext cx="64008" cy="640080"/>
          </a:xfrm>
          <a:prstGeom prst="rect">
            <a:avLst/>
          </a:prstGeom>
          <a:solidFill>
            <a:srgbClr val="6C3483"/>
          </a:solidFill>
          <a:ln/>
        </p:spPr>
        <p:txBody>
          <a:bodyPr/>
          <a:lstStyle/>
          <a:p>
            <a:endParaRPr lang="en-US"/>
          </a:p>
        </p:txBody>
      </p:sp>
      <p:sp>
        <p:nvSpPr>
          <p:cNvPr id="31" name="Text 28"/>
          <p:cNvSpPr/>
          <p:nvPr/>
        </p:nvSpPr>
        <p:spPr>
          <a:xfrm>
            <a:off x="822960" y="4114800"/>
            <a:ext cx="2011680" cy="274320"/>
          </a:xfrm>
          <a:prstGeom prst="rect">
            <a:avLst/>
          </a:prstGeom>
          <a:noFill/>
          <a:ln/>
        </p:spPr>
        <p:txBody>
          <a:bodyPr wrap="square" lIns="0" tIns="0" rIns="0" bIns="0" rtlCol="0" anchor="ctr"/>
          <a:lstStyle/>
          <a:p>
            <a:pPr marL="0" indent="0">
              <a:buNone/>
            </a:pPr>
            <a:r>
              <a:rPr lang="en-US" sz="1500" b="1" dirty="0">
                <a:solidFill>
                  <a:srgbClr val="1B2A4A"/>
                </a:solidFill>
                <a:latin typeface="Georgia" pitchFamily="34" charset="0"/>
                <a:ea typeface="Georgia" pitchFamily="34" charset="-122"/>
                <a:cs typeface="Georgia" pitchFamily="34" charset="-120"/>
              </a:rPr>
              <a:t>Pitch Delivery</a:t>
            </a:r>
            <a:endParaRPr lang="en-US" sz="1500" dirty="0"/>
          </a:p>
        </p:txBody>
      </p:sp>
      <p:sp>
        <p:nvSpPr>
          <p:cNvPr id="32" name="Text 29"/>
          <p:cNvSpPr/>
          <p:nvPr/>
        </p:nvSpPr>
        <p:spPr>
          <a:xfrm>
            <a:off x="822960" y="4389120"/>
            <a:ext cx="6583680" cy="274320"/>
          </a:xfrm>
          <a:prstGeom prst="rect">
            <a:avLst/>
          </a:prstGeom>
          <a:noFill/>
          <a:ln/>
        </p:spPr>
        <p:txBody>
          <a:bodyPr wrap="square" lIns="0" tIns="0" rIns="0" bIns="0" rtlCol="0" anchor="ctr"/>
          <a:lstStyle/>
          <a:p>
            <a:pPr marL="0" indent="0">
              <a:buNone/>
            </a:pPr>
            <a:r>
              <a:rPr lang="en-US" sz="1200" dirty="0">
                <a:solidFill>
                  <a:srgbClr val="4A5568"/>
                </a:solidFill>
                <a:latin typeface="Calibri" pitchFamily="34" charset="0"/>
                <a:ea typeface="Calibri" pitchFamily="34" charset="-122"/>
                <a:cs typeface="Calibri" pitchFamily="34" charset="-120"/>
              </a:rPr>
              <a:t>Was the presentation clear, concise, and confident? Did you stay under 2 minutes?</a:t>
            </a:r>
            <a:endParaRPr lang="en-US" sz="1200" dirty="0"/>
          </a:p>
        </p:txBody>
      </p:sp>
      <p:sp>
        <p:nvSpPr>
          <p:cNvPr id="33" name="Shape 30"/>
          <p:cNvSpPr/>
          <p:nvPr/>
        </p:nvSpPr>
        <p:spPr>
          <a:xfrm>
            <a:off x="7680960" y="4206240"/>
            <a:ext cx="777240" cy="320040"/>
          </a:xfrm>
          <a:prstGeom prst="rect">
            <a:avLst/>
          </a:prstGeom>
          <a:solidFill>
            <a:srgbClr val="E8F4F6"/>
          </a:solidFill>
          <a:ln/>
        </p:spPr>
        <p:txBody>
          <a:bodyPr/>
          <a:lstStyle/>
          <a:p>
            <a:endParaRPr lang="en-US"/>
          </a:p>
        </p:txBody>
      </p:sp>
      <p:sp>
        <p:nvSpPr>
          <p:cNvPr id="34" name="Text 31"/>
          <p:cNvSpPr/>
          <p:nvPr/>
        </p:nvSpPr>
        <p:spPr>
          <a:xfrm>
            <a:off x="7680960" y="4206240"/>
            <a:ext cx="777240" cy="320040"/>
          </a:xfrm>
          <a:prstGeom prst="rect">
            <a:avLst/>
          </a:prstGeom>
          <a:noFill/>
          <a:ln/>
        </p:spPr>
        <p:txBody>
          <a:bodyPr wrap="square" lIns="0" tIns="0" rIns="0" bIns="0" rtlCol="0" anchor="ctr"/>
          <a:lstStyle/>
          <a:p>
            <a:pPr marL="0" indent="0" algn="ctr">
              <a:buNone/>
            </a:pPr>
            <a:r>
              <a:rPr lang="en-US" sz="1300" b="1" dirty="0">
                <a:solidFill>
                  <a:srgbClr val="0E7C86"/>
                </a:solidFill>
                <a:latin typeface="Calibri" pitchFamily="34" charset="0"/>
                <a:ea typeface="Calibri" pitchFamily="34" charset="-122"/>
                <a:cs typeface="Calibri" pitchFamily="34" charset="-120"/>
              </a:rPr>
              <a:t>5 pts</a:t>
            </a:r>
            <a:endParaRPr lang="en-US" sz="1300" dirty="0"/>
          </a:p>
        </p:txBody>
      </p:sp>
      <p:sp>
        <p:nvSpPr>
          <p:cNvPr id="35" name="Shape 32"/>
          <p:cNvSpPr/>
          <p:nvPr/>
        </p:nvSpPr>
        <p:spPr>
          <a:xfrm>
            <a:off x="6035040" y="4617720"/>
            <a:ext cx="2560320" cy="411480"/>
          </a:xfrm>
          <a:prstGeom prst="rect">
            <a:avLst/>
          </a:prstGeom>
          <a:solidFill>
            <a:srgbClr val="1B2A4A"/>
          </a:solidFill>
          <a:ln/>
        </p:spPr>
        <p:txBody>
          <a:bodyPr/>
          <a:lstStyle/>
          <a:p>
            <a:endParaRPr lang="en-US"/>
          </a:p>
        </p:txBody>
      </p:sp>
      <p:sp>
        <p:nvSpPr>
          <p:cNvPr id="36" name="Text 33"/>
          <p:cNvSpPr/>
          <p:nvPr/>
        </p:nvSpPr>
        <p:spPr>
          <a:xfrm>
            <a:off x="6035040" y="4617720"/>
            <a:ext cx="256032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Georgia" pitchFamily="34" charset="0"/>
                <a:ea typeface="Georgia" pitchFamily="34" charset="-122"/>
                <a:cs typeface="Georgia" pitchFamily="34" charset="-120"/>
              </a:rPr>
              <a:t>TOTAL: 40 POINTS</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851</Words>
  <Application>Microsoft Office PowerPoint</Application>
  <PresentationFormat>On-screen Show (16:9)</PresentationFormat>
  <Paragraphs>195</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Cluster Analysis In-Class Activity</dc:title>
  <dc:subject>PptxGenJS Presentation</dc:subject>
  <dc:creator>GMBA 621</dc:creator>
  <cp:lastModifiedBy>Nithithanatchinnapat, Benyawarath</cp:lastModifiedBy>
  <cp:revision>2</cp:revision>
  <dcterms:created xsi:type="dcterms:W3CDTF">2026-02-28T01:25:19Z</dcterms:created>
  <dcterms:modified xsi:type="dcterms:W3CDTF">2026-03-11T04:51:29Z</dcterms:modified>
</cp:coreProperties>
</file>