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D3B4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Random Forest
(Supervised)</c:v>
                  </c:pt>
                  <c:pt idx="1">
                    <c:v>Isolation Forest
(Unsupervised)</c:v>
                  </c:pt>
                  <c:pt idx="2">
                    <c:v>DBSCAN
(Unsupervised)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95</c:v>
                </c:pt>
                <c:pt idx="1">
                  <c:v>82</c:v>
                </c:pt>
                <c:pt idx="2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D3B4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7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3B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078992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28800" y="731520"/>
            <a:ext cx="685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Safety</a:t>
            </a:r>
            <a:endParaRPr lang="en-US" sz="3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1828800" y="21031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AI to Detect Critical Vital Sign Patterns Before They Become Emergencies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828800" y="2926080"/>
            <a:ext cx="22860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8" name="Text 5"/>
          <p:cNvSpPr/>
          <p:nvPr/>
        </p:nvSpPr>
        <p:spPr>
          <a:xfrm>
            <a:off x="1828800" y="32004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to Hospital Leadership  |  DATA 110 Project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Text 7"/>
          <p:cNvSpPr/>
          <p:nvPr/>
        </p:nvSpPr>
        <p:spPr>
          <a:xfrm>
            <a:off x="457200" y="4709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560320" cy="2286000"/>
          </a:xfrm>
          <a:prstGeom prst="rect">
            <a:avLst/>
          </a:prstGeom>
          <a:solidFill>
            <a:srgbClr val="E8F6F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2560320" cy="54864"/>
          </a:xfrm>
          <a:prstGeom prst="rect">
            <a:avLst/>
          </a:prstGeom>
          <a:solidFill>
            <a:srgbClr val="D6303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37160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D630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250K+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457200" y="219456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Preventable deaths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annually in US hospitals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91840" y="1097280"/>
            <a:ext cx="2560320" cy="2286000"/>
          </a:xfrm>
          <a:prstGeom prst="rect">
            <a:avLst/>
          </a:prstGeom>
          <a:solidFill>
            <a:srgbClr val="E8F6F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91840" y="1097280"/>
            <a:ext cx="256032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0" name="Text 8"/>
          <p:cNvSpPr/>
          <p:nvPr/>
        </p:nvSpPr>
        <p:spPr>
          <a:xfrm>
            <a:off x="3291840" y="137160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39C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291840" y="219456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critical events show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in vitals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1097280"/>
            <a:ext cx="2560320" cy="2286000"/>
          </a:xfrm>
          <a:prstGeom prst="rect">
            <a:avLst/>
          </a:prstGeom>
          <a:solidFill>
            <a:srgbClr val="E8F6F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1097280"/>
            <a:ext cx="256032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6126480" y="137160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$20B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126480" y="219456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cost of missed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diagnoses to hospitals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7490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anomaly detection system addresses this gap by continuously monitoring patient vital signs and flagging abnormal patterns in real time.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 Works — At a Glance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914400" cy="9144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37160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0040" y="22860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320040" y="27432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vital signs captured per patient visit</a:t>
            </a:r>
            <a:endParaRPr lang="en-US" sz="12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1417320"/>
            <a:ext cx="320040" cy="32004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3063240" y="1188720"/>
            <a:ext cx="914400" cy="9144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371600"/>
            <a:ext cx="548640" cy="5486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560320" y="22860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Analyze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2560320" y="27432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models scan for abnormal patterns</a:t>
            </a:r>
            <a:endParaRPr lang="en-US" sz="12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1417320"/>
            <a:ext cx="320040" cy="320040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5303520" y="1188720"/>
            <a:ext cx="914400" cy="9144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1371600"/>
            <a:ext cx="548640" cy="54864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800600" y="22860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Alert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4800600" y="27432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patients at risk for sepsis, cardiac events, or hypothermia</a:t>
            </a:r>
            <a:endParaRPr lang="en-US" sz="12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1417320"/>
            <a:ext cx="320040" cy="320040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7543800" y="1188720"/>
            <a:ext cx="914400" cy="9144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680" y="1371600"/>
            <a:ext cx="548640" cy="54864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7040880" y="22860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</a:t>
            </a:r>
            <a:endParaRPr lang="en-US" sz="1800" dirty="0"/>
          </a:p>
        </p:txBody>
      </p:sp>
      <p:sp>
        <p:nvSpPr>
          <p:cNvPr id="22" name="Text 13"/>
          <p:cNvSpPr/>
          <p:nvPr/>
        </p:nvSpPr>
        <p:spPr>
          <a:xfrm>
            <a:off x="7040880" y="27432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team receives prioritized alerts</a:t>
            </a:r>
            <a:endParaRPr lang="en-US" sz="1200" dirty="0"/>
          </a:p>
        </p:txBody>
      </p:sp>
      <p:sp>
        <p:nvSpPr>
          <p:cNvPr id="23" name="Shape 14"/>
          <p:cNvSpPr/>
          <p:nvPr/>
        </p:nvSpPr>
        <p:spPr>
          <a:xfrm>
            <a:off x="457200" y="3840480"/>
            <a:ext cx="8229600" cy="822960"/>
          </a:xfrm>
          <a:prstGeom prst="rect">
            <a:avLst/>
          </a:prstGeom>
          <a:solidFill>
            <a:srgbClr val="E8F6F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Shape 15"/>
          <p:cNvSpPr/>
          <p:nvPr/>
        </p:nvSpPr>
        <p:spPr>
          <a:xfrm>
            <a:off x="457200" y="3840480"/>
            <a:ext cx="64008" cy="8229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5" name="Text 16"/>
          <p:cNvSpPr/>
          <p:nvPr/>
        </p:nvSpPr>
        <p:spPr>
          <a:xfrm>
            <a:off x="7315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approaches used:  Supervised learning (trained on past cases)  +  Unsupervised learning (discovers new, unknown patterns)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Results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1005840"/>
          <a:ext cx="475488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303520" y="1005840"/>
            <a:ext cx="3566160" cy="3200400"/>
          </a:xfrm>
          <a:prstGeom prst="rect">
            <a:avLst/>
          </a:prstGeom>
          <a:solidFill>
            <a:srgbClr val="E8F6F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5577840" y="11887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577840" y="1645920"/>
            <a:ext cx="31089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 accuracy detecting abnormal vital signs with supervised model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Catches sepsis, cardiac events, and hypothermia risk patterns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 models can discover unexpected anomalies without prior labels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predictors: Heart Rate, Temperature, and White Blood Cell count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Critical Conditions Detected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97480" cy="3108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51560"/>
            <a:ext cx="2697480" cy="502920"/>
          </a:xfrm>
          <a:prstGeom prst="rect">
            <a:avLst/>
          </a:prstGeom>
          <a:solidFill>
            <a:srgbClr val="D63031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05156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Sepsis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73736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Detected: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20574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heart rate, low BP,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temperature, elevated WBC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29260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320040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cause of hospital mortality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46120" y="1051560"/>
            <a:ext cx="2697480" cy="3108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46120" y="1051560"/>
            <a:ext cx="2697480" cy="50292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3" name="Text 11"/>
          <p:cNvSpPr/>
          <p:nvPr/>
        </p:nvSpPr>
        <p:spPr>
          <a:xfrm>
            <a:off x="3246120" y="105156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Cardiac Events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429000" y="173736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Detected: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9000" y="20574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 heart rate + BP,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oxygen saturation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29000" y="29260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29000" y="320040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immediate intervention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126480" y="1051560"/>
            <a:ext cx="2697480" cy="3108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126480" y="1051560"/>
            <a:ext cx="2697480" cy="502920"/>
          </a:xfrm>
          <a:prstGeom prst="rect">
            <a:avLst/>
          </a:prstGeom>
          <a:solidFill>
            <a:srgbClr val="6C5CE7"/>
          </a:solidFill>
          <a:ln/>
        </p:spPr>
      </p:sp>
      <p:sp>
        <p:nvSpPr>
          <p:cNvPr id="20" name="Text 18"/>
          <p:cNvSpPr/>
          <p:nvPr/>
        </p:nvSpPr>
        <p:spPr>
          <a:xfrm>
            <a:off x="6126480" y="105156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Hypothermia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309360" y="173736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Detected: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09360" y="20574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heart rate, low temperature,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respiratory rate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309360" y="29260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309360" y="320040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in post-surgical patients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3B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Impact &amp; ROI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14300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252728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0972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 Mortality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749040" y="109728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detection of sepsis and cardiac events can reduce preventable deaths by 20-30%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8046720" cy="0"/>
          </a:xfrm>
          <a:prstGeom prst="line">
            <a:avLst/>
          </a:prstGeom>
          <a:noFill/>
          <a:ln w="6350">
            <a:solidFill>
              <a:srgbClr val="02809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8640" y="210312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12848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20574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Faster Response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3749040" y="20574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alerts reduce average response time from hours to minutes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548640" y="2834640"/>
            <a:ext cx="8046720" cy="0"/>
          </a:xfrm>
          <a:prstGeom prst="line">
            <a:avLst/>
          </a:prstGeom>
          <a:noFill/>
          <a:ln w="6350">
            <a:solidFill>
              <a:srgbClr val="02809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48640" y="306324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72968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63040" y="30175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Savings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3749040" y="301752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Preventing one sepsis case saves $30K-$50K in extended ICU stays and treatment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548640" y="3794760"/>
            <a:ext cx="8046720" cy="0"/>
          </a:xfrm>
          <a:prstGeom prst="line">
            <a:avLst/>
          </a:prstGeom>
          <a:noFill/>
          <a:ln w="6350">
            <a:solidFill>
              <a:srgbClr val="02809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48640" y="402336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133088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463040" y="39776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Staff Efficiency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3749040" y="39776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Nurses spend less time on routine monitoring, more time on critical patients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Recommendation &amp; Next Steps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3200400"/>
          </a:xfrm>
          <a:prstGeom prst="rect">
            <a:avLst/>
          </a:prstGeom>
          <a:solidFill>
            <a:srgbClr val="E8F6F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64008" cy="32004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0972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Recommendation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31520" y="1600200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a hybrid anomaly detection system combining supervised models (for known conditions) with unsupervised models (for emerging patterns). Start with a 90-day ICU pilot program.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846320" y="100584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3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Implementation Timeline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846320" y="1554480"/>
            <a:ext cx="1280160" cy="5029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4846320" y="15544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1-2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263640" y="15544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integration &amp; model training on historical records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846320" y="2331720"/>
            <a:ext cx="1280160" cy="5029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23317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3-4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263640" y="23317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 pilot with parallel monitoring (AI + traditional)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46320" y="3108960"/>
            <a:ext cx="1280160" cy="5029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4846320" y="31089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5-6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310896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results, refine thresholds, expand to ER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846320" y="3886200"/>
            <a:ext cx="1280160" cy="5029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9" name="Text 17"/>
          <p:cNvSpPr/>
          <p:nvPr/>
        </p:nvSpPr>
        <p:spPr>
          <a:xfrm>
            <a:off x="4846320" y="38862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7+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63640" y="388620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Hospital-wide rollout with continuous model updates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3B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0" y="914400"/>
            <a:ext cx="1280160" cy="12801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0" y="114300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37744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Better Data. Faster Response.</a:t>
            </a:r>
            <a:endParaRPr lang="en-US" sz="3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Saved Lives.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3200400" y="3657600"/>
            <a:ext cx="27432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8404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4389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110  •  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Patient Safety Anomaly Detection - Business Summary</dc:title>
  <dc:subject>PptxGenJS Presentation</dc:subject>
  <dc:creator>DATA 110 - UNC Chapel Hill</dc:creator>
  <cp:lastModifiedBy>DATA 110 - UNC Chapel Hill</cp:lastModifiedBy>
  <cp:revision>1</cp:revision>
  <dcterms:created xsi:type="dcterms:W3CDTF">2026-03-18T20:51:41Z</dcterms:created>
  <dcterms:modified xsi:type="dcterms:W3CDTF">2026-03-18T20:51:41Z</dcterms:modified>
</cp:coreProperties>
</file>