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Class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5998"/>
              </a:solidFill>
              <a:effectLst/>
            </c:spPr>
          </c:dPt>
          <c:dPt>
            <c:idx val="1"/>
            <c:bubble3D val="0"/>
            <c:spPr>
              <a:solidFill>
                <a:srgbClr val="D63031"/>
              </a:solidFill>
              <a:effectLst/>
            </c:spPr>
          </c:dPt>
          <c:dPt>
            <c:idx val="2"/>
            <c:bubble3D val="0"/>
            <c:spPr>
              <a:solidFill>
                <a:srgbClr val="F39C12"/>
              </a:solidFill>
              <a:effectLst/>
            </c:spPr>
          </c:dPt>
          <c:dPt>
            <c:idx val="3"/>
            <c:bubble3D val="0"/>
            <c:spPr>
              <a:solidFill>
                <a:srgbClr val="6C5CE7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Normal (88%)</c:v>
                </c:pt>
                <c:pt idx="1">
                  <c:v>Sepsis (4%)</c:v>
                </c:pt>
                <c:pt idx="2">
                  <c:v>Cardiac (4%)</c:v>
                </c:pt>
                <c:pt idx="3">
                  <c:v>Hypothermia (4%)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440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Random Forest</c:v>
                </c:pt>
              </c:strCache>
            </c:strRef>
          </c:tx>
          <c:spPr>
            <a:solidFill>
              <a:srgbClr val="3B59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</c:v>
                </c:pt>
                <c:pt idx="1">
                  <c:v>90</c:v>
                </c:pt>
                <c:pt idx="2">
                  <c:v>92</c:v>
                </c:pt>
                <c:pt idx="3">
                  <c:v>91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Isolation Forest</c:v>
                </c:pt>
              </c:strCache>
            </c:strRef>
          </c:tx>
          <c:spPr>
            <a:solidFill>
              <a:srgbClr val="F39C1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</c:v>
                </c:pt>
                <c:pt idx="1">
                  <c:v>65</c:v>
                </c:pt>
                <c:pt idx="2">
                  <c:v>78</c:v>
                </c:pt>
                <c:pt idx="3">
                  <c:v>71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DBSCAN</c:v>
                </c:pt>
              </c:strCache>
            </c:strRef>
          </c:tx>
          <c:spPr>
            <a:solidFill>
              <a:srgbClr val="6C5CE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Accuracy</c:v>
                  </c:pt>
                  <c:pt idx="1">
                    <c:v>Precision</c:v>
                  </c:pt>
                  <c:pt idx="2">
                    <c:v>Recall</c:v>
                  </c:pt>
                  <c:pt idx="3">
                    <c:v>F1 Score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78</c:v>
                </c:pt>
                <c:pt idx="1">
                  <c:v>55</c:v>
                </c:pt>
                <c:pt idx="2">
                  <c:v>70</c:v>
                </c:pt>
                <c:pt idx="3">
                  <c:v>62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1E2761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B8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Importance</c:v>
                </c:pt>
              </c:strCache>
            </c:strRef>
          </c:tx>
          <c:spPr>
            <a:solidFill>
              <a:srgbClr val="3B59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Heart Rate</c:v>
                  </c:pt>
                  <c:pt idx="1">
                    <c:v>Temperature</c:v>
                  </c:pt>
                  <c:pt idx="2">
                    <c:v>WBC Count</c:v>
                  </c:pt>
                  <c:pt idx="3">
                    <c:v>Respiratory Rate</c:v>
                  </c:pt>
                  <c:pt idx="4">
                    <c:v>Oxygen Sat.</c:v>
                  </c:pt>
                  <c:pt idx="5">
                    <c:v>Glucose</c:v>
                  </c:pt>
                  <c:pt idx="6">
                    <c:v>Systolic BP</c:v>
                  </c:pt>
                  <c:pt idx="7">
                    <c:v>Diastolic BP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0.22</c:v>
                </c:pt>
                <c:pt idx="1">
                  <c:v>0.19</c:v>
                </c:pt>
                <c:pt idx="2">
                  <c:v>0.16</c:v>
                </c:pt>
                <c:pt idx="3">
                  <c:v>0.13</c:v>
                </c:pt>
                <c:pt idx="4">
                  <c:v>0.11</c:v>
                </c:pt>
                <c:pt idx="5">
                  <c:v>0.08</c:v>
                </c:pt>
                <c:pt idx="6">
                  <c:v>0.06</c:v>
                </c:pt>
                <c:pt idx="7">
                  <c:v>0.05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2761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B8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914400"/>
            <a:ext cx="822960" cy="822960"/>
          </a:xfrm>
          <a:prstGeom prst="ellipse">
            <a:avLst/>
          </a:prstGeom>
          <a:solidFill>
            <a:srgbClr val="3B5998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078992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360" y="73152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Anomaly Detection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Patient Vital Signs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737360" y="20116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D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Deep Dive: Models, Features, and Evaluation Metrics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1737360" y="2743200"/>
            <a:ext cx="2286000" cy="36576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8" name="Text 5"/>
          <p:cNvSpPr/>
          <p:nvPr/>
        </p:nvSpPr>
        <p:spPr>
          <a:xfrm>
            <a:off x="1737360" y="3017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For: Data Science / Engineering Team  |  DATA 110 Project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4709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Dataset Overview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59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Set (8 Vital Signs)</a:t>
            </a:r>
            <a:endParaRPr lang="en-US" sz="1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475488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097280"/>
                <a:gridCol w="16459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59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59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Range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5998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Heart Rate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– 100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Systolic BP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mmHg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 – 140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Diastolic BP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mmHg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– 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 Saturation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 – 100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°F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97.0 – 99.5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Respiratory Rate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– 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White Blood Cells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K/μL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 – 11.0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Glucose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mg/dL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 – 140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0" y="8686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59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Distribution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0" y="1188720"/>
          <a:ext cx="3474720" cy="228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solidFill>
            <a:srgbClr val="EDF2FA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57200" y="4023360"/>
            <a:ext cx="54864" cy="64008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0" name="Text 6"/>
          <p:cNvSpPr/>
          <p:nvPr/>
        </p:nvSpPr>
        <p:spPr>
          <a:xfrm>
            <a:off x="731520" y="402336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500  |  Imbalanced dataset (12% anomaly rate)  |  class_weight='balanced' used to handle imbalance  |  70/30 train-test split with stratification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Methodology: Three Approaches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914400"/>
            <a:ext cx="2697480" cy="54864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 Forest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2004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D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n_estimators=100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max_depth=10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class_weight='balanced'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59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Ensemble of 100 decision trees. Each tree votes on whether a patient is normal or anomalous. Majority rules.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5720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Highest accuracy; interpretable feature importance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5720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Requires labeled training data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914400"/>
            <a:ext cx="2697480" cy="548640"/>
          </a:xfrm>
          <a:prstGeom prst="rect">
            <a:avLst/>
          </a:prstGeom>
          <a:solidFill>
            <a:srgbClr val="4A5568"/>
          </a:solidFill>
          <a:ln/>
        </p:spPr>
      </p:sp>
      <p:sp>
        <p:nvSpPr>
          <p:cNvPr id="16" name="Text 14"/>
          <p:cNvSpPr/>
          <p:nvPr/>
        </p:nvSpPr>
        <p:spPr>
          <a:xfrm>
            <a:off x="320040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Isolation Forest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20040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D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33756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19" name="Text 17"/>
          <p:cNvSpPr/>
          <p:nvPr/>
        </p:nvSpPr>
        <p:spPr>
          <a:xfrm>
            <a:off x="342900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n_estimators=100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contamination=0.12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333756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59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3756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Randomly partitions feature space. Anomalies are isolated in fewer splits (shorter path length).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33756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No labels needed; scales well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333756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Can't identify anomaly type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080760" y="914400"/>
            <a:ext cx="269748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80760" y="914400"/>
            <a:ext cx="2697480" cy="548640"/>
          </a:xfrm>
          <a:prstGeom prst="rect">
            <a:avLst/>
          </a:prstGeom>
          <a:solidFill>
            <a:srgbClr val="4A5568"/>
          </a:solidFill>
          <a:ln/>
        </p:spPr>
      </p:sp>
      <p:sp>
        <p:nvSpPr>
          <p:cNvPr id="26" name="Text 24"/>
          <p:cNvSpPr/>
          <p:nvPr/>
        </p:nvSpPr>
        <p:spPr>
          <a:xfrm>
            <a:off x="6080760" y="91440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DBSCAN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080760" y="1207008"/>
            <a:ext cx="269748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D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17920" y="1600200"/>
            <a:ext cx="2423160" cy="59436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29" name="Text 27"/>
          <p:cNvSpPr/>
          <p:nvPr/>
        </p:nvSpPr>
        <p:spPr>
          <a:xfrm>
            <a:off x="6309360" y="162763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eps=2.5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min_samples=10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217920" y="23317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59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217920" y="25603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dense clusters in feature space. Points not belonging to any cluster are flagged as anomalies (noise).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6217920" y="34290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B8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Discovers natural groupings; flexible shapes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217920" y="388620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630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Sensitive to eps/min_samples tuning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Evaluation Metrics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914400"/>
          <a:ext cx="54864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943600" y="914400"/>
            <a:ext cx="3017520" cy="3200400"/>
          </a:xfrm>
          <a:prstGeom prst="rect">
            <a:avLst/>
          </a:prstGeom>
          <a:solidFill>
            <a:srgbClr val="EDF2FA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126480" y="10058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599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Metric Definitions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126480" y="141732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Accuracy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0" y="161848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correct predictions / total predictions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126480" y="205740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Precision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126480" y="225856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those flagged anomaly, how many truly are? (Avoid false alarms)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126480" y="269748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Recall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126480" y="289864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true anomalies, how many did we catch? (Don't miss critical cases)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126480" y="333756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F1 Score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126480" y="353872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Harmonic mean of Precision and Recall — balanced measure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457200" y="4297680"/>
            <a:ext cx="8229600" cy="5486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429768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9C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In healthcare, RECALL is critical — missing an anomaly (False Negative) can cost a life. Prioritize recall over precision.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 Importance Analysis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868680"/>
          <a:ext cx="50292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577840" y="868680"/>
            <a:ext cx="3291840" cy="3474720"/>
          </a:xfrm>
          <a:prstGeom prst="rect">
            <a:avLst/>
          </a:prstGeom>
          <a:solidFill>
            <a:srgbClr val="EDF2FA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577840" y="868680"/>
            <a:ext cx="54864" cy="347472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7" name="Text 4"/>
          <p:cNvSpPr/>
          <p:nvPr/>
        </p:nvSpPr>
        <p:spPr>
          <a:xfrm>
            <a:off x="5806440" y="9601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599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Interpretation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806440" y="1371600"/>
            <a:ext cx="2880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predictors account for 57% of model's decision power.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Rate is the strongest signal — elevated in sepsis and cardiac events, depressed in hypothermia.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and WBC are classic infection indicators, explaining their high ranking.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pressure features rank lower — they differ across anomaly types, reducing their individual discriminative power.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 Preprocessing Pipeline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457200" cy="457200"/>
          </a:xfrm>
          <a:prstGeom prst="ellipse">
            <a:avLst/>
          </a:prstGeom>
          <a:solidFill>
            <a:srgbClr val="3B5998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960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05840" y="914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 &amp; Inspect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926080" y="914400"/>
            <a:ext cx="3657600" cy="7772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8" name="Text 6"/>
          <p:cNvSpPr/>
          <p:nvPr/>
        </p:nvSpPr>
        <p:spPr>
          <a:xfrm>
            <a:off x="3063240" y="960120"/>
            <a:ext cx="3383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 = pd.read_excel('data.xlsx')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df.info()  # Check types, nulls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0" y="9144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rows × 13 cols, no missing values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65760" y="1965960"/>
            <a:ext cx="457200" cy="457200"/>
          </a:xfrm>
          <a:prstGeom prst="ellipse">
            <a:avLst/>
          </a:prstGeom>
          <a:solidFill>
            <a:srgbClr val="3B5998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" y="1965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05840" y="19202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 Selection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1920240"/>
            <a:ext cx="3657600" cy="7772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14" name="Text 12"/>
          <p:cNvSpPr/>
          <p:nvPr/>
        </p:nvSpPr>
        <p:spPr>
          <a:xfrm>
            <a:off x="3063240" y="1965960"/>
            <a:ext cx="3383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features = ['Heart_Rate_bpm',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'Systolic_BP_mmHg', ...]  # 8 vitals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766560" y="19202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Excluded: Patient_ID, Timestamp, Gender (categorical)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65760" y="2971800"/>
            <a:ext cx="457200" cy="457200"/>
          </a:xfrm>
          <a:prstGeom prst="ellipse">
            <a:avLst/>
          </a:prstGeom>
          <a:solidFill>
            <a:srgbClr val="3B5998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2971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05840" y="29260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Train/Test Split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926080" y="2926080"/>
            <a:ext cx="3657600" cy="7772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20" name="Text 18"/>
          <p:cNvSpPr/>
          <p:nvPr/>
        </p:nvSpPr>
        <p:spPr>
          <a:xfrm>
            <a:off x="3063240" y="2971800"/>
            <a:ext cx="3383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X_train, X_test = train_test_split(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X, y, test_size=0.30, stratify=y)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766560" y="29260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 split preserves 12% anomaly ratio in both sets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65760" y="3977640"/>
            <a:ext cx="457200" cy="457200"/>
          </a:xfrm>
          <a:prstGeom prst="ellipse">
            <a:avLst/>
          </a:prstGeom>
          <a:solidFill>
            <a:srgbClr val="3B5998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3977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05840" y="3931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StandardScaler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926080" y="3931920"/>
            <a:ext cx="3657600" cy="777240"/>
          </a:xfrm>
          <a:prstGeom prst="rect">
            <a:avLst/>
          </a:prstGeom>
          <a:solidFill>
            <a:srgbClr val="2D3436"/>
          </a:solidFill>
          <a:ln/>
        </p:spPr>
      </p:sp>
      <p:sp>
        <p:nvSpPr>
          <p:cNvPr id="26" name="Text 24"/>
          <p:cNvSpPr/>
          <p:nvPr/>
        </p:nvSpPr>
        <p:spPr>
          <a:xfrm>
            <a:off x="3063240" y="3977640"/>
            <a:ext cx="3383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scaler = StandardScaler()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X_train = scaler.fit_transform(X_train)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00B89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X_test = scaler.transform(X_test)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6766560" y="3931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on train only — prevents data leakage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Technical Lessons &amp; Next Steps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3931920" cy="3566160"/>
          </a:xfrm>
          <a:prstGeom prst="rect">
            <a:avLst/>
          </a:prstGeom>
          <a:solidFill>
            <a:srgbClr val="EDF2FA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914400"/>
            <a:ext cx="3931920" cy="457200"/>
          </a:xfrm>
          <a:prstGeom prst="rect">
            <a:avLst/>
          </a:prstGeom>
          <a:solidFill>
            <a:srgbClr val="3B5998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9144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Lessons Learned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1463040"/>
            <a:ext cx="3566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class_weight='balanced' is essential for imbalanced anomaly datasets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StandardScaler must be fit on training data only to prevent data leakage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DBSCAN eps parameter requires experimentation — too small = everything is noise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 Forest contamination should approximate true anomaly rate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models outperform unsupervised when quality labels exist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54880" y="914400"/>
            <a:ext cx="4114800" cy="3566160"/>
          </a:xfrm>
          <a:prstGeom prst="rect">
            <a:avLst/>
          </a:prstGeom>
          <a:solidFill>
            <a:srgbClr val="EDF2FA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914400"/>
            <a:ext cx="4114800" cy="4572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0" name="Text 8"/>
          <p:cNvSpPr/>
          <p:nvPr/>
        </p:nvSpPr>
        <p:spPr>
          <a:xfrm>
            <a:off x="4754880" y="91440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Potential Improvements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937760" y="1463040"/>
            <a:ext cx="37490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temporal features (vital sign trends over time, rate of change)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XGBoost or neural networks for higher accuracy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SMOTE oversampling as alternative to class_weight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real-time streaming pipeline (Kafka → model → alert)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Autoencoder for unsupervised — learns normal pattern, flags reconstruction errors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Cross-validation (k=5) for more robust metric estimates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0" y="914400"/>
            <a:ext cx="1280160" cy="1280160"/>
          </a:xfrm>
          <a:prstGeom prst="ellipse">
            <a:avLst/>
          </a:prstGeom>
          <a:solidFill>
            <a:srgbClr val="3B5998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1430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3774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Questions?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Let's Dive Into the Code.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200400" y="3657600"/>
            <a:ext cx="2743200" cy="36576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404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D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Jupyter Notebook + Excel Dataset Available for Hands-On Exploration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4389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110  •  School of Data Science and Society  •  UNC Chapel Hill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Anomaly Detection - Technical Deep Dive</dc:title>
  <dc:subject>PptxGenJS Presentation</dc:subject>
  <dc:creator>DATA 110 - UNC Chapel Hill</dc:creator>
  <cp:lastModifiedBy>DATA 110 - UNC Chapel Hill</cp:lastModifiedBy>
  <cp:revision>1</cp:revision>
  <dcterms:created xsi:type="dcterms:W3CDTF">2026-03-18T20:53:23Z</dcterms:created>
  <dcterms:modified xsi:type="dcterms:W3CDTF">2026-03-18T20:53:23Z</dcterms:modified>
</cp:coreProperties>
</file>