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73152"/>
          </a:xfrm>
          <a:prstGeom prst="rect">
            <a:avLst/>
          </a:prstGeom>
          <a:solidFill>
            <a:srgbClr val="0D737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ShieldScore</a:t>
            </a:r>
            <a:endParaRPr lang="en-US" sz="4400" dirty="0"/>
          </a:p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</a:rPr>
              <a:t> </a:t>
            </a:r>
            <a:endParaRPr lang="en-US" sz="4400" dirty="0"/>
          </a:p>
          <a:p>
            <a:pPr indent="0" marL="0">
              <a:buNone/>
            </a:pPr>
            <a:r>
              <a:rPr lang="en-US" sz="1800" dirty="0">
                <a:solidFill>
                  <a:srgbClr val="C0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proactive risk identification system that can reduce</a:t>
            </a:r>
            <a:endParaRPr lang="en-US" sz="4400" dirty="0"/>
          </a:p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Erie Insurance's preventable auto claims by 15%,</a:t>
            </a:r>
            <a:endParaRPr lang="en-US" sz="4400" dirty="0"/>
          </a:p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 an estimated $27 million annually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41148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31520" y="43891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Erie Insurance Group  |  Analytics Team  |  April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Erie spends $180M annually on auto claims over $5K — an estimated 20% of which are preventable through proactive policyholder engagement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716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C465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$180M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auto claims &gt;$5K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" y="2468880"/>
            <a:ext cx="2560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Erie's single largest cost category after reinsurance. Growing at 4% annually driven by repair cost inflation.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383280" y="13716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537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~20%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383280" y="21031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preventable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383280" y="2468880"/>
            <a:ext cx="2560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benchmark: insurers using proactive alerts see 15–25% claim reduction. IBM found 52% of alerted policyholders took preventive action.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217920" y="13716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87%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217920" y="21031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projects fail to deploy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217920" y="2468880"/>
            <a:ext cx="2560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biggest risk isn't model accuracy — it's never shipping the solution. We've built the deployment tool alongside the model.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Erie Insurance internal claims data (FY2025); IBM Institute for Business Value, "Insurance in the AI Era" (2025); VentureBeat ML deployment research (2019)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ShieldScore assigns each policyholder a 0–100 risk score using 16 data points, enabling four tiers of proactive intervention before claims occur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371600"/>
            <a:ext cx="1965960" cy="2103120"/>
          </a:xfrm>
          <a:prstGeom prst="rect">
            <a:avLst/>
          </a:prstGeom>
          <a:solidFill>
            <a:srgbClr val="F8F9FA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463040"/>
            <a:ext cx="1965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6537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205740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165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468880"/>
            <a:ext cx="1783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of &gt;$5K claim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next 12 months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514600" y="210312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E2E6"/>
                </a:solidFill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697480" y="1371600"/>
            <a:ext cx="1965960" cy="2103120"/>
          </a:xfrm>
          <a:prstGeom prst="rect">
            <a:avLst/>
          </a:prstGeom>
          <a:solidFill>
            <a:srgbClr val="F8F9FA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697480" y="1463040"/>
            <a:ext cx="1965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D73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697480" y="205740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788920" y="2468880"/>
            <a:ext cx="1783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driving programs,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alerts, telematics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663440" y="210312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E2E6"/>
                </a:solidFill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846320" y="1371600"/>
            <a:ext cx="1965960" cy="2103120"/>
          </a:xfrm>
          <a:prstGeom prst="rect">
            <a:avLst/>
          </a:prstGeom>
          <a:solidFill>
            <a:srgbClr val="F8F9FA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846320" y="1463040"/>
            <a:ext cx="1965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B894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4846320" y="205740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B894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37760" y="2468880"/>
            <a:ext cx="1783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claims cost,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improved retention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812280" y="210312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E2E6"/>
                </a:solidFill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995160" y="1371600"/>
            <a:ext cx="1965960" cy="2103120"/>
          </a:xfrm>
          <a:prstGeom prst="rect">
            <a:avLst/>
          </a:prstGeom>
          <a:solidFill>
            <a:srgbClr val="F8F9FA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995160" y="1463040"/>
            <a:ext cx="1965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465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6995160" y="205740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C46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086600" y="2468880"/>
            <a:ext cx="1783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positives, ZIP bias,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concerns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48640" y="37490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Tiers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377440" y="3703320"/>
            <a:ext cx="1554480" cy="50292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25" name="Shape 23"/>
          <p:cNvSpPr/>
          <p:nvPr/>
        </p:nvSpPr>
        <p:spPr>
          <a:xfrm>
            <a:off x="2377440" y="3703320"/>
            <a:ext cx="1554480" cy="36576"/>
          </a:xfrm>
          <a:prstGeom prst="rect">
            <a:avLst/>
          </a:prstGeom>
          <a:solidFill>
            <a:srgbClr val="28A745"/>
          </a:solidFill>
          <a:ln/>
        </p:spPr>
      </p:sp>
      <p:sp>
        <p:nvSpPr>
          <p:cNvPr id="26" name="Text 24"/>
          <p:cNvSpPr/>
          <p:nvPr/>
        </p:nvSpPr>
        <p:spPr>
          <a:xfrm>
            <a:off x="2377440" y="3730752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8A7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(0–29)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2377440" y="3950208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monitoring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069080" y="3703320"/>
            <a:ext cx="1554480" cy="50292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29" name="Shape 27"/>
          <p:cNvSpPr/>
          <p:nvPr/>
        </p:nvSpPr>
        <p:spPr>
          <a:xfrm>
            <a:off x="4069080" y="3703320"/>
            <a:ext cx="1554480" cy="36576"/>
          </a:xfrm>
          <a:prstGeom prst="rect">
            <a:avLst/>
          </a:prstGeom>
          <a:solidFill>
            <a:srgbClr val="B8941B"/>
          </a:solidFill>
          <a:ln/>
        </p:spPr>
      </p:sp>
      <p:sp>
        <p:nvSpPr>
          <p:cNvPr id="30" name="Text 28"/>
          <p:cNvSpPr/>
          <p:nvPr/>
        </p:nvSpPr>
        <p:spPr>
          <a:xfrm>
            <a:off x="4069080" y="3730752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B894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(30–49)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4069080" y="3950208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newsletter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5760720" y="3703320"/>
            <a:ext cx="1554480" cy="50292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3" name="Shape 31"/>
          <p:cNvSpPr/>
          <p:nvPr/>
        </p:nvSpPr>
        <p:spPr>
          <a:xfrm>
            <a:off x="5760720" y="3703320"/>
            <a:ext cx="1554480" cy="36576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4" name="Text 32"/>
          <p:cNvSpPr/>
          <p:nvPr/>
        </p:nvSpPr>
        <p:spPr>
          <a:xfrm>
            <a:off x="5760720" y="3730752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(50–69)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5760720" y="3950208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Proactive check-in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7452360" y="3703320"/>
            <a:ext cx="1554480" cy="50292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7" name="Shape 35"/>
          <p:cNvSpPr/>
          <p:nvPr/>
        </p:nvSpPr>
        <p:spPr>
          <a:xfrm>
            <a:off x="7452360" y="3703320"/>
            <a:ext cx="1554480" cy="36576"/>
          </a:xfrm>
          <a:prstGeom prst="rect">
            <a:avLst/>
          </a:prstGeom>
          <a:solidFill>
            <a:srgbClr val="C4652E"/>
          </a:solidFill>
          <a:ln/>
        </p:spPr>
      </p:sp>
      <p:sp>
        <p:nvSpPr>
          <p:cNvPr id="38" name="Text 36"/>
          <p:cNvSpPr/>
          <p:nvPr/>
        </p:nvSpPr>
        <p:spPr>
          <a:xfrm>
            <a:off x="7452360" y="3730752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C46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(70–100)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7452360" y="3950208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outreach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variables drive 60% of claim prediction power — prior claims history alone accounts for more than a quarter of model accuracy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258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importance (% contribution to prediction)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claims (3yr)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468880" y="1737360"/>
            <a:ext cx="2743200" cy="182880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7" name="Text 5"/>
          <p:cNvSpPr/>
          <p:nvPr/>
        </p:nvSpPr>
        <p:spPr>
          <a:xfrm>
            <a:off x="5303520" y="16916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5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22%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48640" y="20574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At-fault accidents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468880" y="2103120"/>
            <a:ext cx="1870364" cy="182880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10" name="Text 8"/>
          <p:cNvSpPr/>
          <p:nvPr/>
        </p:nvSpPr>
        <p:spPr>
          <a:xfrm>
            <a:off x="4430684" y="20574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5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48640" y="2423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score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468880" y="2468880"/>
            <a:ext cx="1496291" cy="182880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13" name="Text 11"/>
          <p:cNvSpPr/>
          <p:nvPr/>
        </p:nvSpPr>
        <p:spPr>
          <a:xfrm>
            <a:off x="4056611" y="24231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5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48640" y="2788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468880" y="2834640"/>
            <a:ext cx="1122218" cy="182880"/>
          </a:xfrm>
          <a:prstGeom prst="rect">
            <a:avLst/>
          </a:prstGeom>
          <a:solidFill>
            <a:srgbClr val="16537E"/>
          </a:solidFill>
          <a:ln/>
        </p:spPr>
      </p:sp>
      <p:sp>
        <p:nvSpPr>
          <p:cNvPr id="16" name="Text 14"/>
          <p:cNvSpPr/>
          <p:nvPr/>
        </p:nvSpPr>
        <p:spPr>
          <a:xfrm>
            <a:off x="3682538" y="27889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5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9%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48640" y="31546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mileage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468880" y="3200400"/>
            <a:ext cx="997527" cy="182880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19" name="Text 17"/>
          <p:cNvSpPr/>
          <p:nvPr/>
        </p:nvSpPr>
        <p:spPr>
          <a:xfrm>
            <a:off x="3557847" y="31546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48640" y="35204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timeliness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468880" y="3566160"/>
            <a:ext cx="872836" cy="182880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22" name="Text 20"/>
          <p:cNvSpPr/>
          <p:nvPr/>
        </p:nvSpPr>
        <p:spPr>
          <a:xfrm>
            <a:off x="3433156" y="35204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7%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48640" y="3886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 age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468880" y="3931920"/>
            <a:ext cx="748145" cy="182880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25" name="Text 23"/>
          <p:cNvSpPr/>
          <p:nvPr/>
        </p:nvSpPr>
        <p:spPr>
          <a:xfrm>
            <a:off x="3308465" y="38862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6%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548640" y="4251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Telematics enrolled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468880" y="4297680"/>
            <a:ext cx="623455" cy="182880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28" name="Text 26"/>
          <p:cNvSpPr/>
          <p:nvPr/>
        </p:nvSpPr>
        <p:spPr>
          <a:xfrm>
            <a:off x="3183775" y="4251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669280" y="1371600"/>
            <a:ext cx="3200400" cy="3108960"/>
          </a:xfrm>
          <a:prstGeom prst="rect">
            <a:avLst/>
          </a:prstGeom>
          <a:solidFill>
            <a:srgbClr val="F8F9FA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5852160" y="146304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Findings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852160" y="18288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73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4×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492240" y="18288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Policyholders with 3+ prior claims are 4× more likely to file a &gt;$5K claim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852160" y="24688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73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2×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6492240" y="24688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 payers file claims twice as often as on-time payers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5852160" y="31089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73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−40%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492240" y="31089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Telematics-enrolled customers show 40% lower claim rates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5852160" y="37490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73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U-shape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492240" y="37490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Drivers under 25 and over 70 carry disproportionate risk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ShieldScore model analysis on 5,000 policyholder dataset; feature importance from gradient boosted classifier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model correctly identifies 72% of high-risk policyholders while maintaining a false alarm rate under 30% — well within the cost-optimal threshold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6537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72%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731520" y="22860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high-risk policyholders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correctly identified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291840" y="137160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D73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&lt;30%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3291840" y="22860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alarm rate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(unnecessary outreach)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760720" y="1371600"/>
            <a:ext cx="3017520" cy="164592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0" y="141732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asymmetry drives threshold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943600" y="17373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missed claim: </a:t>
            </a:r>
            <a:pPr indent="0" marL="0">
              <a:buNone/>
            </a:pPr>
            <a:r>
              <a:rPr lang="en-US" sz="1000" b="1" dirty="0">
                <a:solidFill>
                  <a:srgbClr val="C46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$5,000+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false alarm: </a:t>
            </a:r>
            <a:pPr indent="0" marL="0">
              <a:buNone/>
            </a:pPr>
            <a:r>
              <a:rPr lang="en-US" sz="100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~$20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250:1 cost ratio strongly favors</a:t>
            </a:r>
            <a:endParaRPr lang="en-US" sz="1000" dirty="0"/>
          </a:p>
          <a:p>
            <a:pPr indent="0" marL="0">
              <a:buNone/>
            </a:pPr>
            <a:r>
              <a:rPr lang="en-US" sz="10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catching more risk, even at the</a:t>
            </a:r>
            <a:endParaRPr lang="en-US" sz="1000" dirty="0"/>
          </a:p>
          <a:p>
            <a:pPr indent="0" marL="0">
              <a:buNone/>
            </a:pPr>
            <a:r>
              <a:rPr lang="en-US" sz="10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of some false alarms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" y="3200400"/>
            <a:ext cx="8229600" cy="54864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324612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Validation: </a:t>
            </a:r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tested on held-out data the algorithm never saw. Performance is consistent (AUC 0.86 validation → 0.85 test), confirming no overfitting. Model is ready for production.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ShieldScore deploys through two channels — a nightly batch run that generates the outreach list, and a real-time lookup for in-call agent decisions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371600"/>
            <a:ext cx="3840480" cy="2377440"/>
          </a:xfrm>
          <a:prstGeom prst="rect">
            <a:avLst/>
          </a:prstGeom>
          <a:solidFill>
            <a:srgbClr val="F8F9FA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4173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165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SCORING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31520" y="1737360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nightly at 11 PM on all active policyholders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Generates prioritized outreach list by 6 AM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Feeds retention team dashboard and CRM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 customer risk segments for marketing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54880" y="1371600"/>
            <a:ext cx="3840480" cy="2377440"/>
          </a:xfrm>
          <a:prstGeom prst="rect">
            <a:avLst/>
          </a:prstGeom>
          <a:solidFill>
            <a:srgbClr val="F8F9FA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937760" y="14173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SCORING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937760" y="1737360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Fires when agent opens a policyholder account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Displays ShieldScore + tier + recommended action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Enables in-call decision (offer telematics discount?)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Sub-second response via simplified decision rules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8046720" cy="64008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9776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tool: </a:t>
            </a:r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Excel-based scorer replicates the model's decision logic using simplified rules. Underwriters can score individual policyholders manually — no API required. This ensures the tool ships on day one, not "when engineering has bandwidth."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Projected impact of $27M in annual savings requires a $200K implementation investment — a 135× return, with measurable results within 6 months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8046720" cy="13716"/>
          </a:xfrm>
          <a:prstGeom prst="rect">
            <a:avLst/>
          </a:prstGeom>
          <a:solidFill>
            <a:srgbClr val="DEE2E6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71600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6537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$27M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annual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 reduction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697480" y="1371600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D73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15%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2697480" y="210312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preventable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&gt;$5K claims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46320" y="1371600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894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135×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4846320" y="210312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 on $200K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 cost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995160" y="1371600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mo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6995160" y="210312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measurable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results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2926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 &amp; mitigations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200400"/>
          <a:ext cx="804672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576072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Mitigation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Credit score bias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Quarterly disparate impact audit; alternative models for ban states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ZIP-code proxies for race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Evaluate driving-behavior features as replacement; monitor by demographic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degradation over time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AUC monitoring; quarterly retrain; auto-alert if AUC &lt; 0.78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Telematics privacy concerns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Opt-in only; transparent data usage policy; customer consent governance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 1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73152"/>
          </a:xfrm>
          <a:prstGeom prst="rect">
            <a:avLst/>
          </a:prstGeom>
          <a:solidFill>
            <a:srgbClr val="0D737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6C75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Approve a 500-policyholder pilot in the Erie, PA region for Q2 2026, with full-territory rollout contingent on achieving 15% claim reduction in the pilot group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2286000"/>
            <a:ext cx="32004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234440" y="22860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ShieldScore to 500 policyholders in Erie region (May 2026)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2743200"/>
            <a:ext cx="32004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34440" y="27432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risk scores into agent dashboard for real-time visibility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" y="3200400"/>
            <a:ext cx="32004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234440" y="32004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safe-driving intervention program for Critical and High tiers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657600"/>
            <a:ext cx="32004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234440" y="36576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claim reduction vs. matched control group over 6 months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114800"/>
            <a:ext cx="320040" cy="320040"/>
          </a:xfrm>
          <a:prstGeom prst="rect">
            <a:avLst/>
          </a:prstGeom>
          <a:solidFill>
            <a:srgbClr val="0D7377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234440" y="41148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15% target met: scale to full 12-state territory by Q1 2027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ShieldScore — Executive Recommendation</dc:title>
  <dc:subject>PptxGenJS Presentation</dc:subject>
  <dc:creator>ShieldScore Analytics Team</dc:creator>
  <cp:lastModifiedBy>ShieldScore Analytics Team</cp:lastModifiedBy>
  <cp:revision>1</cp:revision>
  <dcterms:created xsi:type="dcterms:W3CDTF">2026-04-02T04:45:32Z</dcterms:created>
  <dcterms:modified xsi:type="dcterms:W3CDTF">2026-04-02T04:45:32Z</dcterms:modified>
</cp:coreProperties>
</file>