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Validation AUC</c:v>
                </c:pt>
              </c:strCache>
            </c:strRef>
          </c:tx>
          <c:spPr>
            <a:solidFill>
              <a:srgbClr val="16537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Logistic
Regression</c:v>
                  </c:pt>
                  <c:pt idx="1">
                    <c:v>Decision Tree
(depth=5)</c:v>
                  </c:pt>
                  <c:pt idx="2">
                    <c:v>Random Forest
(n=300)</c:v>
                  </c:pt>
                  <c:pt idx="3">
                    <c:v>Gradient
Boosting (n=200)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0.81</c:v>
                </c:pt>
                <c:pt idx="1">
                  <c:v>0.76</c:v>
                </c:pt>
                <c:pt idx="2">
                  <c:v>0.84</c:v>
                </c:pt>
                <c:pt idx="3">
                  <c:v>0.86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A1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.6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C757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73152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ShieldScore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Model Review &amp; Validation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2377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classification for auto claims risk  |  Gradient boosted ensemble  |  Excel deployment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4114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Erie Insurance Group  |  Model Governance Review  |  April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 predicts a binary outcome (claim &gt;$5K: yes/no) on a class-imbalanced dataset, requiring cost-sensitive threshold selection rather than accuracy optimization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80467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743200"/>
                <a:gridCol w="3840480"/>
              </a:tblGrid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Specification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Rationale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 type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Binary classification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 claim occurrence, not amount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HIGH_COST_CLAIM (1/0)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 at $5K aligns with Erie's intervention cost-benefit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 rate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18.2%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 imbalance → accuracy misleading (82% baseline)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metric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AUC-ROC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Threshold-agnostic; enables post-hoc optimization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 metric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Sensitivity @ FPR &lt; 0.30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250:1 cost ratio favors catching risk over avoiding false alarms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Observations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5,000 policyholders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Synthetic dataset modeling Erie's 12-state territory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Features (raw)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 columns → 16 inputs + 6 engineered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Demographics, policy, vehicle, driving, behavioral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C46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Leakage excluded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C46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CLAIM_AMOUNT removed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C46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Post-hoc variable; perfectly predicts target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Partition: 60% train / 20% validation / 20% test — stratified random split preserving 18.2% event rate across all partitions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preparation addressed 8 quality issues and created 6 domain-informed features — missing indicators preserve information that deletion would lose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28016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REMEDIATION</a:t>
            </a:r>
            <a:endParaRPr lang="en-US" sz="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384048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737360"/>
                <a:gridCol w="731520"/>
              </a:tblGrid>
              <a:tr h="228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Issue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Duplicate POLICY_ID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Dropped (keep first)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Missing AGE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 impute + indicator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Missing CREDIT_SCORE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 impute + indicator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Missing MILEAGE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 impute + indicator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Missing GENDER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 impute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Negative MILEAGE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 NaN → median impute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VEH_YEAR = 1923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Capped at 2005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4-digit ZIPs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Zero-padded to 5 digits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754880" y="128016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ENGINEERED FEATURES</a:t>
            </a:r>
            <a:endParaRPr lang="en-US" sz="900" dirty="0"/>
          </a:p>
        </p:txBody>
      </p:sp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600200"/>
          <a:ext cx="384048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463040"/>
                <a:gridCol w="914400"/>
              </a:tblGrid>
              <a:tr h="228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Formula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CLAIMS_PER_YEAR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PRIOR_CLAIMS_3YR / 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VEHICLE_AGE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2026 − VEHICLE_YEAR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PREMIUM_PER_VEH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PREMIUM / NUM_VEH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LOYALTY_INDEX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YEARS × BUNDLED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Interaction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HIGH_SERVICE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CALLS &gt; 5 → 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Binary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CLAIM_RECENCY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Binned LAST_CLAIM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754880" y="3657600"/>
            <a:ext cx="3840480" cy="73152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9" name="Text 5"/>
          <p:cNvSpPr/>
          <p:nvPr/>
        </p:nvSpPr>
        <p:spPr>
          <a:xfrm>
            <a:off x="4892040" y="370332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Encoding: </a:t>
            </a:r>
            <a:pPr indent="0" marL="0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One-hot for COVERAGE_TYPE (4), RISK_ZONE (3), DIGITAL_ENGAGEMENT (3), GENDER (3), MARITAL (4), CLAIM_RECENCY (4). Final feature matrix: 5,000 × 28.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Gradient boosting achieves the highest AUC (0.86) but the decision tree is retained as the explainability companion — both deploy together in production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graphicFrame>
        <p:nvGraphicFramePr>
          <p:cNvPr id="4" name="Chart 0" descr=""/>
          <p:cNvGraphicFramePr/>
          <p:nvPr/>
        </p:nvGraphicFramePr>
        <p:xfrm>
          <a:off x="365760" y="1280160"/>
          <a:ext cx="457200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1371600"/>
          <a:ext cx="365760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548640"/>
                <a:gridCol w="548640"/>
                <a:gridCol w="548640"/>
                <a:gridCol w="100584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Logistic Reg.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 Tree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0D73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Explainer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Random Forest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Challenger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Grad. Boost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Champion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120640" y="3291840"/>
            <a:ext cx="3657600" cy="73152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7" name="Text 3"/>
          <p:cNvSpPr/>
          <p:nvPr/>
        </p:nvSpPr>
        <p:spPr>
          <a:xfrm>
            <a:off x="5212080" y="333756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deployment pattern: </a:t>
            </a:r>
            <a:pPr indent="0" marL="0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GBM generates the score (accuracy). Decision tree generates the IF-THEN explanation (interpretability). Standard practice for regulated industries where underwriters must justify flagging decisions.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Optimal threshold is 0.35 — catching 72% of high-risk policyholders at a 27% false positive rate, justified by the 250:1 cost asymmetry between missed claims and false alarms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54864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Sensitivity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Specificity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Precision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0.35 ◀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537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217920" y="1371600"/>
            <a:ext cx="2560320" cy="201168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309360" y="141732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COST-BASED SELECTION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309360" y="1691640"/>
            <a:ext cx="23774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FN cost: </a:t>
            </a:r>
            <a:pPr indent="0" marL="0">
              <a:buNone/>
            </a:pPr>
            <a:r>
              <a:rPr lang="en-US" sz="1000" b="1" dirty="0">
                <a:solidFill>
                  <a:srgbClr val="C46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$5,000+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cost: </a:t>
            </a:r>
            <a:pPr indent="0" marL="0">
              <a:buNone/>
            </a:pPr>
            <a:r>
              <a:rPr lang="en-US" sz="1000" b="1" dirty="0">
                <a:solidFill>
                  <a:srgbClr val="1B7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~$20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Ratio: </a:t>
            </a:r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250:1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t=0.35, expected cost per</a:t>
            </a:r>
            <a:endParaRPr lang="en-US" sz="1000" dirty="0"/>
          </a:p>
          <a:p>
            <a:pPr indent="0" marL="0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policyholders scored:</a:t>
            </a:r>
            <a:endParaRPr lang="en-US" sz="1000" dirty="0"/>
          </a:p>
          <a:p>
            <a:pPr indent="0" marL="0">
              <a:buNone/>
            </a:pPr>
            <a:r>
              <a:rPr lang="en-US" sz="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FN: 50 missed × $5K = $250K</a:t>
            </a:r>
            <a:endParaRPr lang="en-US" sz="1000" dirty="0"/>
          </a:p>
          <a:p>
            <a:pPr indent="0" marL="0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FP: 220 × $20 = $4.4K</a:t>
            </a:r>
            <a:endParaRPr lang="en-US" sz="1000" dirty="0"/>
          </a:p>
          <a:p>
            <a:pPr indent="0" marL="0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cost: $254K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3657600"/>
            <a:ext cx="8229600" cy="82296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37033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SET VALIDATION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731520" y="39319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731520" y="41148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0.85  (Val: 0.86)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743200" y="39319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2743200" y="41148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0.71  (Val: 0.72)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0" y="39319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Specificity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754880" y="41148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0.74  (Val: 0.73)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766560" y="39319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FPR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6766560" y="41148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0.26  (Val: 0.27)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5029200" y="3931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7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No overfitting — performance stable across validation and test sets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 deploys through two channels — nightly batch scoring for the retention team and real-time lookup for agent interactions — with an Excel scorer as the day-one tool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2286000"/>
                <a:gridCol w="2286000"/>
                <a:gridCol w="22860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Batch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 Scorer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Trigger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Cron, 11 PM nightly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opens account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 entry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~500K policyholders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per interaction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per use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Latency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Hours (overnight)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Sub-second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Instant (local)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 table → CRM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 + tier + actions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 + tier + actions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Consumer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Retention team dashboard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screen in-call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Underwriter workstation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form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GBM ensemble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Simplified tree rules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5-component formula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6576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PLAN</a:t>
            </a:r>
            <a:endParaRPr lang="en-US" sz="8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931920"/>
          <a:ext cx="80467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560320"/>
                <a:gridCol w="1188720"/>
                <a:gridCol w="3200400"/>
              </a:tblGrid>
              <a:tr h="228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Frequency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 on rolling 30-day window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0.78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Auto-alert to model owner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Population Stability Index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PSI &gt; 0.20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Investigate data drift source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retrain + fairness audit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Scheduled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Rebuild on fresh 12-month window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features require ongoing fairness monitoring — credit score, ZIP-derived risk zone, and telematics enrollment all correlate with protected characteristics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377440"/>
                <a:gridCol w="2743200"/>
                <a:gridCol w="164592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Concern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Mitigation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 Cycle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CREDIT_SCORE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Correlates with income/race; banned in some states for insurance scoring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 disparate impact analysis; alternative model without credit for ban states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RISK_ZONE (ZIP)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ZIP code is a strong proxy for race and socioeconomic status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Evaluate driving-behavior alternatives; monitor flag rates by demographic group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TELEMATICS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Lower-income customers less likely to enroll → model rewards enrollment access, not driving quality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Analyze enrollment rates by income quartile; consider enrollment-neutral features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Semi-annual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3291840"/>
            <a:ext cx="8046720" cy="64008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6" name="Text 3"/>
          <p:cNvSpPr/>
          <p:nvPr/>
        </p:nvSpPr>
        <p:spPr>
          <a:xfrm>
            <a:off x="731520" y="333756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override process: </a:t>
            </a:r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Underwriters can flag disagreements with model scores. Overrides are logged, reviewed monthly, and used as retraining signal. Model is advisory, not determinative — final intervention decisions remain with licensed underwriters.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48640" y="41148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46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LIMITATIONS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48640" y="43434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scorer uses simplified rules (5 components, max 100 pts) — less precise than full GBM for edge cases</a:t>
            </a:r>
            <a:endParaRPr lang="en-US" sz="9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trained on synthetic data — production deployment requires validation on actual Erie claims data</a:t>
            </a:r>
            <a:endParaRPr lang="en-US" sz="9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analytics (adjuster notes) not yet integrated — planned for Q3 2026 enhancement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73152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ROADMAP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82296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 is validated, deployment tool is built, monitoring plan is defined — ready for pilot pending governance approval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1097280" cy="54864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82880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 2026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011680" y="18288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deployment (500 policyholders, Erie region)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on actual claims data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test: ShieldScore group vs. control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2606040"/>
            <a:ext cx="1097280" cy="54864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60604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2026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011680" y="260604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adjuster notes (text analytics)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weather-event proactive alert system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quarterly retrain on production data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1520" y="3383280"/>
            <a:ext cx="1097280" cy="54864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3832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2026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011680" y="33832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fairness audit on pilot results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point: scale or iterate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model for homeowners extension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4160520"/>
            <a:ext cx="1097280" cy="54864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16052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 2027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011680" y="41605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pilot succeeds (15% target met):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to full 12-state territory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deployment for real-time scoring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ShieldScore — Technical Model Review</dc:title>
  <dc:subject>PptxGenJS Presentation</dc:subject>
  <dc:creator>ShieldScore Analytics Team</dc:creator>
  <cp:lastModifiedBy>ShieldScore Analytics Team</cp:lastModifiedBy>
  <cp:revision>1</cp:revision>
  <dcterms:created xsi:type="dcterms:W3CDTF">2026-04-02T04:47:50Z</dcterms:created>
  <dcterms:modified xsi:type="dcterms:W3CDTF">2026-04-02T04:47:50Z</dcterms:modified>
</cp:coreProperties>
</file>