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8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64008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SkyBridge Airlines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D4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Predictive Maintenance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BizML Lifecycle — From Business Problem to Deployment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206240"/>
            <a:ext cx="9144000" cy="54864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Analytics &amp; Data Mining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Predictive Maintenance?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137160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92024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C064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$180K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94360" y="25603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cost per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unscheduled AOG event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337560" y="118872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37160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337560" y="192024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C064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</a:t>
            </a:r>
            <a:endParaRPr lang="en-US" sz="3600" dirty="0"/>
          </a:p>
        </p:txBody>
      </p:sp>
      <p:sp>
        <p:nvSpPr>
          <p:cNvPr id="10" name="Text 6"/>
          <p:cNvSpPr/>
          <p:nvPr/>
        </p:nvSpPr>
        <p:spPr>
          <a:xfrm>
            <a:off x="3474720" y="25603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Unscheduled engine events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SkyBridge last year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217920" y="118872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1371600"/>
            <a:ext cx="502920" cy="5029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217920" y="192024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C064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$4.1M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6355080" y="25603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annual cost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unplanned maintenance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457200" y="3566160"/>
            <a:ext cx="8229600" cy="10972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1"/>
          <p:cNvSpPr/>
          <p:nvPr/>
        </p:nvSpPr>
        <p:spPr>
          <a:xfrm>
            <a:off x="731520" y="3657600"/>
            <a:ext cx="7680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87% of ML projects never reach production. Today we build one that does.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BizML Lifecycle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from business question to deployed model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94360" y="1463040"/>
            <a:ext cx="822960" cy="822960"/>
          </a:xfrm>
          <a:prstGeom prst="ellipse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27432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508760" y="1874520"/>
            <a:ext cx="274320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57400" y="1463040"/>
            <a:ext cx="822960" cy="822960"/>
          </a:xfrm>
          <a:prstGeom prst="ellipse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05740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73736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971800" y="1874520"/>
            <a:ext cx="274320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20440" y="1463040"/>
            <a:ext cx="822960" cy="82296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2044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0040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434840" y="1874520"/>
            <a:ext cx="274320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983480" y="1463040"/>
            <a:ext cx="822960" cy="822960"/>
          </a:xfrm>
          <a:prstGeom prst="ellipse">
            <a:avLst/>
          </a:prstGeom>
          <a:solidFill>
            <a:srgbClr val="7BA0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8348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66344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897880" y="1874520"/>
            <a:ext cx="274320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46520" y="1463040"/>
            <a:ext cx="822960" cy="822960"/>
          </a:xfrm>
          <a:prstGeom prst="ellipse">
            <a:avLst/>
          </a:prstGeom>
          <a:solidFill>
            <a:srgbClr val="D4A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4652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12648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360920" y="1874520"/>
            <a:ext cx="274320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909560" y="1463040"/>
            <a:ext cx="822960" cy="822960"/>
          </a:xfrm>
          <a:prstGeom prst="ellipse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909560" y="1463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589520" y="24688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3291840"/>
            <a:ext cx="8229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57200" y="3291840"/>
            <a:ext cx="73152" cy="155448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31520" y="33375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PAIR Framework for This Project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77240" y="370332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1828800" y="3703320"/>
            <a:ext cx="6583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engines need unscheduled maintenance within 30 flight cycles?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77240" y="3977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828800" y="3977640"/>
            <a:ext cx="6583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flagged engines to inspection during next scheduled ground time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777240" y="425196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828800" y="4251960"/>
            <a:ext cx="6583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AOG events by 25%, saving ~$180K per avoided event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77240" y="452628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828800" y="4526280"/>
            <a:ext cx="6583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negative (missed failure) vs. false positive (unnecessary $8K inspection)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 the Business Problem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8229600" cy="65836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325880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Type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834640" y="1325880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Classification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120640" y="1325880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"Will this engine need unscheduled maintenance within 30 cycles?"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57200" y="1993392"/>
            <a:ext cx="8229600" cy="658368"/>
          </a:xfrm>
          <a:prstGeom prst="rect">
            <a:avLst/>
          </a:prstGeom>
          <a:solidFill>
            <a:srgbClr val="E8DF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94360" y="2039112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 Anomaly Detection?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834640" y="2039112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as feature, not target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120640" y="2039112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flags "weird" but doesn't predict when to act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706624"/>
            <a:ext cx="8229600" cy="65836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" y="2752344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Mode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834640" y="2752344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Nightly Batch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120640" y="2752344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decisions happen during ground time, not mid-flight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3419856"/>
            <a:ext cx="8229600" cy="658368"/>
          </a:xfrm>
          <a:prstGeom prst="rect">
            <a:avLst/>
          </a:prstGeom>
          <a:solidFill>
            <a:srgbClr val="E8DF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94360" y="3465576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User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834640" y="3465576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Planning (10 people)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120640" y="3465576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need a prioritized worklist by 6 AM each morning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4133088"/>
            <a:ext cx="8229600" cy="65836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94360" y="4178808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Metric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834640" y="4178808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≥75% recall, ≤30% FPR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120640" y="4178808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We'd rather inspect a healthy engine than miss a failing one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Pipeline — Explore, Clean, Engineer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3840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3258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Dataset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1737360"/>
            <a:ext cx="3383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2,500 engines from SkyBridge fleet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features: sensors + operations + history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maintenance within 30 flight cycles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~11% event rate (moderately imbalanced)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company, realistic patterns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83480" y="13258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Engineering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983480" y="1737360"/>
            <a:ext cx="34747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 engine_type (label encoding)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 × vibration interaction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flight_cycles × component_age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risk score composite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StandardScaler (fit on train only)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70/30 stratified train/test split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4023360"/>
            <a:ext cx="3931920" cy="59436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937760" y="4069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counts become a feature — not the model.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7BA0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Building — Three Contenders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606040" cy="64008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2801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Logistic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Regression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0574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include it?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94360" y="233172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baseline. Shows which features matter via coefficients. Easy to explain.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A7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path: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Coefficients go into Excel formulas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337560" y="128016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337560" y="1280160"/>
            <a:ext cx="2606040" cy="640080"/>
          </a:xfrm>
          <a:prstGeom prst="rect">
            <a:avLst/>
          </a:prstGeom>
          <a:solidFill>
            <a:srgbClr val="7BA0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337560" y="12801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74720" y="20574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include it?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74720" y="233172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and intuitive. Creates IF-THEN rules maintenance teams understand.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74720" y="32461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A7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path: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74720" y="35204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rules for technicians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17920" y="128016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17920" y="1280160"/>
            <a:ext cx="2606040" cy="640080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217920" y="12801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Random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Forest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55080" y="20574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include it?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355080" y="233172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strongest. Combines 100 trees to reduce overfitting.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355080" y="32461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A7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path: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355080" y="35204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batch scorer (nightly job)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use class_weight='balanced' to handle the 11% event rate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Evaluation — Which One Do We Trust?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388620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64008" cy="114300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801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AUC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15544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well does the model rank risky engines above safe ones?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9659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= better overall discrimination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2560320"/>
            <a:ext cx="388620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7200" y="2560320"/>
            <a:ext cx="64008" cy="114300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260604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Recall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28803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engines that truly needed maintenance, how many did we catch?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32918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for safety — our priority metric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800600" y="1234440"/>
            <a:ext cx="388620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800600" y="1234440"/>
            <a:ext cx="64008" cy="114300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83480" y="12801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Precision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983480" y="15544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engines we flagged, how many actually needed maintenance?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83480" y="19659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Affects inspection costs ($8K each)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00600" y="2560320"/>
            <a:ext cx="388620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00600" y="2560320"/>
            <a:ext cx="64008" cy="114300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983480" y="260604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Confusion Matrix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983480" y="28803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picture: TP, FP, TN, FN in one table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83480" y="32918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bottom-left: False Negatives = danger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931920"/>
            <a:ext cx="8229600" cy="9144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1520" y="4023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Insight: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missed failure ($180K + safety risk) costs 22× more than an unnecessary inspection ($8K). We optimize for recall.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D4A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Deployment — Two Paths to Production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38862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886200" cy="54864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234440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Python Batch Scorer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192024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nightly at 11 PM (cron/Airflow)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Pulls fresh sensor data from warehouse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Forest scores every active engine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prioritized worklist CSV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Emailed to team by 6 AM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feature engineering pipeline baked in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800600" y="1234440"/>
            <a:ext cx="38862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234440"/>
            <a:ext cx="3886200" cy="548640"/>
          </a:xfrm>
          <a:prstGeom prst="rect">
            <a:avLst/>
          </a:prstGeom>
          <a:solidFill>
            <a:srgbClr val="7BA0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00600" y="1234440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Excel Decision Tool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029200" y="192024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 coefficients embedded in formulas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engine data → auto-scores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Color-coded risk levels (HIGH/MED/LOW)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Decision" column for overrides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Reference tab for transparency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in Python, Deploy in Excel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supplements — never replaces — engineering judgment.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Monitoring — Keeping the Model Honest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388620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64008" cy="1188720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3258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Prediction Distribution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6459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Track daily % flagged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Alert: &gt;40% or &lt;10% flagged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388620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7200" y="2651760"/>
            <a:ext cx="64008" cy="1188720"/>
          </a:xfrm>
          <a:prstGeom prst="rect">
            <a:avLst/>
          </a:prstGeom>
          <a:solidFill>
            <a:srgbClr val="2A7F9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26974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Drift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3017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Rolling 30-day feature means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33832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Alert: &gt;2 SD from training mean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00600" y="1280160"/>
            <a:ext cx="388620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800600" y="1280160"/>
            <a:ext cx="64008" cy="1188720"/>
          </a:xfrm>
          <a:prstGeom prst="rect">
            <a:avLst/>
          </a:prstGeom>
          <a:solidFill>
            <a:srgbClr val="7BA0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83480" y="13258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Accuracy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983480" y="16459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Compare predictions to actuals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83480" y="20116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Alert: AUC drops below 0.75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800600" y="2651760"/>
            <a:ext cx="388620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00600" y="2651760"/>
            <a:ext cx="64008" cy="1188720"/>
          </a:xfrm>
          <a:prstGeom prst="rect">
            <a:avLst/>
          </a:prstGeom>
          <a:solidFill>
            <a:srgbClr val="D4A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983480" y="26974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Impact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83480" y="3017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Unscheduled events per quarter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83480" y="33832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Alert: &gt;8 events → retrain model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4023360"/>
            <a:ext cx="8229600" cy="822960"/>
          </a:xfrm>
          <a:prstGeom prst="rect">
            <a:avLst/>
          </a:prstGeom>
          <a:solidFill>
            <a:srgbClr val="E8DF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1520" y="4114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degrade. </a:t>
            </a:r>
            <a:r>
              <a:rPr lang="en-US" sz="14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drift, concept drift, and feedback loops mean deployment is the starting gun — not the finish line.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Expected Business Impact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1188720"/>
            <a:ext cx="3474720" cy="2011680"/>
          </a:xfrm>
          <a:prstGeom prst="rect">
            <a:avLst/>
          </a:prstGeom>
          <a:solidFill>
            <a:srgbClr val="2A4A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2344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0" y="2194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unscheduled events/year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5603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64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$4.1M annual cost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937760" y="1188720"/>
            <a:ext cx="3474720" cy="2011680"/>
          </a:xfrm>
          <a:prstGeom prst="rect">
            <a:avLst/>
          </a:prstGeom>
          <a:solidFill>
            <a:srgbClr val="2A4A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37760" y="12344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(25% reduction)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60" y="155448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~17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4937760" y="2194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unscheduled events/year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937760" y="25603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BA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$3.1M annual cost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2286000" y="3474720"/>
            <a:ext cx="4572000" cy="822960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286000" y="347472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$1M+ Annual Savings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91440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improved safety, better scheduling, reduced crew disruption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4A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Means for Your Career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560320"/>
          </a:xfrm>
          <a:prstGeom prst="rect">
            <a:avLst/>
          </a:prstGeom>
          <a:solidFill>
            <a:srgbClr val="2A4A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828800" y="1554480"/>
            <a:ext cx="5486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 walk a business stakeholder through this entire lifecycle — from </a:t>
            </a:r>
            <a:r>
              <a:rPr lang="en-US" sz="1800" i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"here's the problem"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</a:t>
            </a:r>
            <a:r>
              <a:rPr lang="en-US" sz="1800" i="1" dirty="0">
                <a:solidFill>
                  <a:srgbClr val="D4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"here's the deployed solution saving $1M/year"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you're not just an analyst.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C06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a strategic partner.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41148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the difference between someone who runs models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i="1" dirty="0">
                <a:solidFill>
                  <a:srgbClr val="E8DF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someone who runs analytics programs.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C0644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877</Words>
  <Application>Microsoft Office PowerPoint</Application>
  <PresentationFormat>On-screen Show (16:9)</PresentationFormat>
  <Paragraphs>170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SkyBridge Airlines: Predictive Maintenance — A BizML Lifecycle Demo</dc:title>
  <dc:subject>PptxGenJS Presentation</dc:subject>
  <dc:creator>Dr. Yaa</dc:creator>
  <cp:lastModifiedBy>Nithithanatchinnapat, Benyawarath</cp:lastModifiedBy>
  <cp:revision>2</cp:revision>
  <dcterms:created xsi:type="dcterms:W3CDTF">2026-03-21T17:21:04Z</dcterms:created>
  <dcterms:modified xsi:type="dcterms:W3CDTF">2026-04-16T02:25:34Z</dcterms:modified>
</cp:coreProperties>
</file>