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4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Class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A1B9A"/>
              </a:solidFill>
              <a:effectLst/>
            </c:spPr>
          </c:dPt>
          <c:dPt>
            <c:idx val="1"/>
            <c:bubble3D val="0"/>
            <c:spPr>
              <a:solidFill>
                <a:srgbClr val="D63031"/>
              </a:solidFill>
              <a:effectLst/>
            </c:spPr>
          </c:dPt>
          <c:dPt>
            <c:idx val="2"/>
            <c:bubble3D val="0"/>
            <c:spPr>
              <a:solidFill>
                <a:srgbClr val="F39C12"/>
              </a:solidFill>
              <a:effectLst/>
            </c:spPr>
          </c:dPt>
          <c:dPt>
            <c:idx val="3"/>
            <c:bubble3D val="0"/>
            <c:spPr>
              <a:solidFill>
                <a:srgbClr val="00897B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Normal (90%)</c:v>
                </c:pt>
                <c:pt idx="1">
                  <c:v>Overtraining (3.3%)</c:v>
                </c:pt>
                <c:pt idx="2">
                  <c:v>Injury Risk (3.3%)</c:v>
                </c:pt>
                <c:pt idx="3">
                  <c:v>Peak Perf. (3.3%)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540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Random Forest</c:v>
                </c:pt>
              </c:strCache>
            </c:strRef>
          </c:tx>
          <c:spPr>
            <a:solidFill>
              <a:srgbClr val="6A1B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1A1A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Accuracy</c:v>
                  </c:pt>
                  <c:pt idx="1">
                    <c:v>Precision</c:v>
                  </c:pt>
                  <c:pt idx="2">
                    <c:v>Recall</c:v>
                  </c:pt>
                  <c:pt idx="3">
                    <c:v>F1 Score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88</c:v>
                </c:pt>
                <c:pt idx="2">
                  <c:v>90</c:v>
                </c:pt>
                <c:pt idx="3">
                  <c:v>89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Isolation Forest</c:v>
                </c:pt>
              </c:strCache>
            </c:strRef>
          </c:tx>
          <c:spPr>
            <a:solidFill>
              <a:srgbClr val="F39C1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1A1A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Accuracy</c:v>
                  </c:pt>
                  <c:pt idx="1">
                    <c:v>Precision</c:v>
                  </c:pt>
                  <c:pt idx="2">
                    <c:v>Recall</c:v>
                  </c:pt>
                  <c:pt idx="3">
                    <c:v>F1 Score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80</c:v>
                </c:pt>
                <c:pt idx="1">
                  <c:v>62</c:v>
                </c:pt>
                <c:pt idx="2">
                  <c:v>75</c:v>
                </c:pt>
                <c:pt idx="3">
                  <c:v>68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LOF</c:v>
                </c:pt>
              </c:strCache>
            </c:strRef>
          </c:tx>
          <c:spPr>
            <a:solidFill>
              <a:srgbClr val="00897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1A1A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Accuracy</c:v>
                  </c:pt>
                  <c:pt idx="1">
                    <c:v>Precision</c:v>
                  </c:pt>
                  <c:pt idx="2">
                    <c:v>Recall</c:v>
                  </c:pt>
                  <c:pt idx="3">
                    <c:v>F1 Score</c:v>
                  </c:pt>
                </c:lvl>
              </c:multiLvlStrCache>
            </c:multiLvl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76</c:v>
                </c:pt>
                <c:pt idx="1">
                  <c:v>55</c:v>
                </c:pt>
                <c:pt idx="2">
                  <c:v>68</c:v>
                </c:pt>
                <c:pt idx="3">
                  <c:v>61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1A1A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A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B8D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Importance</c:v>
                </c:pt>
              </c:strCache>
            </c:strRef>
          </c:tx>
          <c:spPr>
            <a:solidFill>
              <a:srgbClr val="6A1B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A1A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Performance Score</c:v>
                  </c:pt>
                  <c:pt idx="1">
                    <c:v>Recovery HR</c:v>
                  </c:pt>
                  <c:pt idx="2">
                    <c:v>Sleep Hours</c:v>
                  </c:pt>
                  <c:pt idx="3">
                    <c:v>Training Load</c:v>
                  </c:pt>
                  <c:pt idx="4">
                    <c:v>Sprint Speed</c:v>
                  </c:pt>
                  <c:pt idx="5">
                    <c:v>Perceived Exertion</c:v>
                  </c:pt>
                  <c:pt idx="6">
                    <c:v>Hydration</c:v>
                  </c:pt>
                  <c:pt idx="7">
                    <c:v>Resting HR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0.24</c:v>
                </c:pt>
                <c:pt idx="1">
                  <c:v>0.18</c:v>
                </c:pt>
                <c:pt idx="2">
                  <c:v>0.15</c:v>
                </c:pt>
                <c:pt idx="3">
                  <c:v>0.13</c:v>
                </c:pt>
                <c:pt idx="4">
                  <c:v>0.11</c:v>
                </c:pt>
                <c:pt idx="5">
                  <c:v>0.09</c:v>
                </c:pt>
                <c:pt idx="6">
                  <c:v>0.06</c:v>
                </c:pt>
                <c:pt idx="7">
                  <c:v>0.04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A1A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A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B8D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rgbClr val="4CAF50"/>
            </a:solidFill>
            <a:ln w="25400" cap="flat">
              <a:solidFill>
                <a:srgbClr val="4CAF50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6"/>
            <c:spPr>
              <a:solidFill>
                <a:srgbClr val="4CAF50"/>
              </a:solidFill>
              <a:ln w="9525" cap="flat">
                <a:solidFill>
                  <a:srgbClr val="4CAF5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Training
Load</c:v>
                  </c:pt>
                  <c:pt idx="1">
                    <c:v>Sprint
Speed</c:v>
                  </c:pt>
                  <c:pt idx="2">
                    <c:v>Resting
HR</c:v>
                  </c:pt>
                  <c:pt idx="3">
                    <c:v>Recovery
HR</c:v>
                  </c:pt>
                  <c:pt idx="4">
                    <c:v>Sleep</c:v>
                  </c:pt>
                  <c:pt idx="5">
                    <c:v>Hydration</c:v>
                  </c:pt>
                  <c:pt idx="6">
                    <c:v>RPE</c:v>
                  </c:pt>
                  <c:pt idx="7">
                    <c:v>Performance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65</c:v>
                </c:pt>
                <c:pt idx="1">
                  <c:v>60</c:v>
                </c:pt>
                <c:pt idx="2">
                  <c:v>55</c:v>
                </c:pt>
                <c:pt idx="3">
                  <c:v>50</c:v>
                </c:pt>
                <c:pt idx="4">
                  <c:v>65</c:v>
                </c:pt>
                <c:pt idx="5">
                  <c:v>55</c:v>
                </c:pt>
                <c:pt idx="6">
                  <c:v>50</c:v>
                </c:pt>
                <c:pt idx="7">
                  <c:v>65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Overtraining</c:v>
                </c:pt>
              </c:strCache>
            </c:strRef>
          </c:tx>
          <c:spPr>
            <a:solidFill>
              <a:srgbClr val="D63031"/>
            </a:solidFill>
            <a:ln w="25400" cap="flat">
              <a:solidFill>
                <a:srgbClr val="D63031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6"/>
            <c:spPr>
              <a:solidFill>
                <a:srgbClr val="D63031"/>
              </a:solidFill>
              <a:ln w="9525" cap="flat">
                <a:solidFill>
                  <a:srgbClr val="D6303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Training
Load</c:v>
                  </c:pt>
                  <c:pt idx="1">
                    <c:v>Sprint
Speed</c:v>
                  </c:pt>
                  <c:pt idx="2">
                    <c:v>Resting
HR</c:v>
                  </c:pt>
                  <c:pt idx="3">
                    <c:v>Recovery
HR</c:v>
                  </c:pt>
                  <c:pt idx="4">
                    <c:v>Sleep</c:v>
                  </c:pt>
                  <c:pt idx="5">
                    <c:v>Hydration</c:v>
                  </c:pt>
                  <c:pt idx="6">
                    <c:v>RPE</c:v>
                  </c:pt>
                  <c:pt idx="7">
                    <c:v>Performance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95</c:v>
                </c:pt>
                <c:pt idx="1">
                  <c:v>55</c:v>
                </c:pt>
                <c:pt idx="2">
                  <c:v>80</c:v>
                </c:pt>
                <c:pt idx="3">
                  <c:v>85</c:v>
                </c:pt>
                <c:pt idx="4">
                  <c:v>25</c:v>
                </c:pt>
                <c:pt idx="5">
                  <c:v>50</c:v>
                </c:pt>
                <c:pt idx="6">
                  <c:v>90</c:v>
                </c:pt>
                <c:pt idx="7">
                  <c:v>30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Injury Risk</c:v>
                </c:pt>
              </c:strCache>
            </c:strRef>
          </c:tx>
          <c:spPr>
            <a:solidFill>
              <a:srgbClr val="F39C12"/>
            </a:solidFill>
            <a:ln w="25400" cap="flat">
              <a:solidFill>
                <a:srgbClr val="F39C12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6"/>
            <c:spPr>
              <a:solidFill>
                <a:srgbClr val="F39C12"/>
              </a:solidFill>
              <a:ln w="9525" cap="flat">
                <a:solidFill>
                  <a:srgbClr val="F39C1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Training
Load</c:v>
                  </c:pt>
                  <c:pt idx="1">
                    <c:v>Sprint
Speed</c:v>
                  </c:pt>
                  <c:pt idx="2">
                    <c:v>Resting
HR</c:v>
                  </c:pt>
                  <c:pt idx="3">
                    <c:v>Recovery
HR</c:v>
                  </c:pt>
                  <c:pt idx="4">
                    <c:v>Sleep</c:v>
                  </c:pt>
                  <c:pt idx="5">
                    <c:v>Hydration</c:v>
                  </c:pt>
                  <c:pt idx="6">
                    <c:v>RPE</c:v>
                  </c:pt>
                  <c:pt idx="7">
                    <c:v>Performance</c:v>
                  </c:pt>
                </c:lvl>
              </c:multiLvlStrCache>
            </c:multiLvl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85</c:v>
                </c:pt>
                <c:pt idx="1">
                  <c:v>25</c:v>
                </c:pt>
                <c:pt idx="2">
                  <c:v>55</c:v>
                </c:pt>
                <c:pt idx="3">
                  <c:v>80</c:v>
                </c:pt>
                <c:pt idx="4">
                  <c:v>30</c:v>
                </c:pt>
                <c:pt idx="5">
                  <c:v>30</c:v>
                </c:pt>
                <c:pt idx="6">
                  <c:v>60</c:v>
                </c:pt>
                <c:pt idx="7">
                  <c:v>25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Peak Performance</c:v>
                </c:pt>
              </c:strCache>
            </c:strRef>
          </c:tx>
          <c:spPr>
            <a:solidFill>
              <a:srgbClr val="1976D2"/>
            </a:solidFill>
            <a:ln w="25400" cap="flat">
              <a:solidFill>
                <a:srgbClr val="1976D2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6"/>
            <c:spPr>
              <a:solidFill>
                <a:srgbClr val="1976D2"/>
              </a:solidFill>
              <a:ln w="9525" cap="flat">
                <a:solidFill>
                  <a:srgbClr val="1976D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Training
Load</c:v>
                  </c:pt>
                  <c:pt idx="1">
                    <c:v>Sprint
Speed</c:v>
                  </c:pt>
                  <c:pt idx="2">
                    <c:v>Resting
HR</c:v>
                  </c:pt>
                  <c:pt idx="3">
                    <c:v>Recovery
HR</c:v>
                  </c:pt>
                  <c:pt idx="4">
                    <c:v>Sleep</c:v>
                  </c:pt>
                  <c:pt idx="5">
                    <c:v>Hydration</c:v>
                  </c:pt>
                  <c:pt idx="6">
                    <c:v>RPE</c:v>
                  </c:pt>
                  <c:pt idx="7">
                    <c:v>Performance</c:v>
                  </c:pt>
                </c:lvl>
              </c:multiLvlStrCache>
            </c:multiLvl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50</c:v>
                </c:pt>
                <c:pt idx="1">
                  <c:v>90</c:v>
                </c:pt>
                <c:pt idx="2">
                  <c:v>50</c:v>
                </c:pt>
                <c:pt idx="3">
                  <c:v>30</c:v>
                </c:pt>
                <c:pt idx="4">
                  <c:v>85</c:v>
                </c:pt>
                <c:pt idx="5">
                  <c:v>60</c:v>
                </c:pt>
                <c:pt idx="6">
                  <c:v>45</c:v>
                </c:pt>
                <c:pt idx="7">
                  <c:v>95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A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CE93D8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914400"/>
            <a:ext cx="822960" cy="822960"/>
          </a:xfrm>
          <a:prstGeom prst="ellipse">
            <a:avLst/>
          </a:prstGeom>
          <a:solidFill>
            <a:srgbClr val="6A1B9A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078992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37360" y="731520"/>
            <a:ext cx="6858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Athlete Anomaly Detection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Technical Deep Dive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1737360" y="201168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E9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Models, Feature Engineering, and Performance Evaluation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1737360" y="2743200"/>
            <a:ext cx="2286000" cy="36576"/>
          </a:xfrm>
          <a:prstGeom prst="rect">
            <a:avLst/>
          </a:prstGeom>
          <a:solidFill>
            <a:srgbClr val="CE93D8"/>
          </a:solidFill>
          <a:ln/>
        </p:spPr>
      </p:sp>
      <p:sp>
        <p:nvSpPr>
          <p:cNvPr id="8" name="Text 5"/>
          <p:cNvSpPr/>
          <p:nvPr/>
        </p:nvSpPr>
        <p:spPr>
          <a:xfrm>
            <a:off x="1737360" y="30175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For: Sports Science / Data Team  |  DATA 110 Project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10" name="Text 7"/>
          <p:cNvSpPr/>
          <p:nvPr/>
        </p:nvSpPr>
        <p:spPr>
          <a:xfrm>
            <a:off x="457200" y="4709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of Data Science and Society  •  UNC Chapel Hill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Dataset Overview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A1B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Set (8 Performance Metrics)</a:t>
            </a:r>
            <a:endParaRPr lang="en-US" sz="1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475488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188720"/>
                <a:gridCol w="1554480"/>
              </a:tblGrid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1B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1B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 Range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1B9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Training Load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 (0-100+)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– 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Sprint Speed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km/h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 – 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Resting Heart Rate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bpm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 – 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Recovery Heart Rate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bpm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 – 130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Sleep Hours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hours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– 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Hydration Level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 – 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Perceived Exertion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RPE 1-10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– 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Performance Score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0-100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 – 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0" y="8686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A1B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Distribution</a:t>
            </a:r>
            <a:endParaRPr lang="en-US" sz="14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0" y="1188720"/>
          <a:ext cx="3474720" cy="2286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4023360"/>
            <a:ext cx="8229600" cy="640080"/>
          </a:xfrm>
          <a:prstGeom prst="rect">
            <a:avLst/>
          </a:prstGeom>
          <a:solidFill>
            <a:srgbClr val="F3E5F5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457200" y="4023360"/>
            <a:ext cx="54864" cy="640080"/>
          </a:xfrm>
          <a:prstGeom prst="rect">
            <a:avLst/>
          </a:prstGeom>
          <a:solidFill>
            <a:srgbClr val="CE93D8"/>
          </a:solidFill>
          <a:ln/>
        </p:spPr>
      </p:sp>
      <p:sp>
        <p:nvSpPr>
          <p:cNvPr id="10" name="Text 6"/>
          <p:cNvSpPr/>
          <p:nvPr/>
        </p:nvSpPr>
        <p:spPr>
          <a:xfrm>
            <a:off x="731520" y="4023360"/>
            <a:ext cx="7772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600 (20 athletes × 30 days)  |  Longitudinal panel data  |  10% anomaly rate  |  70/30 stratified split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Methodology: Three Approaches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20040" y="914400"/>
            <a:ext cx="2697480" cy="3749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914400"/>
            <a:ext cx="2697480" cy="548640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91440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Random Forest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20040" y="1207008"/>
            <a:ext cx="269748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E9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Supervised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600200"/>
            <a:ext cx="2423160" cy="594360"/>
          </a:xfrm>
          <a:prstGeom prst="rect">
            <a:avLst/>
          </a:prstGeom>
          <a:solidFill>
            <a:srgbClr val="2D3436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1627632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n_estimators=100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max_depth=10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class_weight='balanced'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" y="233172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A1B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works: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25603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Ensemble of decision trees. Binary (Normal vs Anomaly) AND multi-class (specific type) models trained.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57200" y="342900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B8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Highest accuracy; identifies anomaly type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57200" y="388620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D630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Requires labeled historical data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3200400" y="914400"/>
            <a:ext cx="2697480" cy="3749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200400" y="914400"/>
            <a:ext cx="2697480" cy="548640"/>
          </a:xfrm>
          <a:prstGeom prst="rect">
            <a:avLst/>
          </a:prstGeom>
          <a:solidFill>
            <a:srgbClr val="4A5568"/>
          </a:solidFill>
          <a:ln/>
        </p:spPr>
      </p:sp>
      <p:sp>
        <p:nvSpPr>
          <p:cNvPr id="16" name="Text 14"/>
          <p:cNvSpPr/>
          <p:nvPr/>
        </p:nvSpPr>
        <p:spPr>
          <a:xfrm>
            <a:off x="3200400" y="91440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Isolation Forest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200400" y="1207008"/>
            <a:ext cx="269748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E9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Unsupervised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337560" y="1600200"/>
            <a:ext cx="2423160" cy="594360"/>
          </a:xfrm>
          <a:prstGeom prst="rect">
            <a:avLst/>
          </a:prstGeom>
          <a:solidFill>
            <a:srgbClr val="2D3436"/>
          </a:solidFill>
          <a:ln/>
        </p:spPr>
      </p:sp>
      <p:sp>
        <p:nvSpPr>
          <p:cNvPr id="19" name="Text 17"/>
          <p:cNvSpPr/>
          <p:nvPr/>
        </p:nvSpPr>
        <p:spPr>
          <a:xfrm>
            <a:off x="3429000" y="1627632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n_estimators=100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contamination=0.10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3337560" y="233172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A1B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works: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337560" y="25603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Isolates anomalies via random partitioning. Shorter path length = more anomalous.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3337560" y="342900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B8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No labels needed; fast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3337560" y="388620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D630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Can't classify anomaly type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6080760" y="914400"/>
            <a:ext cx="2697480" cy="3749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080760" y="914400"/>
            <a:ext cx="2697480" cy="548640"/>
          </a:xfrm>
          <a:prstGeom prst="rect">
            <a:avLst/>
          </a:prstGeom>
          <a:solidFill>
            <a:srgbClr val="4A5568"/>
          </a:solidFill>
          <a:ln/>
        </p:spPr>
      </p:sp>
      <p:sp>
        <p:nvSpPr>
          <p:cNvPr id="26" name="Text 24"/>
          <p:cNvSpPr/>
          <p:nvPr/>
        </p:nvSpPr>
        <p:spPr>
          <a:xfrm>
            <a:off x="6080760" y="91440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LOF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080760" y="1207008"/>
            <a:ext cx="269748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E9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Unsupervised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217920" y="1600200"/>
            <a:ext cx="2423160" cy="594360"/>
          </a:xfrm>
          <a:prstGeom prst="rect">
            <a:avLst/>
          </a:prstGeom>
          <a:solidFill>
            <a:srgbClr val="2D3436"/>
          </a:solidFill>
          <a:ln/>
        </p:spPr>
      </p:sp>
      <p:sp>
        <p:nvSpPr>
          <p:cNvPr id="29" name="Text 27"/>
          <p:cNvSpPr/>
          <p:nvPr/>
        </p:nvSpPr>
        <p:spPr>
          <a:xfrm>
            <a:off x="6309360" y="1627632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n_neighbors=20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contamination=0.10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6217920" y="233172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A1B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works: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217920" y="25603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Compares local density of each point to neighbors. Low relative density = outlier.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6217920" y="342900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B8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Detects local context outliers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6217920" y="388620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D630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Slower on large data; parameter-sensitive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 Evaluation Metrics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274320" y="914400"/>
          <a:ext cx="548640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943600" y="914400"/>
            <a:ext cx="3017520" cy="3200400"/>
          </a:xfrm>
          <a:prstGeom prst="rect">
            <a:avLst/>
          </a:prstGeom>
          <a:solidFill>
            <a:srgbClr val="F3E5F5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6126480" y="100584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A1B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Detection by Anomaly Type</a:t>
            </a:r>
            <a:endParaRPr lang="en-US" sz="13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417320"/>
          <a:ext cx="283464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640080"/>
                <a:gridCol w="640080"/>
                <a:gridCol w="64008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RF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1B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IF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55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LOF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556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Overtraining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Injury Risk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Peak Perf.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6126480" y="265176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 excels at overtraining detection (highest feature separation). Peak performance is hardest to detect — positive outliers blend with normal high performers.</a:t>
            </a:r>
            <a:endParaRPr lang="en-US" sz="950" dirty="0"/>
          </a:p>
        </p:txBody>
      </p:sp>
      <p:sp>
        <p:nvSpPr>
          <p:cNvPr id="9" name="Shape 5"/>
          <p:cNvSpPr/>
          <p:nvPr/>
        </p:nvSpPr>
        <p:spPr>
          <a:xfrm>
            <a:off x="457200" y="4297680"/>
            <a:ext cx="8229600" cy="548640"/>
          </a:xfrm>
          <a:prstGeom prst="rect">
            <a:avLst/>
          </a:prstGeom>
          <a:solidFill>
            <a:srgbClr val="2D3436"/>
          </a:solidFill>
          <a:ln/>
        </p:spPr>
      </p:sp>
      <p:sp>
        <p:nvSpPr>
          <p:cNvPr id="10" name="Text 6"/>
          <p:cNvSpPr/>
          <p:nvPr/>
        </p:nvSpPr>
        <p:spPr>
          <a:xfrm>
            <a:off x="640080" y="429768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9C1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Note: Multi-class RF also trained — can predict WHICH anomaly type, enabling specific coaching interventions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 Importance Analysis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274320" y="868680"/>
          <a:ext cx="50292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577840" y="868680"/>
            <a:ext cx="3291840" cy="3474720"/>
          </a:xfrm>
          <a:prstGeom prst="rect">
            <a:avLst/>
          </a:prstGeom>
          <a:solidFill>
            <a:srgbClr val="F3E5F5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577840" y="868680"/>
            <a:ext cx="54864" cy="3474720"/>
          </a:xfrm>
          <a:prstGeom prst="rect">
            <a:avLst/>
          </a:prstGeom>
          <a:solidFill>
            <a:srgbClr val="CE93D8"/>
          </a:solidFill>
          <a:ln/>
        </p:spPr>
      </p:sp>
      <p:sp>
        <p:nvSpPr>
          <p:cNvPr id="7" name="Text 4"/>
          <p:cNvSpPr/>
          <p:nvPr/>
        </p:nvSpPr>
        <p:spPr>
          <a:xfrm>
            <a:off x="5806440" y="96012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A1B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Interpretation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806440" y="1371600"/>
            <a:ext cx="288036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3 predictors account for 57% of model importance.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Score is the strongest signal — drops sharply in overtraining/injury, spikes in peak performance.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Recovery HR and Sleep Hours are key wellness indicators — elevated recovery HR + poor sleep strongly predict overtraining.</a:t>
            </a:r>
            <a:endParaRPr lang="en-US" sz="11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Resting HR ranks lowest individually but contributes to interaction effects with training load.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Anomaly Type Profiles (Radar Analysis)</a:t>
            </a:r>
            <a:endParaRPr lang="en-US" sz="28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914400"/>
          <a:ext cx="502920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760720" y="914400"/>
            <a:ext cx="3108960" cy="3657600"/>
          </a:xfrm>
          <a:prstGeom prst="rect">
            <a:avLst/>
          </a:prstGeom>
          <a:solidFill>
            <a:srgbClr val="F3E5F5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5943600" y="10058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A1B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Profile Signatures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943600" y="1463040"/>
            <a:ext cx="2743200" cy="274320"/>
          </a:xfrm>
          <a:prstGeom prst="rect">
            <a:avLst/>
          </a:prstGeom>
          <a:solidFill>
            <a:srgbClr val="D63031"/>
          </a:solidFill>
          <a:ln/>
        </p:spPr>
      </p:sp>
      <p:sp>
        <p:nvSpPr>
          <p:cNvPr id="8" name="Text 5"/>
          <p:cNvSpPr/>
          <p:nvPr/>
        </p:nvSpPr>
        <p:spPr>
          <a:xfrm>
            <a:off x="5943600" y="14630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Overtraining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943600" y="17830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Extreme load + high RPE + poor sleep + collapsing performance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5943600" y="2468880"/>
            <a:ext cx="2743200" cy="27432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11" name="Text 8"/>
          <p:cNvSpPr/>
          <p:nvPr/>
        </p:nvSpPr>
        <p:spPr>
          <a:xfrm>
            <a:off x="5943600" y="24688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Injury Risk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5943600" y="27889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drops dramatically + dehydration + poor recovery + high load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5943600" y="3474720"/>
            <a:ext cx="2743200" cy="274320"/>
          </a:xfrm>
          <a:prstGeom prst="rect">
            <a:avLst/>
          </a:prstGeom>
          <a:solidFill>
            <a:srgbClr val="1976D2"/>
          </a:solidFill>
          <a:ln/>
        </p:spPr>
      </p:sp>
      <p:sp>
        <p:nvSpPr>
          <p:cNvPr id="14" name="Text 11"/>
          <p:cNvSpPr/>
          <p:nvPr/>
        </p:nvSpPr>
        <p:spPr>
          <a:xfrm>
            <a:off x="5943600" y="34747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Peak Performance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943600" y="37947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sleep + moderate load + exceptional speed &amp; score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Technical Lessons &amp; Next Steps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3931920" cy="3566160"/>
          </a:xfrm>
          <a:prstGeom prst="rect">
            <a:avLst/>
          </a:prstGeom>
          <a:solidFill>
            <a:srgbClr val="F3E5F5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914400"/>
            <a:ext cx="3931920" cy="457200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9144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Lessons Learned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1463040"/>
            <a:ext cx="356616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data (repeated athlete measures) requires care — train/test split by date, not random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LOF's n_neighbors should scale with dataset size (n=20 works for 600 records)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anomalies (peak performance) are harder to detect than negative ones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interactions matter — high load alone isn't bad; high load + poor sleep = danger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Multi-class models add direct coaching value over binary detection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54880" y="914400"/>
            <a:ext cx="4114800" cy="3566160"/>
          </a:xfrm>
          <a:prstGeom prst="rect">
            <a:avLst/>
          </a:prstGeom>
          <a:solidFill>
            <a:srgbClr val="F3E5F5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914400"/>
            <a:ext cx="4114800" cy="4572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10" name="Text 8"/>
          <p:cNvSpPr/>
          <p:nvPr/>
        </p:nvSpPr>
        <p:spPr>
          <a:xfrm>
            <a:off x="4754880" y="91440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Potential Improvements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937760" y="1463040"/>
            <a:ext cx="374904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temporal features: 3-day rolling averages, week-over-week trends, rate of change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Per-athlete baseline models — detect anomalies relative to individual norms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LSTM/sequence models to leverage the time-series nature of the data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SHAP values for per-prediction explainability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real-time Streamlit dashboard for daily coach consumption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validation on a different sport or team dataset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CE93D8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0" y="914400"/>
            <a:ext cx="1280160" cy="1280160"/>
          </a:xfrm>
          <a:prstGeom prst="ellipse">
            <a:avLst/>
          </a:prstGeom>
          <a:solidFill>
            <a:srgbClr val="6A1B9A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0" y="1143000"/>
            <a:ext cx="822960" cy="822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237744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Questions?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Let's Explore the Notebook.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3200400" y="3657600"/>
            <a:ext cx="2743200" cy="36576"/>
          </a:xfrm>
          <a:prstGeom prst="rect">
            <a:avLst/>
          </a:prstGeom>
          <a:solidFill>
            <a:srgbClr val="CE93D8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38404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E9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Jupyter Notebook + Excel Dataset Available for Hands-On Exploration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4389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110  •  School of Data Science and Society  •  UNC Chapel Hill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Anomaly Detection - Technical Deep Dive</dc:title>
  <dc:subject>PptxGenJS Presentation</dc:subject>
  <dc:creator>DATA 110 - UNC Chapel Hill</dc:creator>
  <cp:lastModifiedBy>DATA 110 - UNC Chapel Hill</cp:lastModifiedBy>
  <cp:revision>1</cp:revision>
  <dcterms:created xsi:type="dcterms:W3CDTF">2026-03-18T20:56:28Z</dcterms:created>
  <dcterms:modified xsi:type="dcterms:W3CDTF">2026-03-18T20:56:28Z</dcterms:modified>
</cp:coreProperties>
</file>