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6" d="100"/>
          <a:sy n="126" d="100"/>
        </p:scale>
        <p:origin x="20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0138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we're presenting findings from our predictive analytics project on stent failure. The goal is simple: can we identify which patients are most likely to experience stent failure BEFORE it happens — so we can intervene early? We tested three different machine learning approaches and I'll walk you through what we found and what we recommend.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set the stage. Stent failure is a serious problem — every stent type, shape, and material affects patients differently. Right now, doctors don't have a systematic, data-driven way to predict which patients are at highest risk. We wanted to change that. We analyzed over 22,000 patient records and built three predictive models to see if we could flag high-risk patients before problems occur.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headline: all three models achieve about 81% accuracy on patients they've never seen before. That means 4 out of 5 patients are correctly classified. The single strongest predictor is Plaque Prolapse — it shows up as the most important variable in every model we tested. And our recommendation is the Logistic Regression model, which I'll explain why in a moment. But first, let me show you the side-by-side comparison.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comparison table. I want to draw your attention to a few things. First, notice how close the accuracy numbers are — all three are around 81%. The real differences show up in the other metrics. Logistic Regression has the best AUC — that's its ability to rank patients from lowest to highest risk. It also has the lowest false alarm rate at 7.2% and the lowest overfitting risk. The Forest shows signs of memorizing the training data rather than learning real patterns. The bottom line: the system picked Decision Tree as champion, but when you look at the full picture, Logistic Regression is the stronger choice for deployment.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what the models are actually finding. These are the top six risk factors, ranked by their importance across all three models. Plaque Prolapse is number one — and it's not close. It was the first split in the Decision Tree and the largest coefficient in the Logistic Regression. This is actionable: if a patient has plaque prolapse, we should automatically schedule more frequent follow-ups. Stent Material and Geographic Miss round out the top three. The key insight for you as clinicians is that these factors are all known at the time of the procedure — which means we can score patients in real time.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our recommendation: deploy the Logistic Regression model. I know the system labeled Decision Tree as champion — but champion selection depends on the metric you optimize for. When you look at the full picture, Logistic Regression wins on ranking power, false alarm rate, and generalizability. And critically, it's explainable — a doctor can understand exactly why a patient was flagged. For next steps, we suggest three phases: immediately integrate risk scores into the pre-procedure workflow, run a 6-month pilot at a few hospitals, and then use the outcomes data to make the model even better.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close with what this actually means for patients. On the left, the current state: everyone gets the same follow-up schedule, and failures are caught reactively. On the right, with the model: we flag high-risk patients proactively, we catch problems earlier, and we can start making smarter stent selection decisions. And I want to emphasize the line at the bottom — this model doesn't replace clinical judgment. It augments it with evidence from over 22,000 patient cases. Thank you.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D7377"/>
          </a:solidFill>
          <a:ln/>
        </p:spPr>
        <p:txBody>
          <a:bodyPr/>
          <a:lstStyle/>
          <a:p>
            <a:endParaRPr lang="en-US"/>
          </a:p>
        </p:txBody>
      </p:sp>
      <p:sp>
        <p:nvSpPr>
          <p:cNvPr id="3" name="Text 1"/>
          <p:cNvSpPr/>
          <p:nvPr/>
        </p:nvSpPr>
        <p:spPr>
          <a:xfrm>
            <a:off x="731520" y="1097280"/>
            <a:ext cx="7680960" cy="1097280"/>
          </a:xfrm>
          <a:prstGeom prst="rect">
            <a:avLst/>
          </a:prstGeom>
          <a:noFill/>
          <a:ln/>
        </p:spPr>
        <p:txBody>
          <a:bodyPr wrap="square" lIns="0" tIns="0" rIns="0" bIns="0" rtlCol="0" anchor="ctr"/>
          <a:lstStyle/>
          <a:p>
            <a:pPr marL="0" indent="0">
              <a:buNone/>
            </a:pPr>
            <a:r>
              <a:rPr lang="en-US" sz="4000" b="1" dirty="0">
                <a:solidFill>
                  <a:srgbClr val="FFFFFF"/>
                </a:solidFill>
                <a:latin typeface="Georgia" pitchFamily="34" charset="0"/>
                <a:ea typeface="Georgia" pitchFamily="34" charset="-122"/>
                <a:cs typeface="Georgia" pitchFamily="34" charset="-120"/>
              </a:rPr>
              <a:t>Predicting Stent Failure</a:t>
            </a:r>
            <a:endParaRPr lang="en-US" sz="4000" dirty="0"/>
          </a:p>
        </p:txBody>
      </p:sp>
      <p:sp>
        <p:nvSpPr>
          <p:cNvPr id="4" name="Text 2"/>
          <p:cNvSpPr/>
          <p:nvPr/>
        </p:nvSpPr>
        <p:spPr>
          <a:xfrm>
            <a:off x="731520" y="2103120"/>
            <a:ext cx="7315200" cy="548640"/>
          </a:xfrm>
          <a:prstGeom prst="rect">
            <a:avLst/>
          </a:prstGeom>
          <a:noFill/>
          <a:ln/>
        </p:spPr>
        <p:txBody>
          <a:bodyPr wrap="square" lIns="0" tIns="0" rIns="0" bIns="0" rtlCol="0" anchor="ctr"/>
          <a:lstStyle/>
          <a:p>
            <a:pPr marL="0" indent="0">
              <a:buNone/>
            </a:pPr>
            <a:r>
              <a:rPr lang="en-US" sz="2000" dirty="0">
                <a:solidFill>
                  <a:srgbClr val="D6EFEF"/>
                </a:solidFill>
                <a:latin typeface="Calibri" pitchFamily="34" charset="0"/>
                <a:ea typeface="Calibri" pitchFamily="34" charset="-122"/>
                <a:cs typeface="Calibri" pitchFamily="34" charset="-120"/>
              </a:rPr>
              <a:t>Using Machine Learning to Improve Patient Safety</a:t>
            </a:r>
            <a:endParaRPr lang="en-US" sz="2000" dirty="0"/>
          </a:p>
        </p:txBody>
      </p:sp>
      <p:sp>
        <p:nvSpPr>
          <p:cNvPr id="5" name="Shape 3"/>
          <p:cNvSpPr/>
          <p:nvPr/>
        </p:nvSpPr>
        <p:spPr>
          <a:xfrm>
            <a:off x="731520" y="2926080"/>
            <a:ext cx="2286000" cy="36576"/>
          </a:xfrm>
          <a:prstGeom prst="rect">
            <a:avLst/>
          </a:prstGeom>
          <a:solidFill>
            <a:srgbClr val="0D7377"/>
          </a:solidFill>
          <a:ln/>
        </p:spPr>
        <p:txBody>
          <a:bodyPr/>
          <a:lstStyle/>
          <a:p>
            <a:endParaRPr lang="en-US"/>
          </a:p>
        </p:txBody>
      </p:sp>
      <p:sp>
        <p:nvSpPr>
          <p:cNvPr id="6" name="Text 4"/>
          <p:cNvSpPr/>
          <p:nvPr/>
        </p:nvSpPr>
        <p:spPr>
          <a:xfrm>
            <a:off x="731520" y="3291840"/>
            <a:ext cx="5486400" cy="365760"/>
          </a:xfrm>
          <a:prstGeom prst="rect">
            <a:avLst/>
          </a:prstGeom>
          <a:noFill/>
          <a:ln/>
        </p:spPr>
        <p:txBody>
          <a:bodyPr wrap="square" lIns="0" tIns="0" rIns="0" bIns="0" rtlCol="0" anchor="ctr"/>
          <a:lstStyle/>
          <a:p>
            <a:pPr marL="0" indent="0">
              <a:buNone/>
            </a:pPr>
            <a:r>
              <a:rPr lang="en-US" sz="1400" dirty="0">
                <a:solidFill>
                  <a:srgbClr val="9DB5CC"/>
                </a:solidFill>
                <a:latin typeface="Calibri" pitchFamily="34" charset="0"/>
                <a:ea typeface="Calibri" pitchFamily="34" charset="-122"/>
                <a:cs typeface="Calibri" pitchFamily="34" charset="-120"/>
              </a:rPr>
              <a:t>Prepared for: Cardiology Department Leadership</a:t>
            </a:r>
            <a:endParaRPr lang="en-US" sz="1400" dirty="0"/>
          </a:p>
        </p:txBody>
      </p:sp>
      <p:sp>
        <p:nvSpPr>
          <p:cNvPr id="7" name="Text 5"/>
          <p:cNvSpPr/>
          <p:nvPr/>
        </p:nvSpPr>
        <p:spPr>
          <a:xfrm>
            <a:off x="731520" y="3657600"/>
            <a:ext cx="5486400" cy="365760"/>
          </a:xfrm>
          <a:prstGeom prst="rect">
            <a:avLst/>
          </a:prstGeom>
          <a:noFill/>
          <a:ln/>
        </p:spPr>
        <p:txBody>
          <a:bodyPr wrap="square" lIns="0" tIns="0" rIns="0" bIns="0" rtlCol="0" anchor="ctr"/>
          <a:lstStyle/>
          <a:p>
            <a:pPr marL="0" indent="0">
              <a:buNone/>
            </a:pPr>
            <a:r>
              <a:rPr lang="en-US" sz="1400" dirty="0">
                <a:solidFill>
                  <a:srgbClr val="9DB5CC"/>
                </a:solidFill>
                <a:latin typeface="Calibri" pitchFamily="34" charset="0"/>
                <a:ea typeface="Calibri" pitchFamily="34" charset="-122"/>
                <a:cs typeface="Calibri" pitchFamily="34" charset="-120"/>
              </a:rPr>
              <a:t>Analytics Team (and Dr. Yaa, Ph.D. </a:t>
            </a:r>
            <a:r>
              <a:rPr lang="en-US" sz="1400" dirty="0">
                <a:solidFill>
                  <a:srgbClr val="9DB5CC"/>
                </a:solidFill>
                <a:latin typeface="Calibri" pitchFamily="34" charset="0"/>
                <a:ea typeface="Calibri" pitchFamily="34" charset="-122"/>
                <a:cs typeface="Calibri" pitchFamily="34" charset="-120"/>
                <a:sym typeface="Wingdings" panose="05000000000000000000" pitchFamily="2" charset="2"/>
              </a:rPr>
              <a:t></a:t>
            </a:r>
            <a:r>
              <a:rPr lang="en-US" sz="1400" dirty="0">
                <a:solidFill>
                  <a:srgbClr val="9DB5CC"/>
                </a:solidFill>
                <a:latin typeface="Calibri" pitchFamily="34" charset="0"/>
                <a:ea typeface="Calibri" pitchFamily="34" charset="-122"/>
                <a:cs typeface="Calibri" pitchFamily="34" charset="-120"/>
              </a:rPr>
              <a:t>)  |  Spring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1B3A5C"/>
                </a:solidFill>
                <a:latin typeface="Georgia" pitchFamily="34" charset="0"/>
                <a:ea typeface="Georgia" pitchFamily="34" charset="-122"/>
                <a:cs typeface="Georgia" pitchFamily="34" charset="-120"/>
              </a:rPr>
              <a:t>The Challenge</a:t>
            </a:r>
            <a:endParaRPr lang="en-US" sz="3200" dirty="0"/>
          </a:p>
        </p:txBody>
      </p:sp>
      <p:sp>
        <p:nvSpPr>
          <p:cNvPr id="3" name="Shape 1"/>
          <p:cNvSpPr/>
          <p:nvPr/>
        </p:nvSpPr>
        <p:spPr>
          <a:xfrm>
            <a:off x="640080" y="1097280"/>
            <a:ext cx="3931920" cy="32918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4" name="Shape 2"/>
          <p:cNvSpPr/>
          <p:nvPr/>
        </p:nvSpPr>
        <p:spPr>
          <a:xfrm>
            <a:off x="640080" y="1097280"/>
            <a:ext cx="3931920" cy="54864"/>
          </a:xfrm>
          <a:prstGeom prst="rect">
            <a:avLst/>
          </a:prstGeom>
          <a:solidFill>
            <a:srgbClr val="DC2626"/>
          </a:solidFill>
          <a:ln/>
        </p:spPr>
        <p:txBody>
          <a:bodyPr/>
          <a:lstStyle/>
          <a:p>
            <a:endParaRPr lang="en-US"/>
          </a:p>
        </p:txBody>
      </p:sp>
      <p:sp>
        <p:nvSpPr>
          <p:cNvPr id="5" name="Text 3"/>
          <p:cNvSpPr/>
          <p:nvPr/>
        </p:nvSpPr>
        <p:spPr>
          <a:xfrm>
            <a:off x="914400" y="1371600"/>
            <a:ext cx="3474720" cy="365760"/>
          </a:xfrm>
          <a:prstGeom prst="rect">
            <a:avLst/>
          </a:prstGeom>
          <a:noFill/>
          <a:ln/>
        </p:spPr>
        <p:txBody>
          <a:bodyPr wrap="square" lIns="0" tIns="0" rIns="0" bIns="0" rtlCol="0" anchor="ctr"/>
          <a:lstStyle/>
          <a:p>
            <a:pPr marL="0" indent="0">
              <a:buNone/>
            </a:pPr>
            <a:r>
              <a:rPr lang="en-US" sz="1800" b="1" dirty="0">
                <a:solidFill>
                  <a:srgbClr val="1B3A5C"/>
                </a:solidFill>
                <a:latin typeface="Georgia" pitchFamily="34" charset="0"/>
                <a:ea typeface="Georgia" pitchFamily="34" charset="-122"/>
                <a:cs typeface="Georgia" pitchFamily="34" charset="-120"/>
              </a:rPr>
              <a:t>The Problem</a:t>
            </a:r>
            <a:endParaRPr lang="en-US" sz="1800" dirty="0"/>
          </a:p>
        </p:txBody>
      </p:sp>
      <p:sp>
        <p:nvSpPr>
          <p:cNvPr id="6" name="Text 4"/>
          <p:cNvSpPr/>
          <p:nvPr/>
        </p:nvSpPr>
        <p:spPr>
          <a:xfrm>
            <a:off x="914400" y="1920240"/>
            <a:ext cx="3383280" cy="2194560"/>
          </a:xfrm>
          <a:prstGeom prst="rect">
            <a:avLst/>
          </a:prstGeom>
          <a:noFill/>
          <a:ln/>
        </p:spPr>
        <p:txBody>
          <a:bodyPr wrap="square" rtlCol="0" anchor="t"/>
          <a:lstStyle/>
          <a:p>
            <a:pPr marL="0" indent="0">
              <a:lnSpc>
                <a:spcPct val="115000"/>
              </a:lnSpc>
              <a:spcAft>
                <a:spcPts val="1200"/>
              </a:spcAft>
              <a:buNone/>
            </a:pPr>
            <a:r>
              <a:rPr lang="en-US" sz="1300" dirty="0">
                <a:solidFill>
                  <a:srgbClr val="374151"/>
                </a:solidFill>
                <a:latin typeface="Calibri" pitchFamily="34" charset="0"/>
                <a:ea typeface="Calibri" pitchFamily="34" charset="-122"/>
                <a:cs typeface="Calibri" pitchFamily="34" charset="-120"/>
              </a:rPr>
              <a:t>Stent procedures have a low margin for error. Each stent type, shape, and material affects patients differently based on demographics.</a:t>
            </a:r>
            <a:endParaRPr lang="en-US" sz="1300" dirty="0"/>
          </a:p>
          <a:p>
            <a:pPr marL="0" indent="0">
              <a:lnSpc>
                <a:spcPct val="115000"/>
              </a:lnSpc>
              <a:spcAft>
                <a:spcPts val="1200"/>
              </a:spcAft>
              <a:buNone/>
            </a:pPr>
            <a:r>
              <a:rPr lang="en-US" sz="1300" dirty="0">
                <a:solidFill>
                  <a:srgbClr val="374151"/>
                </a:solidFill>
                <a:latin typeface="Calibri" pitchFamily="34" charset="0"/>
                <a:ea typeface="Calibri" pitchFamily="34" charset="-122"/>
                <a:cs typeface="Calibri" pitchFamily="34" charset="-120"/>
              </a:rPr>
              <a:t>Currently, we have no systematic way to predict which patients are at highest risk of stent failure.</a:t>
            </a:r>
            <a:endParaRPr lang="en-US" sz="1300" dirty="0"/>
          </a:p>
          <a:p>
            <a:pPr marL="0" indent="0">
              <a:lnSpc>
                <a:spcPct val="115000"/>
              </a:lnSpc>
              <a:buNone/>
            </a:pPr>
            <a:r>
              <a:rPr lang="en-US" sz="1300" dirty="0">
                <a:solidFill>
                  <a:srgbClr val="374151"/>
                </a:solidFill>
                <a:latin typeface="Calibri" pitchFamily="34" charset="0"/>
                <a:ea typeface="Calibri" pitchFamily="34" charset="-122"/>
                <a:cs typeface="Calibri" pitchFamily="34" charset="-120"/>
              </a:rPr>
              <a:t>Failures lead to emergency interventions, longer hospital stays, and worse patient outcomes.</a:t>
            </a:r>
            <a:endParaRPr lang="en-US" sz="1300" dirty="0"/>
          </a:p>
        </p:txBody>
      </p:sp>
      <p:sp>
        <p:nvSpPr>
          <p:cNvPr id="7" name="Shape 5"/>
          <p:cNvSpPr/>
          <p:nvPr/>
        </p:nvSpPr>
        <p:spPr>
          <a:xfrm>
            <a:off x="4846320" y="1097280"/>
            <a:ext cx="3931920" cy="32918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8" name="Shape 6"/>
          <p:cNvSpPr/>
          <p:nvPr/>
        </p:nvSpPr>
        <p:spPr>
          <a:xfrm>
            <a:off x="4846320" y="1097280"/>
            <a:ext cx="3931920" cy="54864"/>
          </a:xfrm>
          <a:prstGeom prst="rect">
            <a:avLst/>
          </a:prstGeom>
          <a:solidFill>
            <a:srgbClr val="059669"/>
          </a:solidFill>
          <a:ln/>
        </p:spPr>
        <p:txBody>
          <a:bodyPr/>
          <a:lstStyle/>
          <a:p>
            <a:endParaRPr lang="en-US"/>
          </a:p>
        </p:txBody>
      </p:sp>
      <p:sp>
        <p:nvSpPr>
          <p:cNvPr id="9" name="Text 7"/>
          <p:cNvSpPr/>
          <p:nvPr/>
        </p:nvSpPr>
        <p:spPr>
          <a:xfrm>
            <a:off x="5120640" y="1371600"/>
            <a:ext cx="3474720" cy="365760"/>
          </a:xfrm>
          <a:prstGeom prst="rect">
            <a:avLst/>
          </a:prstGeom>
          <a:noFill/>
          <a:ln/>
        </p:spPr>
        <p:txBody>
          <a:bodyPr wrap="square" lIns="0" tIns="0" rIns="0" bIns="0" rtlCol="0" anchor="ctr"/>
          <a:lstStyle/>
          <a:p>
            <a:pPr marL="0" indent="0">
              <a:buNone/>
            </a:pPr>
            <a:r>
              <a:rPr lang="en-US" sz="1800" b="1" dirty="0">
                <a:solidFill>
                  <a:srgbClr val="1B3A5C"/>
                </a:solidFill>
                <a:latin typeface="Georgia" pitchFamily="34" charset="0"/>
                <a:ea typeface="Georgia" pitchFamily="34" charset="-122"/>
                <a:cs typeface="Georgia" pitchFamily="34" charset="-120"/>
              </a:rPr>
              <a:t>Our Approach</a:t>
            </a:r>
            <a:endParaRPr lang="en-US" sz="1800" dirty="0"/>
          </a:p>
        </p:txBody>
      </p:sp>
      <p:sp>
        <p:nvSpPr>
          <p:cNvPr id="10" name="Text 8"/>
          <p:cNvSpPr/>
          <p:nvPr/>
        </p:nvSpPr>
        <p:spPr>
          <a:xfrm>
            <a:off x="5120640" y="1920240"/>
            <a:ext cx="3383280" cy="2194560"/>
          </a:xfrm>
          <a:prstGeom prst="rect">
            <a:avLst/>
          </a:prstGeom>
          <a:noFill/>
          <a:ln/>
        </p:spPr>
        <p:txBody>
          <a:bodyPr wrap="square" rtlCol="0" anchor="t"/>
          <a:lstStyle/>
          <a:p>
            <a:pPr marL="0" indent="0">
              <a:lnSpc>
                <a:spcPct val="115000"/>
              </a:lnSpc>
              <a:spcAft>
                <a:spcPts val="1200"/>
              </a:spcAft>
              <a:buNone/>
            </a:pPr>
            <a:r>
              <a:rPr lang="en-US" sz="1300" dirty="0">
                <a:solidFill>
                  <a:srgbClr val="374151"/>
                </a:solidFill>
                <a:latin typeface="Calibri" pitchFamily="34" charset="0"/>
                <a:ea typeface="Calibri" pitchFamily="34" charset="-122"/>
                <a:cs typeface="Calibri" pitchFamily="34" charset="-120"/>
              </a:rPr>
              <a:t>Analyzed 22,000+ patient records with 18 clinical and demographic variables.</a:t>
            </a:r>
            <a:endParaRPr lang="en-US" sz="1300" dirty="0"/>
          </a:p>
          <a:p>
            <a:pPr marL="0" indent="0">
              <a:lnSpc>
                <a:spcPct val="115000"/>
              </a:lnSpc>
              <a:spcAft>
                <a:spcPts val="1200"/>
              </a:spcAft>
              <a:buNone/>
            </a:pPr>
            <a:r>
              <a:rPr lang="en-US" sz="1300" dirty="0">
                <a:solidFill>
                  <a:srgbClr val="374151"/>
                </a:solidFill>
                <a:latin typeface="Calibri" pitchFamily="34" charset="0"/>
                <a:ea typeface="Calibri" pitchFamily="34" charset="-122"/>
                <a:cs typeface="Calibri" pitchFamily="34" charset="-120"/>
              </a:rPr>
              <a:t>Built three different predictive models and tested each on patients the models had never seen.</a:t>
            </a:r>
            <a:endParaRPr lang="en-US" sz="1300" dirty="0"/>
          </a:p>
          <a:p>
            <a:pPr marL="0" indent="0">
              <a:lnSpc>
                <a:spcPct val="115000"/>
              </a:lnSpc>
              <a:buNone/>
            </a:pPr>
            <a:r>
              <a:rPr lang="en-US" sz="1300" dirty="0">
                <a:solidFill>
                  <a:srgbClr val="374151"/>
                </a:solidFill>
                <a:latin typeface="Calibri" pitchFamily="34" charset="0"/>
                <a:ea typeface="Calibri" pitchFamily="34" charset="-122"/>
                <a:cs typeface="Calibri" pitchFamily="34" charset="-120"/>
              </a:rPr>
              <a:t>Goal: Flag high-risk patients BEFORE their stent fails — enabling proactive follow-up visits.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3A5C"/>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Key Finding</a:t>
            </a:r>
            <a:endParaRPr lang="en-US" sz="3200" dirty="0"/>
          </a:p>
        </p:txBody>
      </p:sp>
      <p:sp>
        <p:nvSpPr>
          <p:cNvPr id="3" name="Shape 1"/>
          <p:cNvSpPr/>
          <p:nvPr/>
        </p:nvSpPr>
        <p:spPr>
          <a:xfrm>
            <a:off x="640080" y="1188720"/>
            <a:ext cx="7863840" cy="1828800"/>
          </a:xfrm>
          <a:prstGeom prst="rect">
            <a:avLst/>
          </a:prstGeom>
          <a:solidFill>
            <a:srgbClr val="1F4A73"/>
          </a:solidFill>
          <a:ln/>
        </p:spPr>
        <p:txBody>
          <a:bodyPr/>
          <a:lstStyle/>
          <a:p>
            <a:endParaRPr lang="en-US"/>
          </a:p>
        </p:txBody>
      </p:sp>
      <p:sp>
        <p:nvSpPr>
          <p:cNvPr id="4" name="Text 2"/>
          <p:cNvSpPr/>
          <p:nvPr/>
        </p:nvSpPr>
        <p:spPr>
          <a:xfrm>
            <a:off x="640080" y="1188720"/>
            <a:ext cx="2743200" cy="1828800"/>
          </a:xfrm>
          <a:prstGeom prst="rect">
            <a:avLst/>
          </a:prstGeom>
          <a:noFill/>
          <a:ln/>
        </p:spPr>
        <p:txBody>
          <a:bodyPr wrap="square" rtlCol="0" anchor="ctr"/>
          <a:lstStyle/>
          <a:p>
            <a:pPr marL="0" indent="0" algn="ctr">
              <a:buNone/>
            </a:pPr>
            <a:r>
              <a:rPr lang="en-US" sz="7200" b="1" dirty="0">
                <a:solidFill>
                  <a:srgbClr val="0D7377"/>
                </a:solidFill>
                <a:latin typeface="Georgia" pitchFamily="34" charset="0"/>
                <a:ea typeface="Georgia" pitchFamily="34" charset="-122"/>
                <a:cs typeface="Georgia" pitchFamily="34" charset="-120"/>
              </a:rPr>
              <a:t>81%</a:t>
            </a:r>
            <a:endParaRPr lang="en-US" sz="7200" dirty="0"/>
          </a:p>
        </p:txBody>
      </p:sp>
      <p:sp>
        <p:nvSpPr>
          <p:cNvPr id="5" name="Text 3"/>
          <p:cNvSpPr/>
          <p:nvPr/>
        </p:nvSpPr>
        <p:spPr>
          <a:xfrm>
            <a:off x="3200400" y="1280160"/>
            <a:ext cx="5029200" cy="164592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Accuracy across all three models</a:t>
            </a:r>
            <a:endParaRPr lang="en-US" sz="2200" dirty="0"/>
          </a:p>
          <a:p>
            <a:pPr marL="0" indent="0">
              <a:buNone/>
            </a:pPr>
            <a:r>
              <a:rPr lang="en-US" sz="1400" dirty="0">
                <a:solidFill>
                  <a:srgbClr val="B0C4DE"/>
                </a:solidFill>
                <a:latin typeface="Calibri" pitchFamily="34" charset="0"/>
                <a:ea typeface="Calibri" pitchFamily="34" charset="-122"/>
                <a:cs typeface="Calibri" pitchFamily="34" charset="-120"/>
              </a:rPr>
              <a:t>Our models correctly identify whether a patient will experience stent failure about 4 out of 5 times — using only information available at the time of the procedure.</a:t>
            </a:r>
            <a:endParaRPr lang="en-US" sz="2200" dirty="0"/>
          </a:p>
        </p:txBody>
      </p:sp>
      <p:sp>
        <p:nvSpPr>
          <p:cNvPr id="6" name="Shape 4"/>
          <p:cNvSpPr/>
          <p:nvPr/>
        </p:nvSpPr>
        <p:spPr>
          <a:xfrm>
            <a:off x="640080" y="3291840"/>
            <a:ext cx="2560320" cy="1554480"/>
          </a:xfrm>
          <a:prstGeom prst="rect">
            <a:avLst/>
          </a:prstGeom>
          <a:solidFill>
            <a:srgbClr val="1F4A73"/>
          </a:solidFill>
          <a:ln/>
        </p:spPr>
        <p:txBody>
          <a:bodyPr/>
          <a:lstStyle/>
          <a:p>
            <a:endParaRPr lang="en-US"/>
          </a:p>
        </p:txBody>
      </p:sp>
      <p:sp>
        <p:nvSpPr>
          <p:cNvPr id="7" name="Shape 5"/>
          <p:cNvSpPr/>
          <p:nvPr/>
        </p:nvSpPr>
        <p:spPr>
          <a:xfrm>
            <a:off x="640080" y="3291840"/>
            <a:ext cx="2560320" cy="45720"/>
          </a:xfrm>
          <a:prstGeom prst="rect">
            <a:avLst/>
          </a:prstGeom>
          <a:solidFill>
            <a:srgbClr val="0D7377"/>
          </a:solidFill>
          <a:ln/>
        </p:spPr>
        <p:txBody>
          <a:bodyPr/>
          <a:lstStyle/>
          <a:p>
            <a:endParaRPr lang="en-US"/>
          </a:p>
        </p:txBody>
      </p:sp>
      <p:sp>
        <p:nvSpPr>
          <p:cNvPr id="8" name="Text 6"/>
          <p:cNvSpPr/>
          <p:nvPr/>
        </p:nvSpPr>
        <p:spPr>
          <a:xfrm>
            <a:off x="822960" y="3429000"/>
            <a:ext cx="2194560" cy="274320"/>
          </a:xfrm>
          <a:prstGeom prst="rect">
            <a:avLst/>
          </a:prstGeom>
          <a:noFill/>
          <a:ln/>
        </p:spPr>
        <p:txBody>
          <a:bodyPr wrap="square" lIns="0" tIns="0" rIns="0" bIns="0" rtlCol="0" anchor="ctr"/>
          <a:lstStyle/>
          <a:p>
            <a:pPr marL="0" indent="0">
              <a:buNone/>
            </a:pPr>
            <a:r>
              <a:rPr lang="en-US" sz="1100" dirty="0">
                <a:solidFill>
                  <a:srgbClr val="7CA0BD"/>
                </a:solidFill>
                <a:latin typeface="Calibri" pitchFamily="34" charset="0"/>
                <a:ea typeface="Calibri" pitchFamily="34" charset="-122"/>
                <a:cs typeface="Calibri" pitchFamily="34" charset="-120"/>
              </a:rPr>
              <a:t>Models Tested</a:t>
            </a:r>
            <a:endParaRPr lang="en-US" sz="1100" dirty="0"/>
          </a:p>
        </p:txBody>
      </p:sp>
      <p:sp>
        <p:nvSpPr>
          <p:cNvPr id="9" name="Text 7"/>
          <p:cNvSpPr/>
          <p:nvPr/>
        </p:nvSpPr>
        <p:spPr>
          <a:xfrm>
            <a:off x="822960" y="3703320"/>
            <a:ext cx="2194560" cy="548640"/>
          </a:xfrm>
          <a:prstGeom prst="rect">
            <a:avLst/>
          </a:prstGeom>
          <a:noFill/>
          <a:ln/>
        </p:spPr>
        <p:txBody>
          <a:bodyPr wrap="square" lIns="0" tIns="0" rIns="0" bIns="0" rtlCol="0" anchor="t"/>
          <a:lstStyle/>
          <a:p>
            <a:pPr marL="0" indent="0">
              <a:buNone/>
            </a:pPr>
            <a:r>
              <a:rPr lang="en-US" sz="1800" b="1" dirty="0">
                <a:solidFill>
                  <a:srgbClr val="FFFFFF"/>
                </a:solidFill>
                <a:latin typeface="Georgia" pitchFamily="34" charset="0"/>
                <a:ea typeface="Georgia" pitchFamily="34" charset="-122"/>
                <a:cs typeface="Georgia" pitchFamily="34" charset="-120"/>
              </a:rPr>
              <a:t>3</a:t>
            </a:r>
            <a:endParaRPr lang="en-US" sz="1800" dirty="0"/>
          </a:p>
        </p:txBody>
      </p:sp>
      <p:sp>
        <p:nvSpPr>
          <p:cNvPr id="10" name="Text 8"/>
          <p:cNvSpPr/>
          <p:nvPr/>
        </p:nvSpPr>
        <p:spPr>
          <a:xfrm>
            <a:off x="822960" y="4251960"/>
            <a:ext cx="2194560" cy="457200"/>
          </a:xfrm>
          <a:prstGeom prst="rect">
            <a:avLst/>
          </a:prstGeom>
          <a:noFill/>
          <a:ln/>
        </p:spPr>
        <p:txBody>
          <a:bodyPr wrap="square" lIns="0" tIns="0" rIns="0" bIns="0" rtlCol="0" anchor="t"/>
          <a:lstStyle/>
          <a:p>
            <a:pPr marL="0" indent="0">
              <a:buNone/>
            </a:pPr>
            <a:r>
              <a:rPr lang="en-US" sz="1000" dirty="0">
                <a:solidFill>
                  <a:srgbClr val="9DB5CC"/>
                </a:solidFill>
                <a:latin typeface="Calibri" pitchFamily="34" charset="0"/>
                <a:ea typeface="Calibri" pitchFamily="34" charset="-122"/>
                <a:cs typeface="Calibri" pitchFamily="34" charset="-120"/>
              </a:rPr>
              <a:t>Decision Tree, Logistic</a:t>
            </a:r>
            <a:endParaRPr lang="en-US" sz="1000" dirty="0"/>
          </a:p>
          <a:p>
            <a:pPr marL="0" indent="0">
              <a:buNone/>
            </a:pPr>
            <a:r>
              <a:rPr lang="en-US" sz="1000" dirty="0">
                <a:solidFill>
                  <a:srgbClr val="9DB5CC"/>
                </a:solidFill>
                <a:latin typeface="Calibri" pitchFamily="34" charset="0"/>
                <a:ea typeface="Calibri" pitchFamily="34" charset="-122"/>
                <a:cs typeface="Calibri" pitchFamily="34" charset="-120"/>
              </a:rPr>
              <a:t>Regression, Random Forest</a:t>
            </a:r>
            <a:endParaRPr lang="en-US" sz="1000" dirty="0"/>
          </a:p>
        </p:txBody>
      </p:sp>
      <p:sp>
        <p:nvSpPr>
          <p:cNvPr id="11" name="Shape 9"/>
          <p:cNvSpPr/>
          <p:nvPr/>
        </p:nvSpPr>
        <p:spPr>
          <a:xfrm>
            <a:off x="3474720" y="3291840"/>
            <a:ext cx="2560320" cy="1554480"/>
          </a:xfrm>
          <a:prstGeom prst="rect">
            <a:avLst/>
          </a:prstGeom>
          <a:solidFill>
            <a:srgbClr val="1F4A73"/>
          </a:solidFill>
          <a:ln/>
        </p:spPr>
        <p:txBody>
          <a:bodyPr/>
          <a:lstStyle/>
          <a:p>
            <a:endParaRPr lang="en-US"/>
          </a:p>
        </p:txBody>
      </p:sp>
      <p:sp>
        <p:nvSpPr>
          <p:cNvPr id="12" name="Shape 10"/>
          <p:cNvSpPr/>
          <p:nvPr/>
        </p:nvSpPr>
        <p:spPr>
          <a:xfrm>
            <a:off x="3474720" y="3291840"/>
            <a:ext cx="2560320" cy="45720"/>
          </a:xfrm>
          <a:prstGeom prst="rect">
            <a:avLst/>
          </a:prstGeom>
          <a:solidFill>
            <a:srgbClr val="D97706"/>
          </a:solidFill>
          <a:ln/>
        </p:spPr>
        <p:txBody>
          <a:bodyPr/>
          <a:lstStyle/>
          <a:p>
            <a:endParaRPr lang="en-US"/>
          </a:p>
        </p:txBody>
      </p:sp>
      <p:sp>
        <p:nvSpPr>
          <p:cNvPr id="13" name="Text 11"/>
          <p:cNvSpPr/>
          <p:nvPr/>
        </p:nvSpPr>
        <p:spPr>
          <a:xfrm>
            <a:off x="3657600" y="3429000"/>
            <a:ext cx="2194560" cy="274320"/>
          </a:xfrm>
          <a:prstGeom prst="rect">
            <a:avLst/>
          </a:prstGeom>
          <a:noFill/>
          <a:ln/>
        </p:spPr>
        <p:txBody>
          <a:bodyPr wrap="square" lIns="0" tIns="0" rIns="0" bIns="0" rtlCol="0" anchor="ctr"/>
          <a:lstStyle/>
          <a:p>
            <a:pPr marL="0" indent="0">
              <a:buNone/>
            </a:pPr>
            <a:r>
              <a:rPr lang="en-US" sz="1100" dirty="0">
                <a:solidFill>
                  <a:srgbClr val="7CA0BD"/>
                </a:solidFill>
                <a:latin typeface="Calibri" pitchFamily="34" charset="0"/>
                <a:ea typeface="Calibri" pitchFamily="34" charset="-122"/>
                <a:cs typeface="Calibri" pitchFamily="34" charset="-120"/>
              </a:rPr>
              <a:t>Top Predictor</a:t>
            </a:r>
            <a:endParaRPr lang="en-US" sz="1100" dirty="0"/>
          </a:p>
        </p:txBody>
      </p:sp>
      <p:sp>
        <p:nvSpPr>
          <p:cNvPr id="14" name="Text 12"/>
          <p:cNvSpPr/>
          <p:nvPr/>
        </p:nvSpPr>
        <p:spPr>
          <a:xfrm>
            <a:off x="3657600" y="3703320"/>
            <a:ext cx="2194560" cy="548640"/>
          </a:xfrm>
          <a:prstGeom prst="rect">
            <a:avLst/>
          </a:prstGeom>
          <a:noFill/>
          <a:ln/>
        </p:spPr>
        <p:txBody>
          <a:bodyPr wrap="square" lIns="0" tIns="0" rIns="0" bIns="0" rtlCol="0" anchor="t"/>
          <a:lstStyle/>
          <a:p>
            <a:pPr marL="0" indent="0">
              <a:buNone/>
            </a:pPr>
            <a:r>
              <a:rPr lang="en-US" sz="1800" b="1" dirty="0">
                <a:solidFill>
                  <a:srgbClr val="FFFFFF"/>
                </a:solidFill>
                <a:latin typeface="Georgia" pitchFamily="34" charset="0"/>
                <a:ea typeface="Georgia" pitchFamily="34" charset="-122"/>
                <a:cs typeface="Georgia" pitchFamily="34" charset="-120"/>
              </a:rPr>
              <a:t>Plaque</a:t>
            </a:r>
            <a:endParaRPr lang="en-US" sz="1800" dirty="0"/>
          </a:p>
          <a:p>
            <a:pPr marL="0" indent="0">
              <a:buNone/>
            </a:pPr>
            <a:r>
              <a:rPr lang="en-US" sz="1800" b="1" dirty="0">
                <a:solidFill>
                  <a:srgbClr val="FFFFFF"/>
                </a:solidFill>
                <a:latin typeface="Georgia" pitchFamily="34" charset="0"/>
                <a:ea typeface="Georgia" pitchFamily="34" charset="-122"/>
                <a:cs typeface="Georgia" pitchFamily="34" charset="-120"/>
              </a:rPr>
              <a:t>Prolapse</a:t>
            </a:r>
            <a:endParaRPr lang="en-US" sz="1800" dirty="0"/>
          </a:p>
        </p:txBody>
      </p:sp>
      <p:sp>
        <p:nvSpPr>
          <p:cNvPr id="15" name="Text 13"/>
          <p:cNvSpPr/>
          <p:nvPr/>
        </p:nvSpPr>
        <p:spPr>
          <a:xfrm>
            <a:off x="3657600" y="4251960"/>
            <a:ext cx="2194560" cy="457200"/>
          </a:xfrm>
          <a:prstGeom prst="rect">
            <a:avLst/>
          </a:prstGeom>
          <a:noFill/>
          <a:ln/>
        </p:spPr>
        <p:txBody>
          <a:bodyPr wrap="square" lIns="0" tIns="0" rIns="0" bIns="0" rtlCol="0" anchor="t"/>
          <a:lstStyle/>
          <a:p>
            <a:pPr marL="0" indent="0">
              <a:buNone/>
            </a:pPr>
            <a:r>
              <a:rPr lang="en-US" sz="1000" dirty="0">
                <a:solidFill>
                  <a:srgbClr val="9DB5CC"/>
                </a:solidFill>
                <a:latin typeface="Calibri" pitchFamily="34" charset="0"/>
                <a:ea typeface="Calibri" pitchFamily="34" charset="-122"/>
                <a:cs typeface="Calibri" pitchFamily="34" charset="-120"/>
              </a:rPr>
              <a:t>Strongest signal for</a:t>
            </a:r>
            <a:endParaRPr lang="en-US" sz="1000" dirty="0"/>
          </a:p>
          <a:p>
            <a:pPr marL="0" indent="0">
              <a:buNone/>
            </a:pPr>
            <a:r>
              <a:rPr lang="en-US" sz="1000" dirty="0">
                <a:solidFill>
                  <a:srgbClr val="9DB5CC"/>
                </a:solidFill>
                <a:latin typeface="Calibri" pitchFamily="34" charset="0"/>
                <a:ea typeface="Calibri" pitchFamily="34" charset="-122"/>
                <a:cs typeface="Calibri" pitchFamily="34" charset="-120"/>
              </a:rPr>
              <a:t>failure across all models</a:t>
            </a:r>
            <a:endParaRPr lang="en-US" sz="1000" dirty="0"/>
          </a:p>
        </p:txBody>
      </p:sp>
      <p:sp>
        <p:nvSpPr>
          <p:cNvPr id="16" name="Shape 14"/>
          <p:cNvSpPr/>
          <p:nvPr/>
        </p:nvSpPr>
        <p:spPr>
          <a:xfrm>
            <a:off x="6309360" y="3291840"/>
            <a:ext cx="2560320" cy="1554480"/>
          </a:xfrm>
          <a:prstGeom prst="rect">
            <a:avLst/>
          </a:prstGeom>
          <a:solidFill>
            <a:srgbClr val="1F4A73"/>
          </a:solidFill>
          <a:ln/>
        </p:spPr>
        <p:txBody>
          <a:bodyPr/>
          <a:lstStyle/>
          <a:p>
            <a:endParaRPr lang="en-US"/>
          </a:p>
        </p:txBody>
      </p:sp>
      <p:sp>
        <p:nvSpPr>
          <p:cNvPr id="17" name="Shape 15"/>
          <p:cNvSpPr/>
          <p:nvPr/>
        </p:nvSpPr>
        <p:spPr>
          <a:xfrm>
            <a:off x="6309360" y="3291840"/>
            <a:ext cx="2560320" cy="45720"/>
          </a:xfrm>
          <a:prstGeom prst="rect">
            <a:avLst/>
          </a:prstGeom>
          <a:solidFill>
            <a:srgbClr val="059669"/>
          </a:solidFill>
          <a:ln/>
        </p:spPr>
        <p:txBody>
          <a:bodyPr/>
          <a:lstStyle/>
          <a:p>
            <a:endParaRPr lang="en-US"/>
          </a:p>
        </p:txBody>
      </p:sp>
      <p:sp>
        <p:nvSpPr>
          <p:cNvPr id="18" name="Text 16"/>
          <p:cNvSpPr/>
          <p:nvPr/>
        </p:nvSpPr>
        <p:spPr>
          <a:xfrm>
            <a:off x="6492240" y="3429000"/>
            <a:ext cx="2194560" cy="274320"/>
          </a:xfrm>
          <a:prstGeom prst="rect">
            <a:avLst/>
          </a:prstGeom>
          <a:noFill/>
          <a:ln/>
        </p:spPr>
        <p:txBody>
          <a:bodyPr wrap="square" lIns="0" tIns="0" rIns="0" bIns="0" rtlCol="0" anchor="ctr"/>
          <a:lstStyle/>
          <a:p>
            <a:pPr marL="0" indent="0">
              <a:buNone/>
            </a:pPr>
            <a:r>
              <a:rPr lang="en-US" sz="1100" dirty="0">
                <a:solidFill>
                  <a:srgbClr val="7CA0BD"/>
                </a:solidFill>
                <a:latin typeface="Calibri" pitchFamily="34" charset="0"/>
                <a:ea typeface="Calibri" pitchFamily="34" charset="-122"/>
                <a:cs typeface="Calibri" pitchFamily="34" charset="-120"/>
              </a:rPr>
              <a:t>Recommendation</a:t>
            </a:r>
            <a:endParaRPr lang="en-US" sz="1100" dirty="0"/>
          </a:p>
        </p:txBody>
      </p:sp>
      <p:sp>
        <p:nvSpPr>
          <p:cNvPr id="19" name="Text 17"/>
          <p:cNvSpPr/>
          <p:nvPr/>
        </p:nvSpPr>
        <p:spPr>
          <a:xfrm>
            <a:off x="6492240" y="3703320"/>
            <a:ext cx="2194560" cy="548640"/>
          </a:xfrm>
          <a:prstGeom prst="rect">
            <a:avLst/>
          </a:prstGeom>
          <a:noFill/>
          <a:ln/>
        </p:spPr>
        <p:txBody>
          <a:bodyPr wrap="square" lIns="0" tIns="0" rIns="0" bIns="0" rtlCol="0" anchor="t"/>
          <a:lstStyle/>
          <a:p>
            <a:pPr marL="0" indent="0">
              <a:buNone/>
            </a:pPr>
            <a:r>
              <a:rPr lang="en-US" sz="1800" b="1" dirty="0">
                <a:solidFill>
                  <a:srgbClr val="FFFFFF"/>
                </a:solidFill>
                <a:latin typeface="Georgia" pitchFamily="34" charset="0"/>
                <a:ea typeface="Georgia" pitchFamily="34" charset="-122"/>
                <a:cs typeface="Georgia" pitchFamily="34" charset="-120"/>
              </a:rPr>
              <a:t>Logistic</a:t>
            </a:r>
            <a:endParaRPr lang="en-US" sz="1800" dirty="0"/>
          </a:p>
          <a:p>
            <a:pPr marL="0" indent="0">
              <a:buNone/>
            </a:pPr>
            <a:r>
              <a:rPr lang="en-US" sz="1800" b="1" dirty="0">
                <a:solidFill>
                  <a:srgbClr val="FFFFFF"/>
                </a:solidFill>
                <a:latin typeface="Georgia" pitchFamily="34" charset="0"/>
                <a:ea typeface="Georgia" pitchFamily="34" charset="-122"/>
                <a:cs typeface="Georgia" pitchFamily="34" charset="-120"/>
              </a:rPr>
              <a:t>Regression</a:t>
            </a:r>
            <a:endParaRPr lang="en-US" sz="1800" dirty="0"/>
          </a:p>
        </p:txBody>
      </p:sp>
      <p:sp>
        <p:nvSpPr>
          <p:cNvPr id="20" name="Text 18"/>
          <p:cNvSpPr/>
          <p:nvPr/>
        </p:nvSpPr>
        <p:spPr>
          <a:xfrm>
            <a:off x="6492240" y="4251960"/>
            <a:ext cx="2194560" cy="457200"/>
          </a:xfrm>
          <a:prstGeom prst="rect">
            <a:avLst/>
          </a:prstGeom>
          <a:noFill/>
          <a:ln/>
        </p:spPr>
        <p:txBody>
          <a:bodyPr wrap="square" lIns="0" tIns="0" rIns="0" bIns="0" rtlCol="0" anchor="t"/>
          <a:lstStyle/>
          <a:p>
            <a:pPr marL="0" indent="0">
              <a:buNone/>
            </a:pPr>
            <a:r>
              <a:rPr lang="en-US" sz="1000" dirty="0">
                <a:solidFill>
                  <a:srgbClr val="9DB5CC"/>
                </a:solidFill>
                <a:latin typeface="Calibri" pitchFamily="34" charset="0"/>
                <a:ea typeface="Calibri" pitchFamily="34" charset="-122"/>
                <a:cs typeface="Calibri" pitchFamily="34" charset="-120"/>
              </a:rPr>
              <a:t>Best balance of accuracy</a:t>
            </a:r>
            <a:endParaRPr lang="en-US" sz="1000" dirty="0"/>
          </a:p>
          <a:p>
            <a:pPr marL="0" indent="0">
              <a:buNone/>
            </a:pPr>
            <a:r>
              <a:rPr lang="en-US" sz="1000" dirty="0">
                <a:solidFill>
                  <a:srgbClr val="9DB5CC"/>
                </a:solidFill>
                <a:latin typeface="Calibri" pitchFamily="34" charset="0"/>
                <a:ea typeface="Calibri" pitchFamily="34" charset="-122"/>
                <a:cs typeface="Calibri" pitchFamily="34" charset="-120"/>
              </a:rPr>
              <a:t>and explainability</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1B3A5C"/>
                </a:solidFill>
                <a:latin typeface="Georgia" pitchFamily="34" charset="0"/>
                <a:ea typeface="Georgia" pitchFamily="34" charset="-122"/>
                <a:cs typeface="Georgia" pitchFamily="34" charset="-120"/>
              </a:rPr>
              <a:t>Model Comparison</a:t>
            </a:r>
            <a:endParaRPr lang="en-US" sz="3200" dirty="0"/>
          </a:p>
        </p:txBody>
      </p:sp>
      <p:sp>
        <p:nvSpPr>
          <p:cNvPr id="3" name="Text 1"/>
          <p:cNvSpPr/>
          <p:nvPr/>
        </p:nvSpPr>
        <p:spPr>
          <a:xfrm>
            <a:off x="640080" y="777240"/>
            <a:ext cx="7315200" cy="365760"/>
          </a:xfrm>
          <a:prstGeom prst="rect">
            <a:avLst/>
          </a:prstGeom>
          <a:noFill/>
          <a:ln/>
        </p:spPr>
        <p:txBody>
          <a:bodyPr wrap="square" lIns="0" tIns="0" rIns="0" bIns="0" rtlCol="0" anchor="ctr"/>
          <a:lstStyle/>
          <a:p>
            <a:pPr marL="0" indent="0">
              <a:buNone/>
            </a:pPr>
            <a:r>
              <a:rPr lang="en-US" sz="1300" dirty="0">
                <a:solidFill>
                  <a:srgbClr val="6B7280"/>
                </a:solidFill>
                <a:latin typeface="Calibri" pitchFamily="34" charset="0"/>
                <a:ea typeface="Calibri" pitchFamily="34" charset="-122"/>
                <a:cs typeface="Calibri" pitchFamily="34" charset="-120"/>
              </a:rPr>
              <a:t>Validation results — how each model performed on patients it had never seen</a:t>
            </a:r>
            <a:endParaRPr lang="en-US" sz="13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65760" y="1280160"/>
          <a:ext cx="8412480" cy="2490216"/>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3291840">
                  <a:extLst>
                    <a:ext uri="{9D8B030D-6E8A-4147-A177-3AD203B41FA5}">
                      <a16:colId xmlns:a16="http://schemas.microsoft.com/office/drawing/2014/main" val="20004"/>
                    </a:ext>
                  </a:extLst>
                </a:gridCol>
              </a:tblGrid>
              <a:tr h="320040">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Metric</a:t>
                      </a:r>
                      <a:endParaRPr lang="en-US" sz="13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B3A5C"/>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Decision Tree</a:t>
                      </a:r>
                      <a:endParaRPr lang="en-US" sz="13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B3A5C"/>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Logistic Regression</a:t>
                      </a:r>
                      <a:endParaRPr lang="en-US" sz="13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B3A5C"/>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Forest</a:t>
                      </a:r>
                      <a:endParaRPr lang="en-US" sz="13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B3A5C"/>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What It Means</a:t>
                      </a:r>
                      <a:endParaRPr lang="en-US" sz="13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B3A5C"/>
                    </a:solidFill>
                  </a:tcPr>
                </a:tc>
                <a:extLst>
                  <a:ext uri="{0D108BD9-81ED-4DB2-BD59-A6C34878D82A}">
                    <a16:rowId xmlns:a16="http://schemas.microsoft.com/office/drawing/2014/main" val="10000"/>
                  </a:ext>
                </a:extLst>
              </a:tr>
              <a:tr h="384048">
                <a:tc>
                  <a:txBody>
                    <a:bodyPr/>
                    <a:lstStyle/>
                    <a:p>
                      <a:pPr marL="0" indent="0">
                        <a:buNone/>
                      </a:pPr>
                      <a:r>
                        <a:rPr lang="en-US" sz="1200" b="1" dirty="0">
                          <a:solidFill>
                            <a:srgbClr val="374151"/>
                          </a:solidFill>
                          <a:latin typeface="Calibri" pitchFamily="34" charset="0"/>
                          <a:ea typeface="Calibri" pitchFamily="34" charset="-122"/>
                          <a:cs typeface="Calibri" pitchFamily="34" charset="-120"/>
                        </a:rPr>
                        <a:t>Accuracy</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59669"/>
                          </a:solidFill>
                          <a:latin typeface="Calibri" pitchFamily="34" charset="0"/>
                          <a:ea typeface="Calibri" pitchFamily="34" charset="-122"/>
                          <a:cs typeface="Calibri" pitchFamily="34" charset="-120"/>
                        </a:rPr>
                        <a:t>80.9% ★</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80.9%</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80.6%</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buNone/>
                      </a:pPr>
                      <a:r>
                        <a:rPr lang="en-US" sz="1200" dirty="0">
                          <a:solidFill>
                            <a:srgbClr val="374151"/>
                          </a:solidFill>
                          <a:latin typeface="Calibri" pitchFamily="34" charset="0"/>
                          <a:ea typeface="Calibri" pitchFamily="34" charset="-122"/>
                          <a:cs typeface="Calibri" pitchFamily="34" charset="-120"/>
                        </a:rPr>
                        <a:t>How often the model is right overall</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200" b="1" dirty="0">
                          <a:solidFill>
                            <a:srgbClr val="374151"/>
                          </a:solidFill>
                          <a:latin typeface="Calibri" pitchFamily="34" charset="0"/>
                          <a:ea typeface="Calibri" pitchFamily="34" charset="-122"/>
                          <a:cs typeface="Calibri" pitchFamily="34" charset="-120"/>
                        </a:rPr>
                        <a:t>AUC (Ranking Power)</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0.783</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b="1" dirty="0">
                          <a:solidFill>
                            <a:srgbClr val="059669"/>
                          </a:solidFill>
                          <a:latin typeface="Calibri" pitchFamily="34" charset="0"/>
                          <a:ea typeface="Calibri" pitchFamily="34" charset="-122"/>
                          <a:cs typeface="Calibri" pitchFamily="34" charset="-120"/>
                        </a:rPr>
                        <a:t>0.824 ★</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0.823</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buNone/>
                      </a:pPr>
                      <a:r>
                        <a:rPr lang="en-US" sz="1200" dirty="0">
                          <a:solidFill>
                            <a:srgbClr val="374151"/>
                          </a:solidFill>
                          <a:latin typeface="Calibri" pitchFamily="34" charset="0"/>
                          <a:ea typeface="Calibri" pitchFamily="34" charset="-122"/>
                          <a:cs typeface="Calibri" pitchFamily="34" charset="-120"/>
                        </a:rPr>
                        <a:t>How well it separates high vs. low risk (higher = better)</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extLst>
                  <a:ext uri="{0D108BD9-81ED-4DB2-BD59-A6C34878D82A}">
                    <a16:rowId xmlns:a16="http://schemas.microsoft.com/office/drawing/2014/main" val="10002"/>
                  </a:ext>
                </a:extLst>
              </a:tr>
              <a:tr h="384048">
                <a:tc>
                  <a:txBody>
                    <a:bodyPr/>
                    <a:lstStyle/>
                    <a:p>
                      <a:pPr marL="0" indent="0">
                        <a:buNone/>
                      </a:pPr>
                      <a:r>
                        <a:rPr lang="en-US" sz="1200" b="1" dirty="0">
                          <a:solidFill>
                            <a:srgbClr val="374151"/>
                          </a:solidFill>
                          <a:latin typeface="Calibri" pitchFamily="34" charset="0"/>
                          <a:ea typeface="Calibri" pitchFamily="34" charset="-122"/>
                          <a:cs typeface="Calibri" pitchFamily="34" charset="-120"/>
                        </a:rPr>
                        <a:t>KS Statistic</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0.471</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0.493</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59669"/>
                          </a:solidFill>
                          <a:latin typeface="Calibri" pitchFamily="34" charset="0"/>
                          <a:ea typeface="Calibri" pitchFamily="34" charset="-122"/>
                          <a:cs typeface="Calibri" pitchFamily="34" charset="-120"/>
                        </a:rPr>
                        <a:t>0.499 ★</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buNone/>
                      </a:pPr>
                      <a:r>
                        <a:rPr lang="en-US" sz="1200" dirty="0">
                          <a:solidFill>
                            <a:srgbClr val="374151"/>
                          </a:solidFill>
                          <a:latin typeface="Calibri" pitchFamily="34" charset="0"/>
                          <a:ea typeface="Calibri" pitchFamily="34" charset="-122"/>
                          <a:cs typeface="Calibri" pitchFamily="34" charset="-120"/>
                        </a:rPr>
                        <a:t>Max separation between risk groups (higher = better)</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buNone/>
                      </a:pPr>
                      <a:r>
                        <a:rPr lang="en-US" sz="1200" b="1" dirty="0">
                          <a:solidFill>
                            <a:srgbClr val="374151"/>
                          </a:solidFill>
                          <a:latin typeface="Calibri" pitchFamily="34" charset="0"/>
                          <a:ea typeface="Calibri" pitchFamily="34" charset="-122"/>
                          <a:cs typeface="Calibri" pitchFamily="34" charset="-120"/>
                        </a:rPr>
                        <a:t>False Alarm Rate</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7.9%</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b="1" dirty="0">
                          <a:solidFill>
                            <a:srgbClr val="059669"/>
                          </a:solidFill>
                          <a:latin typeface="Calibri" pitchFamily="34" charset="0"/>
                          <a:ea typeface="Calibri" pitchFamily="34" charset="-122"/>
                          <a:cs typeface="Calibri" pitchFamily="34" charset="-120"/>
                        </a:rPr>
                        <a:t>7.2% ★</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lgn="ctr">
                        <a:buNone/>
                      </a:pPr>
                      <a:r>
                        <a:rPr lang="en-US" sz="1200" dirty="0">
                          <a:solidFill>
                            <a:srgbClr val="374151"/>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tc>
                  <a:txBody>
                    <a:bodyPr/>
                    <a:lstStyle/>
                    <a:p>
                      <a:pPr marL="0" indent="0">
                        <a:buNone/>
                      </a:pPr>
                      <a:r>
                        <a:rPr lang="en-US" sz="1200" dirty="0">
                          <a:solidFill>
                            <a:srgbClr val="374151"/>
                          </a:solidFill>
                          <a:latin typeface="Calibri" pitchFamily="34" charset="0"/>
                          <a:ea typeface="Calibri" pitchFamily="34" charset="-122"/>
                          <a:cs typeface="Calibri" pitchFamily="34" charset="-120"/>
                        </a:rPr>
                        <a:t>% of safe patients incorrectly flagged (lower = better)</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EF2F7"/>
                    </a:solidFill>
                  </a:tcPr>
                </a:tc>
                <a:extLst>
                  <a:ext uri="{0D108BD9-81ED-4DB2-BD59-A6C34878D82A}">
                    <a16:rowId xmlns:a16="http://schemas.microsoft.com/office/drawing/2014/main" val="10004"/>
                  </a:ext>
                </a:extLst>
              </a:tr>
              <a:tr h="384048">
                <a:tc>
                  <a:txBody>
                    <a:bodyPr/>
                    <a:lstStyle/>
                    <a:p>
                      <a:pPr marL="0" indent="0">
                        <a:buNone/>
                      </a:pPr>
                      <a:r>
                        <a:rPr lang="en-US" sz="1200" b="1" dirty="0">
                          <a:solidFill>
                            <a:srgbClr val="374151"/>
                          </a:solidFill>
                          <a:latin typeface="Calibri" pitchFamily="34" charset="0"/>
                          <a:ea typeface="Calibri" pitchFamily="34" charset="-122"/>
                          <a:cs typeface="Calibri" pitchFamily="34" charset="-120"/>
                        </a:rPr>
                        <a:t>Overfitting Risk</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059669"/>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59669"/>
                          </a:solidFill>
                          <a:latin typeface="Calibri" pitchFamily="34" charset="0"/>
                          <a:ea typeface="Calibri" pitchFamily="34" charset="-122"/>
                          <a:cs typeface="Calibri" pitchFamily="34" charset="-120"/>
                        </a:rPr>
                        <a:t>Very Low</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D97706"/>
                          </a:solidFill>
                          <a:latin typeface="Calibri" pitchFamily="34" charset="0"/>
                          <a:ea typeface="Calibri" pitchFamily="34" charset="-122"/>
                          <a:cs typeface="Calibri" pitchFamily="34" charset="-120"/>
                        </a:rPr>
                        <a:t>Moderate</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marL="0" indent="0">
                        <a:buNone/>
                      </a:pPr>
                      <a:r>
                        <a:rPr lang="en-US" sz="1200" dirty="0">
                          <a:solidFill>
                            <a:srgbClr val="374151"/>
                          </a:solidFill>
                          <a:latin typeface="Calibri" pitchFamily="34" charset="0"/>
                          <a:ea typeface="Calibri" pitchFamily="34" charset="-122"/>
                          <a:cs typeface="Calibri" pitchFamily="34" charset="-120"/>
                        </a:rPr>
                        <a:t>Does the model generalize to new patients?</a:t>
                      </a:r>
                      <a:endParaRPr lang="en-US" sz="1200" dirty="0">
                        <a:latin typeface="Calibri" charset="0"/>
                        <a:ea typeface="Calibri" charset="0"/>
                        <a:cs typeface="Calibri" charset="0"/>
                      </a:endParaRPr>
                    </a:p>
                  </a:txBody>
                  <a:tcPr marL="76200" marR="76200" marT="50800" marB="508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4" name="Shape 2"/>
          <p:cNvSpPr/>
          <p:nvPr/>
        </p:nvSpPr>
        <p:spPr>
          <a:xfrm>
            <a:off x="365760" y="3840480"/>
            <a:ext cx="8412480" cy="914400"/>
          </a:xfrm>
          <a:prstGeom prst="rect">
            <a:avLst/>
          </a:prstGeom>
          <a:solidFill>
            <a:srgbClr val="D6EFEF"/>
          </a:solidFill>
          <a:ln/>
        </p:spPr>
        <p:txBody>
          <a:bodyPr/>
          <a:lstStyle/>
          <a:p>
            <a:endParaRPr lang="en-US"/>
          </a:p>
        </p:txBody>
      </p:sp>
      <p:sp>
        <p:nvSpPr>
          <p:cNvPr id="6" name="Text 3"/>
          <p:cNvSpPr/>
          <p:nvPr/>
        </p:nvSpPr>
        <p:spPr>
          <a:xfrm>
            <a:off x="640080" y="3931920"/>
            <a:ext cx="7863840" cy="731520"/>
          </a:xfrm>
          <a:prstGeom prst="rect">
            <a:avLst/>
          </a:prstGeom>
          <a:noFill/>
          <a:ln/>
        </p:spPr>
        <p:txBody>
          <a:bodyPr wrap="square" rtlCol="0" anchor="ctr"/>
          <a:lstStyle/>
          <a:p>
            <a:pPr marL="0" indent="0">
              <a:buNone/>
            </a:pPr>
            <a:r>
              <a:rPr lang="en-US" sz="1200" b="1" dirty="0">
                <a:solidFill>
                  <a:srgbClr val="0D7377"/>
                </a:solidFill>
                <a:latin typeface="Calibri" pitchFamily="34" charset="0"/>
                <a:ea typeface="Calibri" pitchFamily="34" charset="-122"/>
                <a:cs typeface="Calibri" pitchFamily="34" charset="-120"/>
              </a:rPr>
              <a:t>Key Takeaway: </a:t>
            </a:r>
            <a:r>
              <a:rPr lang="en-US" sz="1200" dirty="0">
                <a:solidFill>
                  <a:srgbClr val="374151"/>
                </a:solidFill>
                <a:latin typeface="Calibri" pitchFamily="34" charset="0"/>
                <a:ea typeface="Calibri" pitchFamily="34" charset="-122"/>
                <a:cs typeface="Calibri" pitchFamily="34" charset="-120"/>
              </a:rPr>
              <a:t>No single model wins on every metric. The ★ shows the winner for each row. The Decision Tree was selected as "champion" by the system based on misclassification alone — but the Logistic Regression outperforms on AUC, false alarm rate, and overfitting resistance.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1B3A5C"/>
                </a:solidFill>
                <a:latin typeface="Georgia" pitchFamily="34" charset="0"/>
                <a:ea typeface="Georgia" pitchFamily="34" charset="-122"/>
                <a:cs typeface="Georgia" pitchFamily="34" charset="-120"/>
              </a:rPr>
              <a:t>What Drives Stent Failure?</a:t>
            </a:r>
            <a:endParaRPr lang="en-US" sz="3200" dirty="0"/>
          </a:p>
        </p:txBody>
      </p:sp>
      <p:sp>
        <p:nvSpPr>
          <p:cNvPr id="3" name="Text 1"/>
          <p:cNvSpPr/>
          <p:nvPr/>
        </p:nvSpPr>
        <p:spPr>
          <a:xfrm>
            <a:off x="640080" y="777240"/>
            <a:ext cx="7315200" cy="365760"/>
          </a:xfrm>
          <a:prstGeom prst="rect">
            <a:avLst/>
          </a:prstGeom>
          <a:noFill/>
          <a:ln/>
        </p:spPr>
        <p:txBody>
          <a:bodyPr wrap="square" lIns="0" tIns="0" rIns="0" bIns="0" rtlCol="0" anchor="ctr"/>
          <a:lstStyle/>
          <a:p>
            <a:pPr marL="0" indent="0">
              <a:buNone/>
            </a:pPr>
            <a:r>
              <a:rPr lang="en-US" sz="1300" dirty="0">
                <a:solidFill>
                  <a:srgbClr val="6B7280"/>
                </a:solidFill>
                <a:latin typeface="Calibri" pitchFamily="34" charset="0"/>
                <a:ea typeface="Calibri" pitchFamily="34" charset="-122"/>
                <a:cs typeface="Calibri" pitchFamily="34" charset="-120"/>
              </a:rPr>
              <a:t>Top risk factors identified consistently across all three models</a:t>
            </a:r>
            <a:endParaRPr lang="en-US" sz="1300" dirty="0"/>
          </a:p>
        </p:txBody>
      </p:sp>
      <p:sp>
        <p:nvSpPr>
          <p:cNvPr id="4" name="Shape 2"/>
          <p:cNvSpPr/>
          <p:nvPr/>
        </p:nvSpPr>
        <p:spPr>
          <a:xfrm>
            <a:off x="457200" y="137160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5" name="Shape 3"/>
          <p:cNvSpPr/>
          <p:nvPr/>
        </p:nvSpPr>
        <p:spPr>
          <a:xfrm>
            <a:off x="594360" y="1508760"/>
            <a:ext cx="411480" cy="411480"/>
          </a:xfrm>
          <a:prstGeom prst="ellipse">
            <a:avLst/>
          </a:prstGeom>
          <a:solidFill>
            <a:srgbClr val="0D7377"/>
          </a:solidFill>
          <a:ln/>
        </p:spPr>
        <p:txBody>
          <a:bodyPr/>
          <a:lstStyle/>
          <a:p>
            <a:endParaRPr lang="en-US"/>
          </a:p>
        </p:txBody>
      </p:sp>
      <p:sp>
        <p:nvSpPr>
          <p:cNvPr id="6" name="Text 4"/>
          <p:cNvSpPr/>
          <p:nvPr/>
        </p:nvSpPr>
        <p:spPr>
          <a:xfrm>
            <a:off x="594360" y="150876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1</a:t>
            </a:r>
            <a:endParaRPr lang="en-US" sz="1800" dirty="0"/>
          </a:p>
        </p:txBody>
      </p:sp>
      <p:sp>
        <p:nvSpPr>
          <p:cNvPr id="7" name="Text 5"/>
          <p:cNvSpPr/>
          <p:nvPr/>
        </p:nvSpPr>
        <p:spPr>
          <a:xfrm>
            <a:off x="1097280" y="150876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Plaque Prolapse</a:t>
            </a:r>
            <a:endParaRPr lang="en-US" sz="1400" dirty="0"/>
          </a:p>
        </p:txBody>
      </p:sp>
      <p:sp>
        <p:nvSpPr>
          <p:cNvPr id="8" name="Text 6"/>
          <p:cNvSpPr/>
          <p:nvPr/>
        </p:nvSpPr>
        <p:spPr>
          <a:xfrm>
            <a:off x="594360" y="196596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The single strongest predictor. Patients with plaque prolapse through stent cells have significantly higher failure rates.</a:t>
            </a:r>
            <a:endParaRPr lang="en-US" sz="1000" dirty="0"/>
          </a:p>
        </p:txBody>
      </p:sp>
      <p:sp>
        <p:nvSpPr>
          <p:cNvPr id="9" name="Text 7"/>
          <p:cNvSpPr/>
          <p:nvPr/>
        </p:nvSpPr>
        <p:spPr>
          <a:xfrm>
            <a:off x="594360" y="256032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#1 across all models</a:t>
            </a:r>
            <a:endParaRPr lang="en-US" sz="900" dirty="0"/>
          </a:p>
        </p:txBody>
      </p:sp>
      <p:sp>
        <p:nvSpPr>
          <p:cNvPr id="10" name="Shape 8"/>
          <p:cNvSpPr/>
          <p:nvPr/>
        </p:nvSpPr>
        <p:spPr>
          <a:xfrm>
            <a:off x="3291840" y="137160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11" name="Shape 9"/>
          <p:cNvSpPr/>
          <p:nvPr/>
        </p:nvSpPr>
        <p:spPr>
          <a:xfrm>
            <a:off x="3429000" y="1508760"/>
            <a:ext cx="411480" cy="411480"/>
          </a:xfrm>
          <a:prstGeom prst="ellipse">
            <a:avLst/>
          </a:prstGeom>
          <a:solidFill>
            <a:srgbClr val="0D7377"/>
          </a:solidFill>
          <a:ln/>
        </p:spPr>
        <p:txBody>
          <a:bodyPr/>
          <a:lstStyle/>
          <a:p>
            <a:endParaRPr lang="en-US"/>
          </a:p>
        </p:txBody>
      </p:sp>
      <p:sp>
        <p:nvSpPr>
          <p:cNvPr id="12" name="Text 10"/>
          <p:cNvSpPr/>
          <p:nvPr/>
        </p:nvSpPr>
        <p:spPr>
          <a:xfrm>
            <a:off x="3429000" y="150876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2</a:t>
            </a:r>
            <a:endParaRPr lang="en-US" sz="1800" dirty="0"/>
          </a:p>
        </p:txBody>
      </p:sp>
      <p:sp>
        <p:nvSpPr>
          <p:cNvPr id="13" name="Text 11"/>
          <p:cNvSpPr/>
          <p:nvPr/>
        </p:nvSpPr>
        <p:spPr>
          <a:xfrm>
            <a:off x="3931920" y="150876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Stent Material</a:t>
            </a:r>
            <a:endParaRPr lang="en-US" sz="1400" dirty="0"/>
          </a:p>
        </p:txBody>
      </p:sp>
      <p:sp>
        <p:nvSpPr>
          <p:cNvPr id="14" name="Text 12"/>
          <p:cNvSpPr/>
          <p:nvPr/>
        </p:nvSpPr>
        <p:spPr>
          <a:xfrm>
            <a:off x="3429000" y="196596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Certain materials are associated with higher failure rates in specific patient populations.</a:t>
            </a:r>
            <a:endParaRPr lang="en-US" sz="1000" dirty="0"/>
          </a:p>
        </p:txBody>
      </p:sp>
      <p:sp>
        <p:nvSpPr>
          <p:cNvPr id="15" name="Text 13"/>
          <p:cNvSpPr/>
          <p:nvPr/>
        </p:nvSpPr>
        <p:spPr>
          <a:xfrm>
            <a:off x="3429000" y="256032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Top 3 in all models</a:t>
            </a:r>
            <a:endParaRPr lang="en-US" sz="900" dirty="0"/>
          </a:p>
        </p:txBody>
      </p:sp>
      <p:sp>
        <p:nvSpPr>
          <p:cNvPr id="16" name="Shape 14"/>
          <p:cNvSpPr/>
          <p:nvPr/>
        </p:nvSpPr>
        <p:spPr>
          <a:xfrm>
            <a:off x="6126480" y="137160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17" name="Shape 15"/>
          <p:cNvSpPr/>
          <p:nvPr/>
        </p:nvSpPr>
        <p:spPr>
          <a:xfrm>
            <a:off x="6263640" y="1508760"/>
            <a:ext cx="411480" cy="411480"/>
          </a:xfrm>
          <a:prstGeom prst="ellipse">
            <a:avLst/>
          </a:prstGeom>
          <a:solidFill>
            <a:srgbClr val="0D7377"/>
          </a:solidFill>
          <a:ln/>
        </p:spPr>
        <p:txBody>
          <a:bodyPr/>
          <a:lstStyle/>
          <a:p>
            <a:endParaRPr lang="en-US"/>
          </a:p>
        </p:txBody>
      </p:sp>
      <p:sp>
        <p:nvSpPr>
          <p:cNvPr id="18" name="Text 16"/>
          <p:cNvSpPr/>
          <p:nvPr/>
        </p:nvSpPr>
        <p:spPr>
          <a:xfrm>
            <a:off x="6263640" y="150876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3</a:t>
            </a:r>
            <a:endParaRPr lang="en-US" sz="1800" dirty="0"/>
          </a:p>
        </p:txBody>
      </p:sp>
      <p:sp>
        <p:nvSpPr>
          <p:cNvPr id="19" name="Text 17"/>
          <p:cNvSpPr/>
          <p:nvPr/>
        </p:nvSpPr>
        <p:spPr>
          <a:xfrm>
            <a:off x="6766560" y="150876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Geographic Miss</a:t>
            </a:r>
            <a:endParaRPr lang="en-US" sz="1400" dirty="0"/>
          </a:p>
        </p:txBody>
      </p:sp>
      <p:sp>
        <p:nvSpPr>
          <p:cNvPr id="20" name="Text 18"/>
          <p:cNvSpPr/>
          <p:nvPr/>
        </p:nvSpPr>
        <p:spPr>
          <a:xfrm>
            <a:off x="6263640" y="196596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Misalignment during stent placement increases the risk of downstream complications.</a:t>
            </a:r>
            <a:endParaRPr lang="en-US" sz="1000" dirty="0"/>
          </a:p>
        </p:txBody>
      </p:sp>
      <p:sp>
        <p:nvSpPr>
          <p:cNvPr id="21" name="Text 19"/>
          <p:cNvSpPr/>
          <p:nvPr/>
        </p:nvSpPr>
        <p:spPr>
          <a:xfrm>
            <a:off x="6263640" y="256032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Top 5 in all models</a:t>
            </a:r>
            <a:endParaRPr lang="en-US" sz="900" dirty="0"/>
          </a:p>
        </p:txBody>
      </p:sp>
      <p:sp>
        <p:nvSpPr>
          <p:cNvPr id="22" name="Shape 20"/>
          <p:cNvSpPr/>
          <p:nvPr/>
        </p:nvSpPr>
        <p:spPr>
          <a:xfrm>
            <a:off x="457200" y="310896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23" name="Shape 21"/>
          <p:cNvSpPr/>
          <p:nvPr/>
        </p:nvSpPr>
        <p:spPr>
          <a:xfrm>
            <a:off x="594360" y="3246120"/>
            <a:ext cx="411480" cy="411480"/>
          </a:xfrm>
          <a:prstGeom prst="ellipse">
            <a:avLst/>
          </a:prstGeom>
          <a:solidFill>
            <a:srgbClr val="0D7377"/>
          </a:solidFill>
          <a:ln/>
        </p:spPr>
        <p:txBody>
          <a:bodyPr/>
          <a:lstStyle/>
          <a:p>
            <a:endParaRPr lang="en-US"/>
          </a:p>
        </p:txBody>
      </p:sp>
      <p:sp>
        <p:nvSpPr>
          <p:cNvPr id="24" name="Text 22"/>
          <p:cNvSpPr/>
          <p:nvPr/>
        </p:nvSpPr>
        <p:spPr>
          <a:xfrm>
            <a:off x="594360" y="324612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4</a:t>
            </a:r>
            <a:endParaRPr lang="en-US" sz="1800" dirty="0"/>
          </a:p>
        </p:txBody>
      </p:sp>
      <p:sp>
        <p:nvSpPr>
          <p:cNvPr id="25" name="Text 23"/>
          <p:cNvSpPr/>
          <p:nvPr/>
        </p:nvSpPr>
        <p:spPr>
          <a:xfrm>
            <a:off x="1097280" y="324612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Cell Design</a:t>
            </a:r>
            <a:endParaRPr lang="en-US" sz="1400" dirty="0"/>
          </a:p>
        </p:txBody>
      </p:sp>
      <p:sp>
        <p:nvSpPr>
          <p:cNvPr id="26" name="Text 24"/>
          <p:cNvSpPr/>
          <p:nvPr/>
        </p:nvSpPr>
        <p:spPr>
          <a:xfrm>
            <a:off x="594360" y="370332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The physical design of the stent cells interacts with patient anatomy to influence outcomes.</a:t>
            </a:r>
            <a:endParaRPr lang="en-US" sz="1000" dirty="0"/>
          </a:p>
        </p:txBody>
      </p:sp>
      <p:sp>
        <p:nvSpPr>
          <p:cNvPr id="27" name="Text 25"/>
          <p:cNvSpPr/>
          <p:nvPr/>
        </p:nvSpPr>
        <p:spPr>
          <a:xfrm>
            <a:off x="594360" y="429768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Varies by model</a:t>
            </a:r>
            <a:endParaRPr lang="en-US" sz="900" dirty="0"/>
          </a:p>
        </p:txBody>
      </p:sp>
      <p:sp>
        <p:nvSpPr>
          <p:cNvPr id="28" name="Shape 26"/>
          <p:cNvSpPr/>
          <p:nvPr/>
        </p:nvSpPr>
        <p:spPr>
          <a:xfrm>
            <a:off x="3291840" y="310896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29" name="Shape 27"/>
          <p:cNvSpPr/>
          <p:nvPr/>
        </p:nvSpPr>
        <p:spPr>
          <a:xfrm>
            <a:off x="3429000" y="3246120"/>
            <a:ext cx="411480" cy="411480"/>
          </a:xfrm>
          <a:prstGeom prst="ellipse">
            <a:avLst/>
          </a:prstGeom>
          <a:solidFill>
            <a:srgbClr val="0D7377"/>
          </a:solidFill>
          <a:ln/>
        </p:spPr>
        <p:txBody>
          <a:bodyPr/>
          <a:lstStyle/>
          <a:p>
            <a:endParaRPr lang="en-US"/>
          </a:p>
        </p:txBody>
      </p:sp>
      <p:sp>
        <p:nvSpPr>
          <p:cNvPr id="30" name="Text 28"/>
          <p:cNvSpPr/>
          <p:nvPr/>
        </p:nvSpPr>
        <p:spPr>
          <a:xfrm>
            <a:off x="3429000" y="324612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5</a:t>
            </a:r>
            <a:endParaRPr lang="en-US" sz="1800" dirty="0"/>
          </a:p>
        </p:txBody>
      </p:sp>
      <p:sp>
        <p:nvSpPr>
          <p:cNvPr id="31" name="Text 29"/>
          <p:cNvSpPr/>
          <p:nvPr/>
        </p:nvSpPr>
        <p:spPr>
          <a:xfrm>
            <a:off x="3931920" y="324612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Multiple Stents</a:t>
            </a:r>
            <a:endParaRPr lang="en-US" sz="1400" dirty="0"/>
          </a:p>
        </p:txBody>
      </p:sp>
      <p:sp>
        <p:nvSpPr>
          <p:cNvPr id="32" name="Text 30"/>
          <p:cNvSpPr/>
          <p:nvPr/>
        </p:nvSpPr>
        <p:spPr>
          <a:xfrm>
            <a:off x="3429000" y="370332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Patients receiving multiple stents face compounding risk factors.</a:t>
            </a:r>
            <a:endParaRPr lang="en-US" sz="1000" dirty="0"/>
          </a:p>
        </p:txBody>
      </p:sp>
      <p:sp>
        <p:nvSpPr>
          <p:cNvPr id="33" name="Text 31"/>
          <p:cNvSpPr/>
          <p:nvPr/>
        </p:nvSpPr>
        <p:spPr>
          <a:xfrm>
            <a:off x="3429000" y="429768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Top 6 in all models</a:t>
            </a:r>
            <a:endParaRPr lang="en-US" sz="900" dirty="0"/>
          </a:p>
        </p:txBody>
      </p:sp>
      <p:sp>
        <p:nvSpPr>
          <p:cNvPr id="34" name="Shape 32"/>
          <p:cNvSpPr/>
          <p:nvPr/>
        </p:nvSpPr>
        <p:spPr>
          <a:xfrm>
            <a:off x="6126480" y="3108960"/>
            <a:ext cx="265176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35" name="Shape 33"/>
          <p:cNvSpPr/>
          <p:nvPr/>
        </p:nvSpPr>
        <p:spPr>
          <a:xfrm>
            <a:off x="6263640" y="3246120"/>
            <a:ext cx="411480" cy="411480"/>
          </a:xfrm>
          <a:prstGeom prst="ellipse">
            <a:avLst/>
          </a:prstGeom>
          <a:solidFill>
            <a:srgbClr val="0D7377"/>
          </a:solidFill>
          <a:ln/>
        </p:spPr>
        <p:txBody>
          <a:bodyPr/>
          <a:lstStyle/>
          <a:p>
            <a:endParaRPr lang="en-US"/>
          </a:p>
        </p:txBody>
      </p:sp>
      <p:sp>
        <p:nvSpPr>
          <p:cNvPr id="36" name="Text 34"/>
          <p:cNvSpPr/>
          <p:nvPr/>
        </p:nvSpPr>
        <p:spPr>
          <a:xfrm>
            <a:off x="6263640" y="3246120"/>
            <a:ext cx="411480" cy="411480"/>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6</a:t>
            </a:r>
            <a:endParaRPr lang="en-US" sz="1800" dirty="0"/>
          </a:p>
        </p:txBody>
      </p:sp>
      <p:sp>
        <p:nvSpPr>
          <p:cNvPr id="37" name="Text 35"/>
          <p:cNvSpPr/>
          <p:nvPr/>
        </p:nvSpPr>
        <p:spPr>
          <a:xfrm>
            <a:off x="6766560" y="3246120"/>
            <a:ext cx="1828800" cy="365760"/>
          </a:xfrm>
          <a:prstGeom prst="rect">
            <a:avLst/>
          </a:prstGeom>
          <a:noFill/>
          <a:ln/>
        </p:spPr>
        <p:txBody>
          <a:bodyPr wrap="square" lIns="0" tIns="0" rIns="0" bIns="0" rtlCol="0" anchor="ctr"/>
          <a:lstStyle/>
          <a:p>
            <a:pPr marL="0" indent="0">
              <a:buNone/>
            </a:pPr>
            <a:r>
              <a:rPr lang="en-US" sz="1400" b="1" dirty="0">
                <a:solidFill>
                  <a:srgbClr val="1B3A5C"/>
                </a:solidFill>
                <a:latin typeface="Georgia" pitchFamily="34" charset="0"/>
                <a:ea typeface="Georgia" pitchFamily="34" charset="-122"/>
                <a:cs typeface="Georgia" pitchFamily="34" charset="-120"/>
              </a:rPr>
              <a:t>Device Age</a:t>
            </a:r>
            <a:endParaRPr lang="en-US" sz="1400" dirty="0"/>
          </a:p>
        </p:txBody>
      </p:sp>
      <p:sp>
        <p:nvSpPr>
          <p:cNvPr id="38" name="Text 36"/>
          <p:cNvSpPr/>
          <p:nvPr/>
        </p:nvSpPr>
        <p:spPr>
          <a:xfrm>
            <a:off x="6263640" y="3703320"/>
            <a:ext cx="2377440" cy="594360"/>
          </a:xfrm>
          <a:prstGeom prst="rect">
            <a:avLst/>
          </a:prstGeom>
          <a:noFill/>
          <a:ln/>
        </p:spPr>
        <p:txBody>
          <a:bodyPr wrap="square" lIns="0" tIns="0" rIns="0" bIns="0" rtlCol="0" anchor="t"/>
          <a:lstStyle/>
          <a:p>
            <a:pPr marL="0" indent="0">
              <a:buNone/>
            </a:pPr>
            <a:r>
              <a:rPr lang="en-US" sz="1000" dirty="0">
                <a:solidFill>
                  <a:srgbClr val="6B7280"/>
                </a:solidFill>
                <a:latin typeface="Calibri" pitchFamily="34" charset="0"/>
                <a:ea typeface="Calibri" pitchFamily="34" charset="-122"/>
                <a:cs typeface="Calibri" pitchFamily="34" charset="-120"/>
              </a:rPr>
              <a:t>The age of the device at the time of assessment affects failure probability.</a:t>
            </a:r>
            <a:endParaRPr lang="en-US" sz="1000" dirty="0"/>
          </a:p>
        </p:txBody>
      </p:sp>
      <p:sp>
        <p:nvSpPr>
          <p:cNvPr id="39" name="Text 37"/>
          <p:cNvSpPr/>
          <p:nvPr/>
        </p:nvSpPr>
        <p:spPr>
          <a:xfrm>
            <a:off x="6263640" y="4297680"/>
            <a:ext cx="2377440" cy="182880"/>
          </a:xfrm>
          <a:prstGeom prst="rect">
            <a:avLst/>
          </a:prstGeom>
          <a:noFill/>
          <a:ln/>
        </p:spPr>
        <p:txBody>
          <a:bodyPr wrap="square" lIns="0" tIns="0" rIns="0" bIns="0" rtlCol="0" anchor="ctr"/>
          <a:lstStyle/>
          <a:p>
            <a:pPr marL="0" indent="0">
              <a:buNone/>
            </a:pPr>
            <a:r>
              <a:rPr lang="en-US" sz="900" dirty="0">
                <a:solidFill>
                  <a:srgbClr val="0D7377"/>
                </a:solidFill>
                <a:latin typeface="Calibri" pitchFamily="34" charset="0"/>
                <a:ea typeface="Calibri" pitchFamily="34" charset="-122"/>
                <a:cs typeface="Calibri" pitchFamily="34" charset="-120"/>
              </a:rPr>
              <a:t>Interval predictor</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A"/>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1B3A5C"/>
                </a:solidFill>
                <a:latin typeface="Georgia" pitchFamily="34" charset="0"/>
                <a:ea typeface="Georgia" pitchFamily="34" charset="-122"/>
                <a:cs typeface="Georgia" pitchFamily="34" charset="-120"/>
              </a:rPr>
              <a:t>Our Recommendation</a:t>
            </a:r>
            <a:endParaRPr lang="en-US" sz="3200" dirty="0"/>
          </a:p>
        </p:txBody>
      </p:sp>
      <p:sp>
        <p:nvSpPr>
          <p:cNvPr id="3" name="Shape 1"/>
          <p:cNvSpPr/>
          <p:nvPr/>
        </p:nvSpPr>
        <p:spPr>
          <a:xfrm>
            <a:off x="457200" y="1097280"/>
            <a:ext cx="8229600" cy="14630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4" name="Shape 2"/>
          <p:cNvSpPr/>
          <p:nvPr/>
        </p:nvSpPr>
        <p:spPr>
          <a:xfrm>
            <a:off x="457200" y="1097280"/>
            <a:ext cx="73152" cy="1463040"/>
          </a:xfrm>
          <a:prstGeom prst="rect">
            <a:avLst/>
          </a:prstGeom>
          <a:solidFill>
            <a:srgbClr val="0D7377"/>
          </a:solidFill>
          <a:ln/>
        </p:spPr>
        <p:txBody>
          <a:bodyPr/>
          <a:lstStyle/>
          <a:p>
            <a:endParaRPr lang="en-US"/>
          </a:p>
        </p:txBody>
      </p:sp>
      <p:sp>
        <p:nvSpPr>
          <p:cNvPr id="5" name="Text 3"/>
          <p:cNvSpPr/>
          <p:nvPr/>
        </p:nvSpPr>
        <p:spPr>
          <a:xfrm>
            <a:off x="822960" y="1188720"/>
            <a:ext cx="7589520" cy="457200"/>
          </a:xfrm>
          <a:prstGeom prst="rect">
            <a:avLst/>
          </a:prstGeom>
          <a:noFill/>
          <a:ln/>
        </p:spPr>
        <p:txBody>
          <a:bodyPr wrap="square" lIns="0" tIns="0" rIns="0" bIns="0" rtlCol="0" anchor="ctr"/>
          <a:lstStyle/>
          <a:p>
            <a:pPr marL="0" indent="0">
              <a:buNone/>
            </a:pPr>
            <a:r>
              <a:rPr lang="en-US" sz="2000" b="1" dirty="0">
                <a:solidFill>
                  <a:srgbClr val="1B3A5C"/>
                </a:solidFill>
                <a:latin typeface="Georgia" pitchFamily="34" charset="0"/>
                <a:ea typeface="Georgia" pitchFamily="34" charset="-122"/>
                <a:cs typeface="Georgia" pitchFamily="34" charset="-120"/>
              </a:rPr>
              <a:t>Deploy the Logistic Regression model for patient risk scoring</a:t>
            </a:r>
            <a:endParaRPr lang="en-US" sz="2000" dirty="0"/>
          </a:p>
        </p:txBody>
      </p:sp>
      <p:sp>
        <p:nvSpPr>
          <p:cNvPr id="6" name="Text 4"/>
          <p:cNvSpPr/>
          <p:nvPr/>
        </p:nvSpPr>
        <p:spPr>
          <a:xfrm>
            <a:off x="822960" y="1691640"/>
            <a:ext cx="7589520" cy="731520"/>
          </a:xfrm>
          <a:prstGeom prst="rect">
            <a:avLst/>
          </a:prstGeom>
          <a:noFill/>
          <a:ln/>
        </p:spPr>
        <p:txBody>
          <a:bodyPr wrap="square" rtlCol="0" anchor="t"/>
          <a:lstStyle/>
          <a:p>
            <a:pPr marL="0" indent="0">
              <a:buNone/>
            </a:pPr>
            <a:r>
              <a:rPr lang="en-US" sz="1300" dirty="0">
                <a:solidFill>
                  <a:srgbClr val="374151"/>
                </a:solidFill>
                <a:latin typeface="Calibri" pitchFamily="34" charset="0"/>
                <a:ea typeface="Calibri" pitchFamily="34" charset="-122"/>
                <a:cs typeface="Calibri" pitchFamily="34" charset="-120"/>
              </a:rPr>
              <a:t>While the Decision Tree was selected as champion by the system, the Logistic Regression offers the best overall package: </a:t>
            </a:r>
            <a:r>
              <a:rPr lang="en-US" sz="1300" b="1" dirty="0">
                <a:solidFill>
                  <a:srgbClr val="0D7377"/>
                </a:solidFill>
                <a:latin typeface="Calibri" pitchFamily="34" charset="0"/>
                <a:ea typeface="Calibri" pitchFamily="34" charset="-122"/>
                <a:cs typeface="Calibri" pitchFamily="34" charset="-120"/>
              </a:rPr>
              <a:t>strong predictive power (AUC = 0.824), lowest false alarm rate (7.2%), minimal overfitting, and full explainability</a:t>
            </a:r>
            <a:r>
              <a:rPr lang="en-US" sz="1300" dirty="0">
                <a:solidFill>
                  <a:srgbClr val="374151"/>
                </a:solidFill>
                <a:latin typeface="Calibri" pitchFamily="34" charset="0"/>
                <a:ea typeface="Calibri" pitchFamily="34" charset="-122"/>
                <a:cs typeface="Calibri" pitchFamily="34" charset="-120"/>
              </a:rPr>
              <a:t> — doctors can see exactly which factors drove each patient's risk score.</a:t>
            </a:r>
            <a:endParaRPr lang="en-US" sz="1300" dirty="0"/>
          </a:p>
        </p:txBody>
      </p:sp>
      <p:sp>
        <p:nvSpPr>
          <p:cNvPr id="7" name="Shape 5"/>
          <p:cNvSpPr/>
          <p:nvPr/>
        </p:nvSpPr>
        <p:spPr>
          <a:xfrm>
            <a:off x="457200" y="2926080"/>
            <a:ext cx="2651760" cy="19202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8" name="Shape 6"/>
          <p:cNvSpPr/>
          <p:nvPr/>
        </p:nvSpPr>
        <p:spPr>
          <a:xfrm>
            <a:off x="457200" y="2926080"/>
            <a:ext cx="2651760" cy="45720"/>
          </a:xfrm>
          <a:prstGeom prst="rect">
            <a:avLst/>
          </a:prstGeom>
          <a:solidFill>
            <a:srgbClr val="059669"/>
          </a:solidFill>
          <a:ln/>
        </p:spPr>
        <p:txBody>
          <a:bodyPr/>
          <a:lstStyle/>
          <a:p>
            <a:endParaRPr lang="en-US"/>
          </a:p>
        </p:txBody>
      </p:sp>
      <p:sp>
        <p:nvSpPr>
          <p:cNvPr id="9" name="Text 7"/>
          <p:cNvSpPr/>
          <p:nvPr/>
        </p:nvSpPr>
        <p:spPr>
          <a:xfrm>
            <a:off x="640080" y="3108960"/>
            <a:ext cx="2286000" cy="320040"/>
          </a:xfrm>
          <a:prstGeom prst="rect">
            <a:avLst/>
          </a:prstGeom>
          <a:noFill/>
          <a:ln/>
        </p:spPr>
        <p:txBody>
          <a:bodyPr wrap="square" lIns="0" tIns="0" rIns="0" bIns="0" rtlCol="0" anchor="ctr"/>
          <a:lstStyle/>
          <a:p>
            <a:pPr marL="0" indent="0">
              <a:buNone/>
            </a:pPr>
            <a:r>
              <a:rPr lang="en-US" sz="1600" b="1" dirty="0">
                <a:solidFill>
                  <a:srgbClr val="1B3A5C"/>
                </a:solidFill>
                <a:latin typeface="Georgia" pitchFamily="34" charset="0"/>
                <a:ea typeface="Georgia" pitchFamily="34" charset="-122"/>
                <a:cs typeface="Georgia" pitchFamily="34" charset="-120"/>
              </a:rPr>
              <a:t>Immediate</a:t>
            </a:r>
            <a:endParaRPr lang="en-US" sz="1600" dirty="0"/>
          </a:p>
        </p:txBody>
      </p:sp>
      <p:sp>
        <p:nvSpPr>
          <p:cNvPr id="10" name="Text 8"/>
          <p:cNvSpPr/>
          <p:nvPr/>
        </p:nvSpPr>
        <p:spPr>
          <a:xfrm>
            <a:off x="640080" y="3474720"/>
            <a:ext cx="2286000" cy="1188720"/>
          </a:xfrm>
          <a:prstGeom prst="rect">
            <a:avLst/>
          </a:prstGeom>
          <a:noFill/>
          <a:ln/>
        </p:spPr>
        <p:txBody>
          <a:bodyPr wrap="square" lIns="0" tIns="0" rIns="0" bIns="0" rtlCol="0" anchor="t"/>
          <a:lstStyle/>
          <a:p>
            <a:pPr marL="0" indent="0">
              <a:lnSpc>
                <a:spcPct val="120000"/>
              </a:lnSpc>
              <a:buNone/>
            </a:pPr>
            <a:r>
              <a:rPr lang="en-US" sz="1200" dirty="0">
                <a:solidFill>
                  <a:srgbClr val="6B7280"/>
                </a:solidFill>
                <a:latin typeface="Calibri" pitchFamily="34" charset="0"/>
                <a:ea typeface="Calibri" pitchFamily="34" charset="-122"/>
                <a:cs typeface="Calibri" pitchFamily="34" charset="-120"/>
              </a:rPr>
              <a:t>Integrate risk scores into the pre-procedure workflow. Flag patients above the 0.3 risk threshold for enhanced monitoring.</a:t>
            </a:r>
            <a:endParaRPr lang="en-US" sz="1200" dirty="0"/>
          </a:p>
        </p:txBody>
      </p:sp>
      <p:sp>
        <p:nvSpPr>
          <p:cNvPr id="11" name="Shape 9"/>
          <p:cNvSpPr/>
          <p:nvPr/>
        </p:nvSpPr>
        <p:spPr>
          <a:xfrm>
            <a:off x="3291840" y="2926080"/>
            <a:ext cx="2651760" cy="19202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12" name="Shape 10"/>
          <p:cNvSpPr/>
          <p:nvPr/>
        </p:nvSpPr>
        <p:spPr>
          <a:xfrm>
            <a:off x="3291840" y="2926080"/>
            <a:ext cx="2651760" cy="45720"/>
          </a:xfrm>
          <a:prstGeom prst="rect">
            <a:avLst/>
          </a:prstGeom>
          <a:solidFill>
            <a:srgbClr val="0D7377"/>
          </a:solidFill>
          <a:ln/>
        </p:spPr>
        <p:txBody>
          <a:bodyPr/>
          <a:lstStyle/>
          <a:p>
            <a:endParaRPr lang="en-US"/>
          </a:p>
        </p:txBody>
      </p:sp>
      <p:sp>
        <p:nvSpPr>
          <p:cNvPr id="13" name="Text 11"/>
          <p:cNvSpPr/>
          <p:nvPr/>
        </p:nvSpPr>
        <p:spPr>
          <a:xfrm>
            <a:off x="3474720" y="3108960"/>
            <a:ext cx="2286000" cy="320040"/>
          </a:xfrm>
          <a:prstGeom prst="rect">
            <a:avLst/>
          </a:prstGeom>
          <a:noFill/>
          <a:ln/>
        </p:spPr>
        <p:txBody>
          <a:bodyPr wrap="square" lIns="0" tIns="0" rIns="0" bIns="0" rtlCol="0" anchor="ctr"/>
          <a:lstStyle/>
          <a:p>
            <a:pPr marL="0" indent="0">
              <a:buNone/>
            </a:pPr>
            <a:r>
              <a:rPr lang="en-US" sz="1600" b="1" dirty="0">
                <a:solidFill>
                  <a:srgbClr val="1B3A5C"/>
                </a:solidFill>
                <a:latin typeface="Georgia" pitchFamily="34" charset="0"/>
                <a:ea typeface="Georgia" pitchFamily="34" charset="-122"/>
                <a:cs typeface="Georgia" pitchFamily="34" charset="-120"/>
              </a:rPr>
              <a:t>Short-Term</a:t>
            </a:r>
            <a:endParaRPr lang="en-US" sz="1600" dirty="0"/>
          </a:p>
        </p:txBody>
      </p:sp>
      <p:sp>
        <p:nvSpPr>
          <p:cNvPr id="14" name="Text 12"/>
          <p:cNvSpPr/>
          <p:nvPr/>
        </p:nvSpPr>
        <p:spPr>
          <a:xfrm>
            <a:off x="3474720" y="3474720"/>
            <a:ext cx="2286000" cy="1188720"/>
          </a:xfrm>
          <a:prstGeom prst="rect">
            <a:avLst/>
          </a:prstGeom>
          <a:noFill/>
          <a:ln/>
        </p:spPr>
        <p:txBody>
          <a:bodyPr wrap="square" lIns="0" tIns="0" rIns="0" bIns="0" rtlCol="0" anchor="t"/>
          <a:lstStyle/>
          <a:p>
            <a:pPr marL="0" indent="0">
              <a:lnSpc>
                <a:spcPct val="120000"/>
              </a:lnSpc>
              <a:buNone/>
            </a:pPr>
            <a:r>
              <a:rPr lang="en-US" sz="1200" dirty="0">
                <a:solidFill>
                  <a:srgbClr val="6B7280"/>
                </a:solidFill>
                <a:latin typeface="Calibri" pitchFamily="34" charset="0"/>
                <a:ea typeface="Calibri" pitchFamily="34" charset="-122"/>
                <a:cs typeface="Calibri" pitchFamily="34" charset="-120"/>
              </a:rPr>
              <a:t>Pilot the model at 2-3 hospitals. Track predicted vs. actual failures over 6 months to validate performance.</a:t>
            </a:r>
            <a:endParaRPr lang="en-US" sz="1200" dirty="0"/>
          </a:p>
        </p:txBody>
      </p:sp>
      <p:sp>
        <p:nvSpPr>
          <p:cNvPr id="15" name="Shape 13"/>
          <p:cNvSpPr/>
          <p:nvPr/>
        </p:nvSpPr>
        <p:spPr>
          <a:xfrm>
            <a:off x="6126480" y="2926080"/>
            <a:ext cx="2651760" cy="1920240"/>
          </a:xfrm>
          <a:prstGeom prst="rect">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16" name="Shape 14"/>
          <p:cNvSpPr/>
          <p:nvPr/>
        </p:nvSpPr>
        <p:spPr>
          <a:xfrm>
            <a:off x="6126480" y="2926080"/>
            <a:ext cx="2651760" cy="45720"/>
          </a:xfrm>
          <a:prstGeom prst="rect">
            <a:avLst/>
          </a:prstGeom>
          <a:solidFill>
            <a:srgbClr val="1B3A5C"/>
          </a:solidFill>
          <a:ln/>
        </p:spPr>
        <p:txBody>
          <a:bodyPr/>
          <a:lstStyle/>
          <a:p>
            <a:endParaRPr lang="en-US"/>
          </a:p>
        </p:txBody>
      </p:sp>
      <p:sp>
        <p:nvSpPr>
          <p:cNvPr id="17" name="Text 15"/>
          <p:cNvSpPr/>
          <p:nvPr/>
        </p:nvSpPr>
        <p:spPr>
          <a:xfrm>
            <a:off x="6309360" y="3108960"/>
            <a:ext cx="2286000" cy="320040"/>
          </a:xfrm>
          <a:prstGeom prst="rect">
            <a:avLst/>
          </a:prstGeom>
          <a:noFill/>
          <a:ln/>
        </p:spPr>
        <p:txBody>
          <a:bodyPr wrap="square" lIns="0" tIns="0" rIns="0" bIns="0" rtlCol="0" anchor="ctr"/>
          <a:lstStyle/>
          <a:p>
            <a:pPr marL="0" indent="0">
              <a:buNone/>
            </a:pPr>
            <a:r>
              <a:rPr lang="en-US" sz="1600" b="1" dirty="0">
                <a:solidFill>
                  <a:srgbClr val="1B3A5C"/>
                </a:solidFill>
                <a:latin typeface="Georgia" pitchFamily="34" charset="0"/>
                <a:ea typeface="Georgia" pitchFamily="34" charset="-122"/>
                <a:cs typeface="Georgia" pitchFamily="34" charset="-120"/>
              </a:rPr>
              <a:t>Long-Term</a:t>
            </a:r>
            <a:endParaRPr lang="en-US" sz="1600" dirty="0"/>
          </a:p>
        </p:txBody>
      </p:sp>
      <p:sp>
        <p:nvSpPr>
          <p:cNvPr id="18" name="Text 16"/>
          <p:cNvSpPr/>
          <p:nvPr/>
        </p:nvSpPr>
        <p:spPr>
          <a:xfrm>
            <a:off x="6309360" y="3474720"/>
            <a:ext cx="2286000" cy="1188720"/>
          </a:xfrm>
          <a:prstGeom prst="rect">
            <a:avLst/>
          </a:prstGeom>
          <a:noFill/>
          <a:ln/>
        </p:spPr>
        <p:txBody>
          <a:bodyPr wrap="square" lIns="0" tIns="0" rIns="0" bIns="0" rtlCol="0" anchor="t"/>
          <a:lstStyle/>
          <a:p>
            <a:pPr marL="0" indent="0">
              <a:lnSpc>
                <a:spcPct val="120000"/>
              </a:lnSpc>
              <a:buNone/>
            </a:pPr>
            <a:r>
              <a:rPr lang="en-US" sz="1200" dirty="0">
                <a:solidFill>
                  <a:srgbClr val="6B7280"/>
                </a:solidFill>
                <a:latin typeface="Calibri" pitchFamily="34" charset="0"/>
                <a:ea typeface="Calibri" pitchFamily="34" charset="-122"/>
                <a:cs typeface="Calibri" pitchFamily="34" charset="-120"/>
              </a:rPr>
              <a:t>Collect additional outcomes data to retrain and improve the model. Explore patient-specific stent recommendations.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3A5C"/>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6400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What This Means for Patients</a:t>
            </a:r>
            <a:endParaRPr lang="en-US" sz="3200" dirty="0"/>
          </a:p>
        </p:txBody>
      </p:sp>
      <p:sp>
        <p:nvSpPr>
          <p:cNvPr id="3" name="Shape 1"/>
          <p:cNvSpPr/>
          <p:nvPr/>
        </p:nvSpPr>
        <p:spPr>
          <a:xfrm>
            <a:off x="457200" y="1188720"/>
            <a:ext cx="3840480" cy="3200400"/>
          </a:xfrm>
          <a:prstGeom prst="rect">
            <a:avLst/>
          </a:prstGeom>
          <a:solidFill>
            <a:srgbClr val="1F4A73"/>
          </a:solidFill>
          <a:ln/>
        </p:spPr>
        <p:txBody>
          <a:bodyPr/>
          <a:lstStyle/>
          <a:p>
            <a:endParaRPr lang="en-US"/>
          </a:p>
        </p:txBody>
      </p:sp>
      <p:sp>
        <p:nvSpPr>
          <p:cNvPr id="4" name="Text 2"/>
          <p:cNvSpPr/>
          <p:nvPr/>
        </p:nvSpPr>
        <p:spPr>
          <a:xfrm>
            <a:off x="457200" y="1188720"/>
            <a:ext cx="3840480" cy="457200"/>
          </a:xfrm>
          <a:prstGeom prst="rect">
            <a:avLst/>
          </a:prstGeom>
          <a:noFill/>
          <a:ln/>
        </p:spPr>
        <p:txBody>
          <a:bodyPr wrap="square" rtlCol="0" anchor="ctr"/>
          <a:lstStyle/>
          <a:p>
            <a:pPr marL="0" indent="0" algn="ctr">
              <a:buNone/>
            </a:pPr>
            <a:r>
              <a:rPr lang="en-US" sz="1600" b="1" dirty="0">
                <a:solidFill>
                  <a:srgbClr val="DC2626"/>
                </a:solidFill>
                <a:latin typeface="Calibri" pitchFamily="34" charset="0"/>
                <a:ea typeface="Calibri" pitchFamily="34" charset="-122"/>
                <a:cs typeface="Calibri" pitchFamily="34" charset="-120"/>
              </a:rPr>
              <a:t>Without the Model</a:t>
            </a:r>
            <a:endParaRPr lang="en-US" sz="1600" dirty="0"/>
          </a:p>
        </p:txBody>
      </p:sp>
      <p:sp>
        <p:nvSpPr>
          <p:cNvPr id="5" name="Text 3"/>
          <p:cNvSpPr/>
          <p:nvPr/>
        </p:nvSpPr>
        <p:spPr>
          <a:xfrm>
            <a:off x="731520" y="1737360"/>
            <a:ext cx="3291840" cy="2468880"/>
          </a:xfrm>
          <a:prstGeom prst="rect">
            <a:avLst/>
          </a:prstGeom>
          <a:noFill/>
          <a:ln/>
        </p:spPr>
        <p:txBody>
          <a:bodyPr wrap="square" rtlCol="0" anchor="t"/>
          <a:lstStyle/>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All patients receive the same follow-up schedule regardless of risk level</a:t>
            </a:r>
            <a:endParaRPr lang="en-US" sz="1300" dirty="0"/>
          </a:p>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Stent failures are detected reactively — often in the emergency room</a:t>
            </a:r>
            <a:endParaRPr lang="en-US" sz="1300" dirty="0"/>
          </a:p>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No data-driven guidance on which stent type, material, or design is optimal for a given patient</a:t>
            </a:r>
            <a:endParaRPr lang="en-US" sz="1300" dirty="0"/>
          </a:p>
          <a:p>
            <a:pPr marL="0" indent="0">
              <a:lnSpc>
                <a:spcPct val="110000"/>
              </a:lnSpc>
              <a:buNone/>
            </a:pPr>
            <a:r>
              <a:rPr lang="en-US" sz="1300" dirty="0">
                <a:solidFill>
                  <a:srgbClr val="B0C4DE"/>
                </a:solidFill>
                <a:latin typeface="Calibri" pitchFamily="34" charset="0"/>
                <a:ea typeface="Calibri" pitchFamily="34" charset="-122"/>
                <a:cs typeface="Calibri" pitchFamily="34" charset="-120"/>
              </a:rPr>
              <a:t>Doctors rely solely on clinical intuition and experience</a:t>
            </a:r>
            <a:endParaRPr lang="en-US" sz="1300" dirty="0"/>
          </a:p>
        </p:txBody>
      </p:sp>
      <p:sp>
        <p:nvSpPr>
          <p:cNvPr id="6" name="Shape 4"/>
          <p:cNvSpPr/>
          <p:nvPr/>
        </p:nvSpPr>
        <p:spPr>
          <a:xfrm>
            <a:off x="4846320" y="1188720"/>
            <a:ext cx="3840480" cy="3200400"/>
          </a:xfrm>
          <a:prstGeom prst="rect">
            <a:avLst/>
          </a:prstGeom>
          <a:solidFill>
            <a:srgbClr val="1F4A73"/>
          </a:solidFill>
          <a:ln/>
        </p:spPr>
        <p:txBody>
          <a:bodyPr/>
          <a:lstStyle/>
          <a:p>
            <a:endParaRPr lang="en-US"/>
          </a:p>
        </p:txBody>
      </p:sp>
      <p:sp>
        <p:nvSpPr>
          <p:cNvPr id="7" name="Text 5"/>
          <p:cNvSpPr/>
          <p:nvPr/>
        </p:nvSpPr>
        <p:spPr>
          <a:xfrm>
            <a:off x="4846320" y="1188720"/>
            <a:ext cx="3840480" cy="457200"/>
          </a:xfrm>
          <a:prstGeom prst="rect">
            <a:avLst/>
          </a:prstGeom>
          <a:noFill/>
          <a:ln/>
        </p:spPr>
        <p:txBody>
          <a:bodyPr wrap="square" rtlCol="0" anchor="ctr"/>
          <a:lstStyle/>
          <a:p>
            <a:pPr marL="0" indent="0" algn="ctr">
              <a:buNone/>
            </a:pPr>
            <a:r>
              <a:rPr lang="en-US" sz="1600" b="1" dirty="0">
                <a:solidFill>
                  <a:srgbClr val="059669"/>
                </a:solidFill>
                <a:latin typeface="Calibri" pitchFamily="34" charset="0"/>
                <a:ea typeface="Calibri" pitchFamily="34" charset="-122"/>
                <a:cs typeface="Calibri" pitchFamily="34" charset="-120"/>
              </a:rPr>
              <a:t>With the Model</a:t>
            </a:r>
            <a:endParaRPr lang="en-US" sz="1600" dirty="0"/>
          </a:p>
        </p:txBody>
      </p:sp>
      <p:sp>
        <p:nvSpPr>
          <p:cNvPr id="8" name="Text 6"/>
          <p:cNvSpPr/>
          <p:nvPr/>
        </p:nvSpPr>
        <p:spPr>
          <a:xfrm>
            <a:off x="5120640" y="1737360"/>
            <a:ext cx="3291840" cy="2468880"/>
          </a:xfrm>
          <a:prstGeom prst="rect">
            <a:avLst/>
          </a:prstGeom>
          <a:noFill/>
          <a:ln/>
        </p:spPr>
        <p:txBody>
          <a:bodyPr wrap="square" rtlCol="0" anchor="t"/>
          <a:lstStyle/>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High-risk patients are flagged for enhanced monitoring before they leave the hospital</a:t>
            </a:r>
            <a:endParaRPr lang="en-US" sz="1300" dirty="0"/>
          </a:p>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Proactive check-ups can catch issues before they become emergencies</a:t>
            </a:r>
            <a:endParaRPr lang="en-US" sz="1300" dirty="0"/>
          </a:p>
          <a:p>
            <a:pPr marL="0" indent="0">
              <a:lnSpc>
                <a:spcPct val="110000"/>
              </a:lnSpc>
              <a:spcAft>
                <a:spcPts val="1400"/>
              </a:spcAft>
              <a:buNone/>
            </a:pPr>
            <a:r>
              <a:rPr lang="en-US" sz="1300" dirty="0">
                <a:solidFill>
                  <a:srgbClr val="B0C4DE"/>
                </a:solidFill>
                <a:latin typeface="Calibri" pitchFamily="34" charset="0"/>
                <a:ea typeface="Calibri" pitchFamily="34" charset="-122"/>
                <a:cs typeface="Calibri" pitchFamily="34" charset="-120"/>
              </a:rPr>
              <a:t>Data-informed stent selection tailored to patient demographics and clinical profile</a:t>
            </a:r>
            <a:endParaRPr lang="en-US" sz="1300" dirty="0"/>
          </a:p>
          <a:p>
            <a:pPr marL="0" indent="0">
              <a:lnSpc>
                <a:spcPct val="110000"/>
              </a:lnSpc>
              <a:buNone/>
            </a:pPr>
            <a:r>
              <a:rPr lang="en-US" sz="1300" dirty="0">
                <a:solidFill>
                  <a:srgbClr val="B0C4DE"/>
                </a:solidFill>
                <a:latin typeface="Calibri" pitchFamily="34" charset="0"/>
                <a:ea typeface="Calibri" pitchFamily="34" charset="-122"/>
                <a:cs typeface="Calibri" pitchFamily="34" charset="-120"/>
              </a:rPr>
              <a:t>Clinical judgment is augmented — not replaced — by evidence from 22,000+ cases</a:t>
            </a:r>
            <a:endParaRPr lang="en-US" sz="1300" dirty="0"/>
          </a:p>
        </p:txBody>
      </p:sp>
      <p:sp>
        <p:nvSpPr>
          <p:cNvPr id="9" name="Shape 7"/>
          <p:cNvSpPr/>
          <p:nvPr/>
        </p:nvSpPr>
        <p:spPr>
          <a:xfrm>
            <a:off x="0" y="4663440"/>
            <a:ext cx="9144000" cy="480060"/>
          </a:xfrm>
          <a:prstGeom prst="rect">
            <a:avLst/>
          </a:prstGeom>
          <a:solidFill>
            <a:srgbClr val="0D7377"/>
          </a:solidFill>
          <a:ln/>
        </p:spPr>
        <p:txBody>
          <a:bodyPr/>
          <a:lstStyle/>
          <a:p>
            <a:endParaRPr lang="en-US"/>
          </a:p>
        </p:txBody>
      </p:sp>
      <p:sp>
        <p:nvSpPr>
          <p:cNvPr id="10" name="Text 8"/>
          <p:cNvSpPr/>
          <p:nvPr/>
        </p:nvSpPr>
        <p:spPr>
          <a:xfrm>
            <a:off x="457200" y="4663440"/>
            <a:ext cx="8229600" cy="480060"/>
          </a:xfrm>
          <a:prstGeom prst="rect">
            <a:avLst/>
          </a:prstGeom>
          <a:noFill/>
          <a:ln/>
        </p:spPr>
        <p:txBody>
          <a:bodyPr wrap="square" rtlCol="0" anchor="ctr"/>
          <a:lstStyle/>
          <a:p>
            <a:pPr marL="0" indent="0" algn="ctr">
              <a:buNone/>
            </a:pPr>
            <a:r>
              <a:rPr lang="en-US" sz="1500" b="1" dirty="0">
                <a:solidFill>
                  <a:srgbClr val="FFFFFF"/>
                </a:solidFill>
                <a:latin typeface="Georgia" pitchFamily="34" charset="0"/>
                <a:ea typeface="Georgia" pitchFamily="34" charset="-122"/>
                <a:cs typeface="Georgia" pitchFamily="34" charset="-120"/>
              </a:rPr>
              <a:t>The model doesn't replace the doctor. It gives the doctor a head start.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1430</Words>
  <Application>Microsoft Office PowerPoint</Application>
  <PresentationFormat>On-screen Show (16:9)</PresentationFormat>
  <Paragraphs>125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Stent Failure Prediction — Executive Summary</dc:title>
  <dc:subject>PptxGenJS Presentation</dc:subject>
  <dc:creator>GMBA 621</dc:creator>
  <cp:lastModifiedBy>Nithithanatchinnapat, Benyawarath</cp:lastModifiedBy>
  <cp:revision>2</cp:revision>
  <dcterms:created xsi:type="dcterms:W3CDTF">2026-02-26T01:38:52Z</dcterms:created>
  <dcterms:modified xsi:type="dcterms:W3CDTF">2026-02-26T04:21:04Z</dcterms:modified>
</cp:coreProperties>
</file>