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6" d="100"/>
          <a:sy n="126" d="100"/>
        </p:scale>
        <p:origin x="202"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070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our technical model review for the analytics team. We're reviewing three classification models built in SAS Model Studio on the healthcare stent failure dataset. 22,932 patient records, 70/30 train-validate split with seed 772020. The target is binary — about a 20% event rate, which means we're dealing with moderate class imbalance. Let's walk through the pipeline, the results, and the deployment considerations.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pipeline architecture. Single pipeline with Data feeding into Imputation, then three models in parallel — Decision Tree, Logistic Regression with stepwise selection, and a 100-tree Forest. All converge into Model Comparison. Key data notes: three numeric variables had missing values that got mean-imputed. We rejected Patient_id and the numeric flag version of the target to prevent leakage. Class balance is about 80/20, so moderate imbalance but not extreme.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full fit statistics breakdown with both train and validate columns for all three models. I've highlighted winners in green and suspect values in amber. The key story is in the Forest column: look at the train vs. validate gap. Train AUC 0.93, validate 0.82 — that's a 0.108 gap. Compare that to Logistic Regression where the gap is only 0.003. The Forest is clearly overfitting. The Decision Tree won on misclassification by a hair — 0.1909 versus 0.1913 for LR — but LR wins on AUC, Gini, Log Loss, RMSE, and FPR. The system crowned DT as champion because the selection criterion was set to Misclassification (Event), but that's a narrow view.</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visualizes the overfitting story. Blue bars are training AUC, teal bars are validation AUC. For Decision Tree and Logistic Regression, the bars are nearly the same length — tiny gaps of 0.011 and 0.003 respectively. Then look at Forest: the training bar stretches way further than validation. That 0.108 gap is a problem. In production, with truly unseen data, that gap could widen. If the team wants to use a Forest, we'd need to regularize — reduce max depth, increase minimum leaf size, maybe reduce the number of candidate variables per split.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talk about whether we should override the system's champion selection. The system picked Decision Tree because it was configured to optimize Misclassification Rate Event. But the margin is 0.0004 — that's about 4 patients out of 6,879. Not statistically meaningful. Meanwhile, Logistic Regression wins on AUC by a large margin — 0.824 versus 0.783. It also wins on Gini, FPR, Log Loss, and critically, on train-validate stability. And it's fully explainable, which matters when we need clinical buy-in. On cutoff: this was run at the 0.50 default, but for deployment we'd lower to 0.30 based on the healthcare context. The F1 chart in the results confirms models perform well in the 0.20-0.40 cutoff range.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Variable importance comparison across models. The consensus column is key — when multiple models agree that a variable matters, your confidence goes up. Plaque Prolapse is number one unanimously. Stent Material, Geographic Miss, and Cell Design are all in the top 4 across all models. Where things diverge is rank 5: DT picks Multiple Stent, LR picks Hospital, Forest picks Device Age. The Hospital finding is interesting — it could indicate genuine site-level variation in surgical technique or equipment, or it could be a proxy for patient demographics. Worth a deeper investigation. The variables that rank consistently across all three approaches are the ones we'd prioritize for deployment.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slide — deployment readiness. Green column: things that are ready for pilot. The LR model generalizes well, coefficients are interpretable, all features are available at procedure time, and Model Studio supports model registration for scoring. Amber column: things to investigate before production. Forest overfitting needs addressing if we want an ensemble. The Hospital effect warrants a confounder analysis. We should validate the 0.30 cutoff tradeoff, and we should investigate whether the missing values are truly random or informative. Purple column: future iterations. Gradient Boosting from the Advanced Template, feature engineering, autotuning, time-based validation splits, and a monitoring pipeline to detect model drift in production. Questions?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72A"/>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0D9488"/>
          </a:solidFill>
          <a:ln/>
        </p:spPr>
        <p:txBody>
          <a:bodyPr/>
          <a:lstStyle/>
          <a:p>
            <a:endParaRPr lang="en-US"/>
          </a:p>
        </p:txBody>
      </p:sp>
      <p:sp>
        <p:nvSpPr>
          <p:cNvPr id="3" name="Shape 1"/>
          <p:cNvSpPr/>
          <p:nvPr/>
        </p:nvSpPr>
        <p:spPr>
          <a:xfrm>
            <a:off x="731520" y="914400"/>
            <a:ext cx="1645920" cy="320040"/>
          </a:xfrm>
          <a:prstGeom prst="rect">
            <a:avLst/>
          </a:prstGeom>
          <a:solidFill>
            <a:srgbClr val="0D9488"/>
          </a:solidFill>
          <a:ln/>
        </p:spPr>
        <p:txBody>
          <a:bodyPr/>
          <a:lstStyle/>
          <a:p>
            <a:endParaRPr lang="en-US"/>
          </a:p>
        </p:txBody>
      </p:sp>
      <p:sp>
        <p:nvSpPr>
          <p:cNvPr id="4" name="Text 2"/>
          <p:cNvSpPr/>
          <p:nvPr/>
        </p:nvSpPr>
        <p:spPr>
          <a:xfrm>
            <a:off x="731520" y="914400"/>
            <a:ext cx="1645920" cy="320040"/>
          </a:xfrm>
          <a:prstGeom prst="rect">
            <a:avLst/>
          </a:prstGeom>
          <a:noFill/>
          <a:ln/>
        </p:spPr>
        <p:txBody>
          <a:bodyPr wrap="square" rtlCol="0" anchor="ctr"/>
          <a:lstStyle/>
          <a:p>
            <a:pPr marL="0" indent="0" algn="ctr">
              <a:buNone/>
            </a:pPr>
            <a:r>
              <a:rPr lang="en-US" sz="1000" b="1" kern="0" spc="300" dirty="0">
                <a:solidFill>
                  <a:srgbClr val="F8FAFC"/>
                </a:solidFill>
                <a:latin typeface="Calibri" pitchFamily="34" charset="0"/>
                <a:ea typeface="Calibri" pitchFamily="34" charset="-122"/>
                <a:cs typeface="Calibri" pitchFamily="34" charset="-120"/>
              </a:rPr>
              <a:t>TECHNICAL REVIEW</a:t>
            </a:r>
            <a:endParaRPr lang="en-US" sz="1000" dirty="0"/>
          </a:p>
        </p:txBody>
      </p:sp>
      <p:sp>
        <p:nvSpPr>
          <p:cNvPr id="5" name="Text 3"/>
          <p:cNvSpPr/>
          <p:nvPr/>
        </p:nvSpPr>
        <p:spPr>
          <a:xfrm>
            <a:off x="731520" y="1417320"/>
            <a:ext cx="7315200" cy="822960"/>
          </a:xfrm>
          <a:prstGeom prst="rect">
            <a:avLst/>
          </a:prstGeom>
          <a:noFill/>
          <a:ln/>
        </p:spPr>
        <p:txBody>
          <a:bodyPr wrap="square" lIns="0" tIns="0" rIns="0" bIns="0" rtlCol="0" anchor="ctr"/>
          <a:lstStyle/>
          <a:p>
            <a:pPr marL="0" indent="0">
              <a:buNone/>
            </a:pPr>
            <a:r>
              <a:rPr lang="en-US" sz="3800" b="1" dirty="0">
                <a:solidFill>
                  <a:srgbClr val="F8FAFC"/>
                </a:solidFill>
                <a:latin typeface="Calibri" pitchFamily="34" charset="0"/>
                <a:ea typeface="Calibri" pitchFamily="34" charset="-122"/>
                <a:cs typeface="Calibri" pitchFamily="34" charset="-120"/>
              </a:rPr>
              <a:t>Stent Failure Prediction</a:t>
            </a:r>
            <a:endParaRPr lang="en-US" sz="3800" dirty="0"/>
          </a:p>
        </p:txBody>
      </p:sp>
      <p:sp>
        <p:nvSpPr>
          <p:cNvPr id="6" name="Text 4"/>
          <p:cNvSpPr/>
          <p:nvPr/>
        </p:nvSpPr>
        <p:spPr>
          <a:xfrm>
            <a:off x="731520" y="2194560"/>
            <a:ext cx="7315200" cy="457200"/>
          </a:xfrm>
          <a:prstGeom prst="rect">
            <a:avLst/>
          </a:prstGeom>
          <a:noFill/>
          <a:ln/>
        </p:spPr>
        <p:txBody>
          <a:bodyPr wrap="square" lIns="0" tIns="0" rIns="0" bIns="0" rtlCol="0" anchor="ctr"/>
          <a:lstStyle/>
          <a:p>
            <a:pPr marL="0" indent="0">
              <a:buNone/>
            </a:pPr>
            <a:r>
              <a:rPr lang="en-US" sz="1800" dirty="0">
                <a:solidFill>
                  <a:srgbClr val="94A3B8"/>
                </a:solidFill>
                <a:latin typeface="Calibri" pitchFamily="34" charset="0"/>
                <a:ea typeface="Calibri" pitchFamily="34" charset="-122"/>
                <a:cs typeface="Calibri" pitchFamily="34" charset="-120"/>
              </a:rPr>
              <a:t>Model Performance Review &amp; Deployment Readiness</a:t>
            </a:r>
            <a:endParaRPr lang="en-US" sz="1800" dirty="0"/>
          </a:p>
        </p:txBody>
      </p:sp>
      <p:sp>
        <p:nvSpPr>
          <p:cNvPr id="7" name="Text 5"/>
          <p:cNvSpPr/>
          <p:nvPr/>
        </p:nvSpPr>
        <p:spPr>
          <a:xfrm>
            <a:off x="731520" y="3108960"/>
            <a:ext cx="1280160" cy="320040"/>
          </a:xfrm>
          <a:prstGeom prst="rect">
            <a:avLst/>
          </a:prstGeom>
          <a:noFill/>
          <a:ln/>
        </p:spPr>
        <p:txBody>
          <a:bodyPr wrap="square" lIns="0" tIns="0" rIns="0" bIns="0" rtlCol="0" anchor="ctr"/>
          <a:lstStyle/>
          <a:p>
            <a:pPr marL="0" indent="0">
              <a:buNone/>
            </a:pPr>
            <a:r>
              <a:rPr lang="en-US" sz="1100" b="1" dirty="0">
                <a:solidFill>
                  <a:srgbClr val="0D9488"/>
                </a:solidFill>
                <a:latin typeface="Calibri" pitchFamily="34" charset="0"/>
                <a:ea typeface="Calibri" pitchFamily="34" charset="-122"/>
                <a:cs typeface="Calibri" pitchFamily="34" charset="-120"/>
              </a:rPr>
              <a:t>Dataset</a:t>
            </a:r>
            <a:endParaRPr lang="en-US" sz="1100" dirty="0"/>
          </a:p>
        </p:txBody>
      </p:sp>
      <p:sp>
        <p:nvSpPr>
          <p:cNvPr id="8" name="Text 6"/>
          <p:cNvSpPr/>
          <p:nvPr/>
        </p:nvSpPr>
        <p:spPr>
          <a:xfrm>
            <a:off x="2103120" y="3108960"/>
            <a:ext cx="5486400" cy="32004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22,932 records  |  18 features</a:t>
            </a:r>
            <a:endParaRPr lang="en-US" sz="1100" dirty="0"/>
          </a:p>
        </p:txBody>
      </p:sp>
      <p:sp>
        <p:nvSpPr>
          <p:cNvPr id="9" name="Text 7"/>
          <p:cNvSpPr/>
          <p:nvPr/>
        </p:nvSpPr>
        <p:spPr>
          <a:xfrm>
            <a:off x="731520" y="3493008"/>
            <a:ext cx="1280160" cy="320040"/>
          </a:xfrm>
          <a:prstGeom prst="rect">
            <a:avLst/>
          </a:prstGeom>
          <a:noFill/>
          <a:ln/>
        </p:spPr>
        <p:txBody>
          <a:bodyPr wrap="square" lIns="0" tIns="0" rIns="0" bIns="0" rtlCol="0" anchor="ctr"/>
          <a:lstStyle/>
          <a:p>
            <a:pPr marL="0" indent="0">
              <a:buNone/>
            </a:pPr>
            <a:r>
              <a:rPr lang="en-US" sz="1100" b="1" dirty="0">
                <a:solidFill>
                  <a:srgbClr val="0D9488"/>
                </a:solidFill>
                <a:latin typeface="Calibri" pitchFamily="34" charset="0"/>
                <a:ea typeface="Calibri" pitchFamily="34" charset="-122"/>
                <a:cs typeface="Calibri" pitchFamily="34" charset="-120"/>
              </a:rPr>
              <a:t>Target</a:t>
            </a:r>
            <a:endParaRPr lang="en-US" sz="1100" dirty="0"/>
          </a:p>
        </p:txBody>
      </p:sp>
      <p:sp>
        <p:nvSpPr>
          <p:cNvPr id="10" name="Text 8"/>
          <p:cNvSpPr/>
          <p:nvPr/>
        </p:nvSpPr>
        <p:spPr>
          <a:xfrm>
            <a:off x="2103120" y="3493008"/>
            <a:ext cx="5486400" cy="32004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Stent_Failure (binary, ~20% event rate)</a:t>
            </a:r>
            <a:endParaRPr lang="en-US" sz="1100" dirty="0"/>
          </a:p>
        </p:txBody>
      </p:sp>
      <p:sp>
        <p:nvSpPr>
          <p:cNvPr id="11" name="Text 9"/>
          <p:cNvSpPr/>
          <p:nvPr/>
        </p:nvSpPr>
        <p:spPr>
          <a:xfrm>
            <a:off x="731520" y="3877056"/>
            <a:ext cx="1280160" cy="320040"/>
          </a:xfrm>
          <a:prstGeom prst="rect">
            <a:avLst/>
          </a:prstGeom>
          <a:noFill/>
          <a:ln/>
        </p:spPr>
        <p:txBody>
          <a:bodyPr wrap="square" lIns="0" tIns="0" rIns="0" bIns="0" rtlCol="0" anchor="ctr"/>
          <a:lstStyle/>
          <a:p>
            <a:pPr marL="0" indent="0">
              <a:buNone/>
            </a:pPr>
            <a:r>
              <a:rPr lang="en-US" sz="1100" b="1" dirty="0">
                <a:solidFill>
                  <a:srgbClr val="0D9488"/>
                </a:solidFill>
                <a:latin typeface="Calibri" pitchFamily="34" charset="0"/>
                <a:ea typeface="Calibri" pitchFamily="34" charset="-122"/>
                <a:cs typeface="Calibri" pitchFamily="34" charset="-120"/>
              </a:rPr>
              <a:t>Partition</a:t>
            </a:r>
            <a:endParaRPr lang="en-US" sz="1100" dirty="0"/>
          </a:p>
        </p:txBody>
      </p:sp>
      <p:sp>
        <p:nvSpPr>
          <p:cNvPr id="12" name="Text 10"/>
          <p:cNvSpPr/>
          <p:nvPr/>
        </p:nvSpPr>
        <p:spPr>
          <a:xfrm>
            <a:off x="2103120" y="3877056"/>
            <a:ext cx="5486400" cy="32004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70/30 train-validate  |  seed = 772020</a:t>
            </a:r>
            <a:endParaRPr lang="en-US" sz="1100" dirty="0"/>
          </a:p>
        </p:txBody>
      </p:sp>
      <p:sp>
        <p:nvSpPr>
          <p:cNvPr id="13" name="Text 11"/>
          <p:cNvSpPr/>
          <p:nvPr/>
        </p:nvSpPr>
        <p:spPr>
          <a:xfrm>
            <a:off x="731520" y="4261104"/>
            <a:ext cx="1280160" cy="320040"/>
          </a:xfrm>
          <a:prstGeom prst="rect">
            <a:avLst/>
          </a:prstGeom>
          <a:noFill/>
          <a:ln/>
        </p:spPr>
        <p:txBody>
          <a:bodyPr wrap="square" lIns="0" tIns="0" rIns="0" bIns="0" rtlCol="0" anchor="ctr"/>
          <a:lstStyle/>
          <a:p>
            <a:pPr marL="0" indent="0">
              <a:buNone/>
            </a:pPr>
            <a:r>
              <a:rPr lang="en-US" sz="1100" b="1" dirty="0">
                <a:solidFill>
                  <a:srgbClr val="0D9488"/>
                </a:solidFill>
                <a:latin typeface="Calibri" pitchFamily="34" charset="0"/>
                <a:ea typeface="Calibri" pitchFamily="34" charset="-122"/>
                <a:cs typeface="Calibri" pitchFamily="34" charset="-120"/>
              </a:rPr>
              <a:t>Platform</a:t>
            </a:r>
            <a:endParaRPr lang="en-US" sz="1100" dirty="0"/>
          </a:p>
        </p:txBody>
      </p:sp>
      <p:sp>
        <p:nvSpPr>
          <p:cNvPr id="14" name="Text 12"/>
          <p:cNvSpPr/>
          <p:nvPr/>
        </p:nvSpPr>
        <p:spPr>
          <a:xfrm>
            <a:off x="2103120" y="4261104"/>
            <a:ext cx="5486400" cy="32004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SAS Model Studio (Viya for Learners)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172A"/>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548640"/>
          </a:xfrm>
          <a:prstGeom prst="rect">
            <a:avLst/>
          </a:prstGeom>
          <a:noFill/>
          <a:ln/>
        </p:spPr>
        <p:txBody>
          <a:bodyPr wrap="square" lIns="0" tIns="0" rIns="0" bIns="0" rtlCol="0" anchor="ctr"/>
          <a:lstStyle/>
          <a:p>
            <a:pPr marL="0" indent="0">
              <a:buNone/>
            </a:pPr>
            <a:r>
              <a:rPr lang="en-US" sz="2800" b="1" dirty="0">
                <a:solidFill>
                  <a:srgbClr val="F8FAFC"/>
                </a:solidFill>
                <a:latin typeface="Calibri" pitchFamily="34" charset="0"/>
                <a:ea typeface="Calibri" pitchFamily="34" charset="-122"/>
                <a:cs typeface="Calibri" pitchFamily="34" charset="-120"/>
              </a:rPr>
              <a:t>Pipeline Architecture</a:t>
            </a:r>
            <a:endParaRPr lang="en-US" sz="2800" dirty="0"/>
          </a:p>
        </p:txBody>
      </p:sp>
      <p:sp>
        <p:nvSpPr>
          <p:cNvPr id="3" name="Shape 1"/>
          <p:cNvSpPr/>
          <p:nvPr/>
        </p:nvSpPr>
        <p:spPr>
          <a:xfrm>
            <a:off x="1691640" y="1371600"/>
            <a:ext cx="411480" cy="0"/>
          </a:xfrm>
          <a:prstGeom prst="line">
            <a:avLst/>
          </a:prstGeom>
          <a:noFill/>
          <a:ln w="19050">
            <a:solidFill>
              <a:srgbClr val="94A3B8"/>
            </a:solidFill>
            <a:prstDash val="solid"/>
          </a:ln>
        </p:spPr>
        <p:txBody>
          <a:bodyPr/>
          <a:lstStyle/>
          <a:p>
            <a:endParaRPr lang="en-US"/>
          </a:p>
        </p:txBody>
      </p:sp>
      <p:sp>
        <p:nvSpPr>
          <p:cNvPr id="4" name="Shape 2"/>
          <p:cNvSpPr/>
          <p:nvPr/>
        </p:nvSpPr>
        <p:spPr>
          <a:xfrm>
            <a:off x="3520440" y="1371600"/>
            <a:ext cx="411480" cy="0"/>
          </a:xfrm>
          <a:prstGeom prst="line">
            <a:avLst/>
          </a:prstGeom>
          <a:noFill/>
          <a:ln w="19050">
            <a:solidFill>
              <a:srgbClr val="94A3B8"/>
            </a:solidFill>
            <a:prstDash val="solid"/>
          </a:ln>
        </p:spPr>
        <p:txBody>
          <a:bodyPr/>
          <a:lstStyle/>
          <a:p>
            <a:endParaRPr lang="en-US"/>
          </a:p>
        </p:txBody>
      </p:sp>
      <p:sp>
        <p:nvSpPr>
          <p:cNvPr id="5" name="Shape 3"/>
          <p:cNvSpPr/>
          <p:nvPr/>
        </p:nvSpPr>
        <p:spPr>
          <a:xfrm>
            <a:off x="6812280" y="1371600"/>
            <a:ext cx="411480" cy="0"/>
          </a:xfrm>
          <a:prstGeom prst="line">
            <a:avLst/>
          </a:prstGeom>
          <a:noFill/>
          <a:ln w="19050">
            <a:solidFill>
              <a:srgbClr val="94A3B8"/>
            </a:solidFill>
            <a:prstDash val="solid"/>
          </a:ln>
        </p:spPr>
        <p:txBody>
          <a:bodyPr/>
          <a:lstStyle/>
          <a:p>
            <a:endParaRPr lang="en-US"/>
          </a:p>
        </p:txBody>
      </p:sp>
      <p:sp>
        <p:nvSpPr>
          <p:cNvPr id="6" name="Shape 4"/>
          <p:cNvSpPr/>
          <p:nvPr/>
        </p:nvSpPr>
        <p:spPr>
          <a:xfrm>
            <a:off x="3520440" y="1371600"/>
            <a:ext cx="685800" cy="0"/>
          </a:xfrm>
          <a:prstGeom prst="line">
            <a:avLst/>
          </a:prstGeom>
          <a:noFill/>
          <a:ln w="19050">
            <a:solidFill>
              <a:srgbClr val="94A3B8"/>
            </a:solidFill>
            <a:prstDash val="solid"/>
          </a:ln>
        </p:spPr>
        <p:txBody>
          <a:bodyPr/>
          <a:lstStyle/>
          <a:p>
            <a:endParaRPr lang="en-US"/>
          </a:p>
        </p:txBody>
      </p:sp>
      <p:sp>
        <p:nvSpPr>
          <p:cNvPr id="7" name="Shape 5"/>
          <p:cNvSpPr/>
          <p:nvPr/>
        </p:nvSpPr>
        <p:spPr>
          <a:xfrm>
            <a:off x="274320" y="914400"/>
            <a:ext cx="1417320" cy="914400"/>
          </a:xfrm>
          <a:prstGeom prst="rect">
            <a:avLst/>
          </a:prstGeom>
          <a:solidFill>
            <a:srgbClr val="334155"/>
          </a:solidFill>
          <a:ln/>
          <a:effectLst>
            <a:outerShdw blurRad="76200" dist="25400" dir="8100000" algn="bl" rotWithShape="0">
              <a:srgbClr val="000000">
                <a:alpha val="25000"/>
              </a:srgbClr>
            </a:outerShdw>
          </a:effectLst>
        </p:spPr>
        <p:txBody>
          <a:bodyPr/>
          <a:lstStyle/>
          <a:p>
            <a:endParaRPr lang="en-US"/>
          </a:p>
        </p:txBody>
      </p:sp>
      <p:sp>
        <p:nvSpPr>
          <p:cNvPr id="8" name="Text 6"/>
          <p:cNvSpPr/>
          <p:nvPr/>
        </p:nvSpPr>
        <p:spPr>
          <a:xfrm>
            <a:off x="274320" y="914400"/>
            <a:ext cx="1417320" cy="502920"/>
          </a:xfrm>
          <a:prstGeom prst="rect">
            <a:avLst/>
          </a:prstGeom>
          <a:noFill/>
          <a:ln/>
        </p:spPr>
        <p:txBody>
          <a:bodyPr wrap="square" rtlCol="0" anchor="ctr"/>
          <a:lstStyle/>
          <a:p>
            <a:pPr marL="0" indent="0" algn="ctr">
              <a:buNone/>
            </a:pPr>
            <a:r>
              <a:rPr lang="en-US" sz="1100" b="1" dirty="0">
                <a:solidFill>
                  <a:srgbClr val="F8FAFC"/>
                </a:solidFill>
                <a:latin typeface="Calibri" pitchFamily="34" charset="0"/>
                <a:ea typeface="Calibri" pitchFamily="34" charset="-122"/>
                <a:cs typeface="Calibri" pitchFamily="34" charset="-120"/>
              </a:rPr>
              <a:t>Data</a:t>
            </a:r>
            <a:endParaRPr lang="en-US" sz="1100" dirty="0"/>
          </a:p>
          <a:p>
            <a:pPr marL="0" indent="0" algn="ctr">
              <a:buNone/>
            </a:pPr>
            <a:r>
              <a:rPr lang="en-US" sz="1100" b="1" dirty="0">
                <a:solidFill>
                  <a:srgbClr val="F8FAFC"/>
                </a:solidFill>
                <a:latin typeface="Calibri" pitchFamily="34" charset="0"/>
                <a:ea typeface="Calibri" pitchFamily="34" charset="-122"/>
                <a:cs typeface="Calibri" pitchFamily="34" charset="-120"/>
              </a:rPr>
              <a:t>Source</a:t>
            </a:r>
            <a:endParaRPr lang="en-US" sz="1100" dirty="0"/>
          </a:p>
        </p:txBody>
      </p:sp>
      <p:sp>
        <p:nvSpPr>
          <p:cNvPr id="9" name="Text 7"/>
          <p:cNvSpPr/>
          <p:nvPr/>
        </p:nvSpPr>
        <p:spPr>
          <a:xfrm>
            <a:off x="274320" y="1371600"/>
            <a:ext cx="1417320" cy="457200"/>
          </a:xfrm>
          <a:prstGeom prst="rect">
            <a:avLst/>
          </a:prstGeom>
          <a:noFill/>
          <a:ln/>
        </p:spPr>
        <p:txBody>
          <a:bodyPr wrap="square" rtlCol="0" anchor="t"/>
          <a:lstStyle/>
          <a:p>
            <a:pPr marL="0" indent="0" algn="ctr">
              <a:buNone/>
            </a:pPr>
            <a:r>
              <a:rPr lang="en-US" sz="800" dirty="0">
                <a:solidFill>
                  <a:srgbClr val="CBD5E1"/>
                </a:solidFill>
                <a:latin typeface="Calibri" pitchFamily="34" charset="0"/>
                <a:ea typeface="Calibri" pitchFamily="34" charset="-122"/>
                <a:cs typeface="Calibri" pitchFamily="34" charset="-120"/>
              </a:rPr>
              <a:t>Stent_Failure</a:t>
            </a:r>
            <a:endParaRPr lang="en-US" sz="800" dirty="0"/>
          </a:p>
          <a:p>
            <a:pPr marL="0" indent="0" algn="ctr">
              <a:buNone/>
            </a:pPr>
            <a:r>
              <a:rPr lang="en-US" sz="800" dirty="0">
                <a:solidFill>
                  <a:srgbClr val="CBD5E1"/>
                </a:solidFill>
                <a:latin typeface="Calibri" pitchFamily="34" charset="0"/>
                <a:ea typeface="Calibri" pitchFamily="34" charset="-122"/>
                <a:cs typeface="Calibri" pitchFamily="34" charset="-120"/>
              </a:rPr>
              <a:t>n=22,932</a:t>
            </a:r>
            <a:endParaRPr lang="en-US" sz="800" dirty="0"/>
          </a:p>
        </p:txBody>
      </p:sp>
      <p:sp>
        <p:nvSpPr>
          <p:cNvPr id="10" name="Shape 8"/>
          <p:cNvSpPr/>
          <p:nvPr/>
        </p:nvSpPr>
        <p:spPr>
          <a:xfrm>
            <a:off x="2103120" y="914400"/>
            <a:ext cx="1417320" cy="914400"/>
          </a:xfrm>
          <a:prstGeom prst="rect">
            <a:avLst/>
          </a:prstGeom>
          <a:solidFill>
            <a:srgbClr val="0D9488"/>
          </a:solidFill>
          <a:ln/>
          <a:effectLst>
            <a:outerShdw blurRad="76200" dist="25400" dir="8100000" algn="bl" rotWithShape="0">
              <a:srgbClr val="000000">
                <a:alpha val="25000"/>
              </a:srgbClr>
            </a:outerShdw>
          </a:effectLst>
        </p:spPr>
        <p:txBody>
          <a:bodyPr/>
          <a:lstStyle/>
          <a:p>
            <a:endParaRPr lang="en-US"/>
          </a:p>
        </p:txBody>
      </p:sp>
      <p:sp>
        <p:nvSpPr>
          <p:cNvPr id="11" name="Text 9"/>
          <p:cNvSpPr/>
          <p:nvPr/>
        </p:nvSpPr>
        <p:spPr>
          <a:xfrm>
            <a:off x="2103120" y="914400"/>
            <a:ext cx="1417320" cy="502920"/>
          </a:xfrm>
          <a:prstGeom prst="rect">
            <a:avLst/>
          </a:prstGeom>
          <a:noFill/>
          <a:ln/>
        </p:spPr>
        <p:txBody>
          <a:bodyPr wrap="square" rtlCol="0" anchor="ctr"/>
          <a:lstStyle/>
          <a:p>
            <a:pPr marL="0" indent="0" algn="ctr">
              <a:buNone/>
            </a:pPr>
            <a:r>
              <a:rPr lang="en-US" sz="1100" b="1" dirty="0">
                <a:solidFill>
                  <a:srgbClr val="F8FAFC"/>
                </a:solidFill>
                <a:latin typeface="Calibri" pitchFamily="34" charset="0"/>
                <a:ea typeface="Calibri" pitchFamily="34" charset="-122"/>
                <a:cs typeface="Calibri" pitchFamily="34" charset="-120"/>
              </a:rPr>
              <a:t>Imputation</a:t>
            </a:r>
            <a:endParaRPr lang="en-US" sz="1100" dirty="0"/>
          </a:p>
        </p:txBody>
      </p:sp>
      <p:sp>
        <p:nvSpPr>
          <p:cNvPr id="12" name="Text 10"/>
          <p:cNvSpPr/>
          <p:nvPr/>
        </p:nvSpPr>
        <p:spPr>
          <a:xfrm>
            <a:off x="2103120" y="1371600"/>
            <a:ext cx="1417320" cy="457200"/>
          </a:xfrm>
          <a:prstGeom prst="rect">
            <a:avLst/>
          </a:prstGeom>
          <a:noFill/>
          <a:ln/>
        </p:spPr>
        <p:txBody>
          <a:bodyPr wrap="square" rtlCol="0" anchor="t"/>
          <a:lstStyle/>
          <a:p>
            <a:pPr marL="0" indent="0" algn="ctr">
              <a:buNone/>
            </a:pPr>
            <a:r>
              <a:rPr lang="en-US" sz="800" dirty="0">
                <a:solidFill>
                  <a:srgbClr val="CBD5E1"/>
                </a:solidFill>
                <a:latin typeface="Calibri" pitchFamily="34" charset="0"/>
                <a:ea typeface="Calibri" pitchFamily="34" charset="-122"/>
                <a:cs typeface="Calibri" pitchFamily="34" charset="-120"/>
              </a:rPr>
              <a:t>Mean for interval</a:t>
            </a:r>
            <a:endParaRPr lang="en-US" sz="800" dirty="0"/>
          </a:p>
          <a:p>
            <a:pPr marL="0" indent="0" algn="ctr">
              <a:buNone/>
            </a:pPr>
            <a:r>
              <a:rPr lang="en-US" sz="800" dirty="0">
                <a:solidFill>
                  <a:srgbClr val="CBD5E1"/>
                </a:solidFill>
                <a:latin typeface="Calibri" pitchFamily="34" charset="0"/>
                <a:ea typeface="Calibri" pitchFamily="34" charset="-122"/>
                <a:cs typeface="Calibri" pitchFamily="34" charset="-120"/>
              </a:rPr>
              <a:t>Mode for nominal</a:t>
            </a:r>
            <a:endParaRPr lang="en-US" sz="800" dirty="0"/>
          </a:p>
        </p:txBody>
      </p:sp>
      <p:sp>
        <p:nvSpPr>
          <p:cNvPr id="13" name="Shape 11"/>
          <p:cNvSpPr/>
          <p:nvPr/>
        </p:nvSpPr>
        <p:spPr>
          <a:xfrm>
            <a:off x="4206240" y="914400"/>
            <a:ext cx="1417320" cy="914400"/>
          </a:xfrm>
          <a:prstGeom prst="rect">
            <a:avLst/>
          </a:prstGeom>
          <a:solidFill>
            <a:srgbClr val="3B82F6"/>
          </a:solidFill>
          <a:ln/>
          <a:effectLst>
            <a:outerShdw blurRad="76200" dist="25400" dir="8100000" algn="bl" rotWithShape="0">
              <a:srgbClr val="000000">
                <a:alpha val="25000"/>
              </a:srgbClr>
            </a:outerShdw>
          </a:effectLst>
        </p:spPr>
        <p:txBody>
          <a:bodyPr/>
          <a:lstStyle/>
          <a:p>
            <a:endParaRPr lang="en-US"/>
          </a:p>
        </p:txBody>
      </p:sp>
      <p:sp>
        <p:nvSpPr>
          <p:cNvPr id="14" name="Text 12"/>
          <p:cNvSpPr/>
          <p:nvPr/>
        </p:nvSpPr>
        <p:spPr>
          <a:xfrm>
            <a:off x="4206240" y="914400"/>
            <a:ext cx="1417320" cy="502920"/>
          </a:xfrm>
          <a:prstGeom prst="rect">
            <a:avLst/>
          </a:prstGeom>
          <a:noFill/>
          <a:ln/>
        </p:spPr>
        <p:txBody>
          <a:bodyPr wrap="square" rtlCol="0" anchor="ctr"/>
          <a:lstStyle/>
          <a:p>
            <a:pPr marL="0" indent="0" algn="ctr">
              <a:buNone/>
            </a:pPr>
            <a:r>
              <a:rPr lang="en-US" sz="1100" b="1" dirty="0">
                <a:solidFill>
                  <a:srgbClr val="F8FAFC"/>
                </a:solidFill>
                <a:latin typeface="Calibri" pitchFamily="34" charset="0"/>
                <a:ea typeface="Calibri" pitchFamily="34" charset="-122"/>
                <a:cs typeface="Calibri" pitchFamily="34" charset="-120"/>
              </a:rPr>
              <a:t>Decision</a:t>
            </a:r>
            <a:endParaRPr lang="en-US" sz="1100" dirty="0"/>
          </a:p>
          <a:p>
            <a:pPr marL="0" indent="0" algn="ctr">
              <a:buNone/>
            </a:pPr>
            <a:r>
              <a:rPr lang="en-US" sz="1100" b="1" dirty="0">
                <a:solidFill>
                  <a:srgbClr val="F8FAFC"/>
                </a:solidFill>
                <a:latin typeface="Calibri" pitchFamily="34" charset="0"/>
                <a:ea typeface="Calibri" pitchFamily="34" charset="-122"/>
                <a:cs typeface="Calibri" pitchFamily="34" charset="-120"/>
              </a:rPr>
              <a:t>Tree</a:t>
            </a:r>
            <a:endParaRPr lang="en-US" sz="1100" dirty="0"/>
          </a:p>
        </p:txBody>
      </p:sp>
      <p:sp>
        <p:nvSpPr>
          <p:cNvPr id="15" name="Text 13"/>
          <p:cNvSpPr/>
          <p:nvPr/>
        </p:nvSpPr>
        <p:spPr>
          <a:xfrm>
            <a:off x="4206240" y="1371600"/>
            <a:ext cx="1417320" cy="457200"/>
          </a:xfrm>
          <a:prstGeom prst="rect">
            <a:avLst/>
          </a:prstGeom>
          <a:noFill/>
          <a:ln/>
        </p:spPr>
        <p:txBody>
          <a:bodyPr wrap="square" rtlCol="0" anchor="t"/>
          <a:lstStyle/>
          <a:p>
            <a:pPr marL="0" indent="0" algn="ctr">
              <a:buNone/>
            </a:pPr>
            <a:r>
              <a:rPr lang="en-US" sz="800" dirty="0">
                <a:solidFill>
                  <a:srgbClr val="CBD5E1"/>
                </a:solidFill>
                <a:latin typeface="Calibri" pitchFamily="34" charset="0"/>
                <a:ea typeface="Calibri" pitchFamily="34" charset="-122"/>
                <a:cs typeface="Calibri" pitchFamily="34" charset="-120"/>
              </a:rPr>
              <a:t>Max depth: default</a:t>
            </a:r>
            <a:endParaRPr lang="en-US" sz="800" dirty="0"/>
          </a:p>
          <a:p>
            <a:pPr marL="0" indent="0" algn="ctr">
              <a:buNone/>
            </a:pPr>
            <a:r>
              <a:rPr lang="en-US" sz="800" dirty="0">
                <a:solidFill>
                  <a:srgbClr val="CBD5E1"/>
                </a:solidFill>
                <a:latin typeface="Calibri" pitchFamily="34" charset="0"/>
                <a:ea typeface="Calibri" pitchFamily="34" charset="-122"/>
                <a:cs typeface="Calibri" pitchFamily="34" charset="-120"/>
              </a:rPr>
              <a:t>Min leaf: default</a:t>
            </a:r>
            <a:endParaRPr lang="en-US" sz="800" dirty="0"/>
          </a:p>
        </p:txBody>
      </p:sp>
      <p:sp>
        <p:nvSpPr>
          <p:cNvPr id="16" name="Shape 14"/>
          <p:cNvSpPr/>
          <p:nvPr/>
        </p:nvSpPr>
        <p:spPr>
          <a:xfrm>
            <a:off x="7223760" y="914400"/>
            <a:ext cx="1417320" cy="914400"/>
          </a:xfrm>
          <a:prstGeom prst="rect">
            <a:avLst/>
          </a:prstGeom>
          <a:solidFill>
            <a:srgbClr val="F59E0B"/>
          </a:solidFill>
          <a:ln/>
          <a:effectLst>
            <a:outerShdw blurRad="76200" dist="25400" dir="8100000" algn="bl" rotWithShape="0">
              <a:srgbClr val="000000">
                <a:alpha val="25000"/>
              </a:srgbClr>
            </a:outerShdw>
          </a:effectLst>
        </p:spPr>
        <p:txBody>
          <a:bodyPr/>
          <a:lstStyle/>
          <a:p>
            <a:endParaRPr lang="en-US"/>
          </a:p>
        </p:txBody>
      </p:sp>
      <p:sp>
        <p:nvSpPr>
          <p:cNvPr id="17" name="Text 15"/>
          <p:cNvSpPr/>
          <p:nvPr/>
        </p:nvSpPr>
        <p:spPr>
          <a:xfrm>
            <a:off x="7223760" y="914400"/>
            <a:ext cx="1417320" cy="502920"/>
          </a:xfrm>
          <a:prstGeom prst="rect">
            <a:avLst/>
          </a:prstGeom>
          <a:noFill/>
          <a:ln/>
        </p:spPr>
        <p:txBody>
          <a:bodyPr wrap="square" rtlCol="0" anchor="ctr"/>
          <a:lstStyle/>
          <a:p>
            <a:pPr marL="0" indent="0" algn="ctr">
              <a:buNone/>
            </a:pPr>
            <a:r>
              <a:rPr lang="en-US" sz="1100" b="1" dirty="0">
                <a:solidFill>
                  <a:srgbClr val="F8FAFC"/>
                </a:solidFill>
                <a:latin typeface="Calibri" pitchFamily="34" charset="0"/>
                <a:ea typeface="Calibri" pitchFamily="34" charset="-122"/>
                <a:cs typeface="Calibri" pitchFamily="34" charset="-120"/>
              </a:rPr>
              <a:t>Model</a:t>
            </a:r>
            <a:endParaRPr lang="en-US" sz="1100" dirty="0"/>
          </a:p>
          <a:p>
            <a:pPr marL="0" indent="0" algn="ctr">
              <a:buNone/>
            </a:pPr>
            <a:r>
              <a:rPr lang="en-US" sz="1100" b="1" dirty="0">
                <a:solidFill>
                  <a:srgbClr val="F8FAFC"/>
                </a:solidFill>
                <a:latin typeface="Calibri" pitchFamily="34" charset="0"/>
                <a:ea typeface="Calibri" pitchFamily="34" charset="-122"/>
                <a:cs typeface="Calibri" pitchFamily="34" charset="-120"/>
              </a:rPr>
              <a:t>Comparison</a:t>
            </a:r>
            <a:endParaRPr lang="en-US" sz="1100" dirty="0"/>
          </a:p>
        </p:txBody>
      </p:sp>
      <p:sp>
        <p:nvSpPr>
          <p:cNvPr id="18" name="Text 16"/>
          <p:cNvSpPr/>
          <p:nvPr/>
        </p:nvSpPr>
        <p:spPr>
          <a:xfrm>
            <a:off x="7223760" y="1371600"/>
            <a:ext cx="1417320" cy="457200"/>
          </a:xfrm>
          <a:prstGeom prst="rect">
            <a:avLst/>
          </a:prstGeom>
          <a:noFill/>
          <a:ln/>
        </p:spPr>
        <p:txBody>
          <a:bodyPr wrap="square" rtlCol="0" anchor="t"/>
          <a:lstStyle/>
          <a:p>
            <a:pPr marL="0" indent="0" algn="ctr">
              <a:buNone/>
            </a:pPr>
            <a:r>
              <a:rPr lang="en-US" sz="800" dirty="0">
                <a:solidFill>
                  <a:srgbClr val="CBD5E1"/>
                </a:solidFill>
                <a:latin typeface="Calibri" pitchFamily="34" charset="0"/>
                <a:ea typeface="Calibri" pitchFamily="34" charset="-122"/>
                <a:cs typeface="Calibri" pitchFamily="34" charset="-120"/>
              </a:rPr>
              <a:t>Criterion: Misclass</a:t>
            </a:r>
            <a:endParaRPr lang="en-US" sz="800" dirty="0"/>
          </a:p>
          <a:p>
            <a:pPr marL="0" indent="0" algn="ctr">
              <a:buNone/>
            </a:pPr>
            <a:r>
              <a:rPr lang="en-US" sz="800" dirty="0">
                <a:solidFill>
                  <a:srgbClr val="CBD5E1"/>
                </a:solidFill>
                <a:latin typeface="Calibri" pitchFamily="34" charset="0"/>
                <a:ea typeface="Calibri" pitchFamily="34" charset="-122"/>
                <a:cs typeface="Calibri" pitchFamily="34" charset="-120"/>
              </a:rPr>
              <a:t>Cutoff: 0.50</a:t>
            </a:r>
            <a:endParaRPr lang="en-US" sz="800" dirty="0"/>
          </a:p>
        </p:txBody>
      </p:sp>
      <p:sp>
        <p:nvSpPr>
          <p:cNvPr id="19" name="Shape 17"/>
          <p:cNvSpPr/>
          <p:nvPr/>
        </p:nvSpPr>
        <p:spPr>
          <a:xfrm>
            <a:off x="4206240" y="2468880"/>
            <a:ext cx="1417320" cy="777240"/>
          </a:xfrm>
          <a:prstGeom prst="rect">
            <a:avLst/>
          </a:prstGeom>
          <a:solidFill>
            <a:srgbClr val="8B5CF6"/>
          </a:solidFill>
          <a:ln/>
          <a:effectLst>
            <a:outerShdw blurRad="76200" dist="25400" dir="8100000" algn="bl" rotWithShape="0">
              <a:srgbClr val="000000">
                <a:alpha val="25000"/>
              </a:srgbClr>
            </a:outerShdw>
          </a:effectLst>
        </p:spPr>
        <p:txBody>
          <a:bodyPr/>
          <a:lstStyle/>
          <a:p>
            <a:endParaRPr lang="en-US"/>
          </a:p>
        </p:txBody>
      </p:sp>
      <p:sp>
        <p:nvSpPr>
          <p:cNvPr id="20" name="Text 18"/>
          <p:cNvSpPr/>
          <p:nvPr/>
        </p:nvSpPr>
        <p:spPr>
          <a:xfrm>
            <a:off x="4206240" y="2468880"/>
            <a:ext cx="1417320" cy="457200"/>
          </a:xfrm>
          <a:prstGeom prst="rect">
            <a:avLst/>
          </a:prstGeom>
          <a:noFill/>
          <a:ln/>
        </p:spPr>
        <p:txBody>
          <a:bodyPr wrap="square" rtlCol="0" anchor="ctr"/>
          <a:lstStyle/>
          <a:p>
            <a:pPr marL="0" indent="0" algn="ctr">
              <a:buNone/>
            </a:pPr>
            <a:r>
              <a:rPr lang="en-US" sz="1100" b="1" dirty="0">
                <a:solidFill>
                  <a:srgbClr val="F8FAFC"/>
                </a:solidFill>
                <a:latin typeface="Calibri" pitchFamily="34" charset="0"/>
                <a:ea typeface="Calibri" pitchFamily="34" charset="-122"/>
                <a:cs typeface="Calibri" pitchFamily="34" charset="-120"/>
              </a:rPr>
              <a:t>Logistic</a:t>
            </a:r>
            <a:endParaRPr lang="en-US" sz="1100" dirty="0"/>
          </a:p>
          <a:p>
            <a:pPr marL="0" indent="0" algn="ctr">
              <a:buNone/>
            </a:pPr>
            <a:r>
              <a:rPr lang="en-US" sz="1100" b="1" dirty="0">
                <a:solidFill>
                  <a:srgbClr val="F8FAFC"/>
                </a:solidFill>
                <a:latin typeface="Calibri" pitchFamily="34" charset="0"/>
                <a:ea typeface="Calibri" pitchFamily="34" charset="-122"/>
                <a:cs typeface="Calibri" pitchFamily="34" charset="-120"/>
              </a:rPr>
              <a:t>Regression</a:t>
            </a:r>
            <a:endParaRPr lang="en-US" sz="1100" dirty="0"/>
          </a:p>
        </p:txBody>
      </p:sp>
      <p:sp>
        <p:nvSpPr>
          <p:cNvPr id="21" name="Text 19"/>
          <p:cNvSpPr/>
          <p:nvPr/>
        </p:nvSpPr>
        <p:spPr>
          <a:xfrm>
            <a:off x="4206240" y="2880360"/>
            <a:ext cx="1417320" cy="365760"/>
          </a:xfrm>
          <a:prstGeom prst="rect">
            <a:avLst/>
          </a:prstGeom>
          <a:noFill/>
          <a:ln/>
        </p:spPr>
        <p:txBody>
          <a:bodyPr wrap="square" rtlCol="0" anchor="t"/>
          <a:lstStyle/>
          <a:p>
            <a:pPr marL="0" indent="0" algn="ctr">
              <a:buNone/>
            </a:pPr>
            <a:r>
              <a:rPr lang="en-US" sz="800" dirty="0">
                <a:solidFill>
                  <a:srgbClr val="CBD5E1"/>
                </a:solidFill>
                <a:latin typeface="Calibri" pitchFamily="34" charset="0"/>
                <a:ea typeface="Calibri" pitchFamily="34" charset="-122"/>
                <a:cs typeface="Calibri" pitchFamily="34" charset="-120"/>
              </a:rPr>
              <a:t>Stepwise selection</a:t>
            </a:r>
            <a:endParaRPr lang="en-US" sz="800" dirty="0"/>
          </a:p>
          <a:p>
            <a:pPr marL="0" indent="0" algn="ctr">
              <a:buNone/>
            </a:pPr>
            <a:r>
              <a:rPr lang="en-US" sz="800" dirty="0">
                <a:solidFill>
                  <a:srgbClr val="CBD5E1"/>
                </a:solidFill>
                <a:latin typeface="Calibri" pitchFamily="34" charset="0"/>
                <a:ea typeface="Calibri" pitchFamily="34" charset="-122"/>
                <a:cs typeface="Calibri" pitchFamily="34" charset="-120"/>
              </a:rPr>
              <a:t>SBC criterion</a:t>
            </a:r>
            <a:endParaRPr lang="en-US" sz="800" dirty="0"/>
          </a:p>
        </p:txBody>
      </p:sp>
      <p:sp>
        <p:nvSpPr>
          <p:cNvPr id="22" name="Shape 20"/>
          <p:cNvSpPr/>
          <p:nvPr/>
        </p:nvSpPr>
        <p:spPr>
          <a:xfrm>
            <a:off x="5623560" y="2852928"/>
            <a:ext cx="1600200" cy="0"/>
          </a:xfrm>
          <a:prstGeom prst="line">
            <a:avLst/>
          </a:prstGeom>
          <a:noFill/>
          <a:ln w="12700">
            <a:solidFill>
              <a:srgbClr val="94A3B8"/>
            </a:solidFill>
            <a:prstDash val="dash"/>
          </a:ln>
        </p:spPr>
        <p:txBody>
          <a:bodyPr/>
          <a:lstStyle/>
          <a:p>
            <a:endParaRPr lang="en-US"/>
          </a:p>
        </p:txBody>
      </p:sp>
      <p:sp>
        <p:nvSpPr>
          <p:cNvPr id="23" name="Shape 21"/>
          <p:cNvSpPr/>
          <p:nvPr/>
        </p:nvSpPr>
        <p:spPr>
          <a:xfrm>
            <a:off x="4206240" y="3474720"/>
            <a:ext cx="1417320" cy="777240"/>
          </a:xfrm>
          <a:prstGeom prst="rect">
            <a:avLst/>
          </a:prstGeom>
          <a:solidFill>
            <a:srgbClr val="10B981"/>
          </a:solidFill>
          <a:ln/>
          <a:effectLst>
            <a:outerShdw blurRad="76200" dist="25400" dir="8100000" algn="bl" rotWithShape="0">
              <a:srgbClr val="000000">
                <a:alpha val="25000"/>
              </a:srgbClr>
            </a:outerShdw>
          </a:effectLst>
        </p:spPr>
        <p:txBody>
          <a:bodyPr/>
          <a:lstStyle/>
          <a:p>
            <a:endParaRPr lang="en-US"/>
          </a:p>
        </p:txBody>
      </p:sp>
      <p:sp>
        <p:nvSpPr>
          <p:cNvPr id="24" name="Text 22"/>
          <p:cNvSpPr/>
          <p:nvPr/>
        </p:nvSpPr>
        <p:spPr>
          <a:xfrm>
            <a:off x="4206240" y="3474720"/>
            <a:ext cx="1417320" cy="457200"/>
          </a:xfrm>
          <a:prstGeom prst="rect">
            <a:avLst/>
          </a:prstGeom>
          <a:noFill/>
          <a:ln/>
        </p:spPr>
        <p:txBody>
          <a:bodyPr wrap="square" rtlCol="0" anchor="ctr"/>
          <a:lstStyle/>
          <a:p>
            <a:pPr marL="0" indent="0" algn="ctr">
              <a:buNone/>
            </a:pPr>
            <a:r>
              <a:rPr lang="en-US" sz="1100" b="1" dirty="0">
                <a:solidFill>
                  <a:srgbClr val="F8FAFC"/>
                </a:solidFill>
                <a:latin typeface="Calibri" pitchFamily="34" charset="0"/>
                <a:ea typeface="Calibri" pitchFamily="34" charset="-122"/>
                <a:cs typeface="Calibri" pitchFamily="34" charset="-120"/>
              </a:rPr>
              <a:t>Forest</a:t>
            </a:r>
            <a:endParaRPr lang="en-US" sz="1100" dirty="0"/>
          </a:p>
        </p:txBody>
      </p:sp>
      <p:sp>
        <p:nvSpPr>
          <p:cNvPr id="25" name="Text 23"/>
          <p:cNvSpPr/>
          <p:nvPr/>
        </p:nvSpPr>
        <p:spPr>
          <a:xfrm>
            <a:off x="4206240" y="3886200"/>
            <a:ext cx="1417320" cy="365760"/>
          </a:xfrm>
          <a:prstGeom prst="rect">
            <a:avLst/>
          </a:prstGeom>
          <a:noFill/>
          <a:ln/>
        </p:spPr>
        <p:txBody>
          <a:bodyPr wrap="square" rtlCol="0" anchor="t"/>
          <a:lstStyle/>
          <a:p>
            <a:pPr marL="0" indent="0" algn="ctr">
              <a:buNone/>
            </a:pPr>
            <a:r>
              <a:rPr lang="en-US" sz="800" dirty="0">
                <a:solidFill>
                  <a:srgbClr val="CBD5E1"/>
                </a:solidFill>
                <a:latin typeface="Calibri" pitchFamily="34" charset="0"/>
                <a:ea typeface="Calibri" pitchFamily="34" charset="-122"/>
                <a:cs typeface="Calibri" pitchFamily="34" charset="-120"/>
              </a:rPr>
              <a:t>100 trees</a:t>
            </a:r>
            <a:endParaRPr lang="en-US" sz="800" dirty="0"/>
          </a:p>
          <a:p>
            <a:pPr marL="0" indent="0" algn="ctr">
              <a:buNone/>
            </a:pPr>
            <a:r>
              <a:rPr lang="en-US" sz="800" dirty="0">
                <a:solidFill>
                  <a:srgbClr val="CBD5E1"/>
                </a:solidFill>
                <a:latin typeface="Calibri" pitchFamily="34" charset="0"/>
                <a:ea typeface="Calibri" pitchFamily="34" charset="-122"/>
                <a:cs typeface="Calibri" pitchFamily="34" charset="-120"/>
              </a:rPr>
              <a:t>Default params</a:t>
            </a:r>
            <a:endParaRPr lang="en-US" sz="800" dirty="0"/>
          </a:p>
        </p:txBody>
      </p:sp>
      <p:sp>
        <p:nvSpPr>
          <p:cNvPr id="26" name="Shape 24"/>
          <p:cNvSpPr/>
          <p:nvPr/>
        </p:nvSpPr>
        <p:spPr>
          <a:xfrm>
            <a:off x="5623560" y="3858768"/>
            <a:ext cx="1600200" cy="0"/>
          </a:xfrm>
          <a:prstGeom prst="line">
            <a:avLst/>
          </a:prstGeom>
          <a:noFill/>
          <a:ln w="12700">
            <a:solidFill>
              <a:srgbClr val="94A3B8"/>
            </a:solidFill>
            <a:prstDash val="dash"/>
          </a:ln>
        </p:spPr>
        <p:txBody>
          <a:bodyPr/>
          <a:lstStyle/>
          <a:p>
            <a:endParaRPr lang="en-US"/>
          </a:p>
        </p:txBody>
      </p:sp>
      <p:sp>
        <p:nvSpPr>
          <p:cNvPr id="27" name="Shape 25"/>
          <p:cNvSpPr/>
          <p:nvPr/>
        </p:nvSpPr>
        <p:spPr>
          <a:xfrm>
            <a:off x="2816352" y="1828800"/>
            <a:ext cx="0" cy="2011680"/>
          </a:xfrm>
          <a:prstGeom prst="line">
            <a:avLst/>
          </a:prstGeom>
          <a:noFill/>
          <a:ln w="12700">
            <a:solidFill>
              <a:srgbClr val="94A3B8"/>
            </a:solidFill>
            <a:prstDash val="dash"/>
          </a:ln>
        </p:spPr>
        <p:txBody>
          <a:bodyPr/>
          <a:lstStyle/>
          <a:p>
            <a:endParaRPr lang="en-US"/>
          </a:p>
        </p:txBody>
      </p:sp>
      <p:sp>
        <p:nvSpPr>
          <p:cNvPr id="28" name="Shape 26"/>
          <p:cNvSpPr/>
          <p:nvPr/>
        </p:nvSpPr>
        <p:spPr>
          <a:xfrm>
            <a:off x="2816352" y="2852928"/>
            <a:ext cx="1389888" cy="0"/>
          </a:xfrm>
          <a:prstGeom prst="line">
            <a:avLst/>
          </a:prstGeom>
          <a:noFill/>
          <a:ln w="12700">
            <a:solidFill>
              <a:srgbClr val="94A3B8"/>
            </a:solidFill>
            <a:prstDash val="dash"/>
          </a:ln>
        </p:spPr>
        <p:txBody>
          <a:bodyPr/>
          <a:lstStyle/>
          <a:p>
            <a:endParaRPr lang="en-US"/>
          </a:p>
        </p:txBody>
      </p:sp>
      <p:sp>
        <p:nvSpPr>
          <p:cNvPr id="29" name="Shape 27"/>
          <p:cNvSpPr/>
          <p:nvPr/>
        </p:nvSpPr>
        <p:spPr>
          <a:xfrm>
            <a:off x="2816352" y="3858768"/>
            <a:ext cx="1389888" cy="0"/>
          </a:xfrm>
          <a:prstGeom prst="line">
            <a:avLst/>
          </a:prstGeom>
          <a:noFill/>
          <a:ln w="12700">
            <a:solidFill>
              <a:srgbClr val="94A3B8"/>
            </a:solidFill>
            <a:prstDash val="dash"/>
          </a:ln>
        </p:spPr>
        <p:txBody>
          <a:bodyPr/>
          <a:lstStyle/>
          <a:p>
            <a:endParaRPr lang="en-US"/>
          </a:p>
        </p:txBody>
      </p:sp>
      <p:sp>
        <p:nvSpPr>
          <p:cNvPr id="30" name="Shape 28"/>
          <p:cNvSpPr/>
          <p:nvPr/>
        </p:nvSpPr>
        <p:spPr>
          <a:xfrm>
            <a:off x="5943600" y="2377440"/>
            <a:ext cx="2926080" cy="2286000"/>
          </a:xfrm>
          <a:prstGeom prst="rect">
            <a:avLst/>
          </a:prstGeom>
          <a:solidFill>
            <a:srgbClr val="1E293B"/>
          </a:solidFill>
          <a:ln/>
        </p:spPr>
        <p:txBody>
          <a:bodyPr/>
          <a:lstStyle/>
          <a:p>
            <a:endParaRPr lang="en-US"/>
          </a:p>
        </p:txBody>
      </p:sp>
      <p:sp>
        <p:nvSpPr>
          <p:cNvPr id="31" name="Text 29"/>
          <p:cNvSpPr/>
          <p:nvPr/>
        </p:nvSpPr>
        <p:spPr>
          <a:xfrm>
            <a:off x="6126480" y="2468880"/>
            <a:ext cx="2560320" cy="320040"/>
          </a:xfrm>
          <a:prstGeom prst="rect">
            <a:avLst/>
          </a:prstGeom>
          <a:noFill/>
          <a:ln/>
        </p:spPr>
        <p:txBody>
          <a:bodyPr wrap="square" lIns="0" tIns="0" rIns="0" bIns="0" rtlCol="0" anchor="ctr"/>
          <a:lstStyle/>
          <a:p>
            <a:pPr marL="0" indent="0">
              <a:buNone/>
            </a:pPr>
            <a:r>
              <a:rPr lang="en-US" sz="1300" b="1" dirty="0">
                <a:solidFill>
                  <a:srgbClr val="0D9488"/>
                </a:solidFill>
                <a:latin typeface="Calibri" pitchFamily="34" charset="0"/>
                <a:ea typeface="Calibri" pitchFamily="34" charset="-122"/>
                <a:cs typeface="Calibri" pitchFamily="34" charset="-120"/>
              </a:rPr>
              <a:t>Data Notes</a:t>
            </a:r>
            <a:endParaRPr lang="en-US" sz="1300" dirty="0"/>
          </a:p>
        </p:txBody>
      </p:sp>
      <p:sp>
        <p:nvSpPr>
          <p:cNvPr id="32" name="Text 30"/>
          <p:cNvSpPr/>
          <p:nvPr/>
        </p:nvSpPr>
        <p:spPr>
          <a:xfrm>
            <a:off x="6126480" y="2834640"/>
            <a:ext cx="2560320" cy="1645920"/>
          </a:xfrm>
          <a:prstGeom prst="rect">
            <a:avLst/>
          </a:prstGeom>
          <a:noFill/>
          <a:ln/>
        </p:spPr>
        <p:txBody>
          <a:bodyPr wrap="square" rtlCol="0" anchor="t"/>
          <a:lstStyle/>
          <a:p>
            <a:pPr marL="0" indent="0">
              <a:buNone/>
            </a:pPr>
            <a:r>
              <a:rPr lang="en-US" sz="1000" b="1" dirty="0">
                <a:solidFill>
                  <a:srgbClr val="22D3EE"/>
                </a:solidFill>
                <a:latin typeface="Calibri" pitchFamily="34" charset="0"/>
                <a:ea typeface="Calibri" pitchFamily="34" charset="-122"/>
                <a:cs typeface="Calibri" pitchFamily="34" charset="-120"/>
              </a:rPr>
              <a:t>Missing values: </a:t>
            </a:r>
            <a:endParaRPr lang="en-US" sz="1000" dirty="0"/>
          </a:p>
          <a:p>
            <a:pPr marL="0" indent="0">
              <a:spcAft>
                <a:spcPts val="800"/>
              </a:spcAft>
              <a:buNone/>
            </a:pPr>
            <a:r>
              <a:rPr lang="en-US" sz="1000" dirty="0">
                <a:solidFill>
                  <a:srgbClr val="94A3B8"/>
                </a:solidFill>
                <a:latin typeface="Calibri" pitchFamily="34" charset="0"/>
                <a:ea typeface="Calibri" pitchFamily="34" charset="-122"/>
                <a:cs typeface="Calibri" pitchFamily="34" charset="-120"/>
              </a:rPr>
              <a:t>Stent_Length, Stent_Width, Stent_Thickness</a:t>
            </a:r>
            <a:endParaRPr lang="en-US" sz="1000" dirty="0"/>
          </a:p>
          <a:p>
            <a:pPr marL="0" indent="0">
              <a:buNone/>
            </a:pPr>
            <a:r>
              <a:rPr lang="en-US" sz="1000" b="1" dirty="0">
                <a:solidFill>
                  <a:srgbClr val="22D3EE"/>
                </a:solidFill>
                <a:latin typeface="Calibri" pitchFamily="34" charset="0"/>
                <a:ea typeface="Calibri" pitchFamily="34" charset="-122"/>
                <a:cs typeface="Calibri" pitchFamily="34" charset="-120"/>
              </a:rPr>
              <a:t>Imputation method: </a:t>
            </a:r>
            <a:endParaRPr lang="en-US" sz="1000" dirty="0"/>
          </a:p>
          <a:p>
            <a:pPr marL="0" indent="0">
              <a:spcAft>
                <a:spcPts val="800"/>
              </a:spcAft>
              <a:buNone/>
            </a:pPr>
            <a:r>
              <a:rPr lang="en-US" sz="1000" dirty="0">
                <a:solidFill>
                  <a:srgbClr val="94A3B8"/>
                </a:solidFill>
                <a:latin typeface="Calibri" pitchFamily="34" charset="0"/>
                <a:ea typeface="Calibri" pitchFamily="34" charset="-122"/>
                <a:cs typeface="Calibri" pitchFamily="34" charset="-120"/>
              </a:rPr>
              <a:t>Mean (Model Studio default)</a:t>
            </a:r>
            <a:endParaRPr lang="en-US" sz="1000" dirty="0"/>
          </a:p>
          <a:p>
            <a:pPr marL="0" indent="0">
              <a:buNone/>
            </a:pPr>
            <a:r>
              <a:rPr lang="en-US" sz="1000" b="1" dirty="0">
                <a:solidFill>
                  <a:srgbClr val="22D3EE"/>
                </a:solidFill>
                <a:latin typeface="Calibri" pitchFamily="34" charset="0"/>
                <a:ea typeface="Calibri" pitchFamily="34" charset="-122"/>
                <a:cs typeface="Calibri" pitchFamily="34" charset="-120"/>
              </a:rPr>
              <a:t>Rejected variables: </a:t>
            </a:r>
            <a:endParaRPr lang="en-US" sz="1000" dirty="0"/>
          </a:p>
          <a:p>
            <a:pPr marL="0" indent="0">
              <a:spcAft>
                <a:spcPts val="800"/>
              </a:spcAft>
              <a:buNone/>
            </a:pPr>
            <a:r>
              <a:rPr lang="en-US" sz="1000" dirty="0">
                <a:solidFill>
                  <a:srgbClr val="94A3B8"/>
                </a:solidFill>
                <a:latin typeface="Calibri" pitchFamily="34" charset="0"/>
                <a:ea typeface="Calibri" pitchFamily="34" charset="-122"/>
                <a:cs typeface="Calibri" pitchFamily="34" charset="-120"/>
              </a:rPr>
              <a:t>Patient_id (ID), Stent_Failure_flag (leakage)</a:t>
            </a:r>
            <a:endParaRPr lang="en-US" sz="1000" dirty="0"/>
          </a:p>
          <a:p>
            <a:pPr marL="0" indent="0">
              <a:buNone/>
            </a:pPr>
            <a:r>
              <a:rPr lang="en-US" sz="1000" b="1" dirty="0">
                <a:solidFill>
                  <a:srgbClr val="22D3EE"/>
                </a:solidFill>
                <a:latin typeface="Calibri" pitchFamily="34" charset="0"/>
                <a:ea typeface="Calibri" pitchFamily="34" charset="-122"/>
                <a:cs typeface="Calibri" pitchFamily="34" charset="-120"/>
              </a:rPr>
              <a:t>Class balance: </a:t>
            </a:r>
            <a:endParaRPr lang="en-US" sz="1000" dirty="0"/>
          </a:p>
          <a:p>
            <a:pPr marL="0" indent="0">
              <a:buNone/>
            </a:pPr>
            <a:r>
              <a:rPr lang="en-US" sz="1000" dirty="0">
                <a:solidFill>
                  <a:srgbClr val="94A3B8"/>
                </a:solidFill>
                <a:latin typeface="Calibri" pitchFamily="34" charset="0"/>
                <a:ea typeface="Calibri" pitchFamily="34" charset="-122"/>
                <a:cs typeface="Calibri" pitchFamily="34" charset="-120"/>
              </a:rPr>
              <a:t>~80% no-failure / ~20% failure</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72A"/>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548640"/>
          </a:xfrm>
          <a:prstGeom prst="rect">
            <a:avLst/>
          </a:prstGeom>
          <a:noFill/>
          <a:ln/>
        </p:spPr>
        <p:txBody>
          <a:bodyPr wrap="square" lIns="0" tIns="0" rIns="0" bIns="0" rtlCol="0" anchor="ctr"/>
          <a:lstStyle/>
          <a:p>
            <a:pPr marL="0" indent="0">
              <a:buNone/>
            </a:pPr>
            <a:r>
              <a:rPr lang="en-US" sz="2800" b="1" dirty="0">
                <a:solidFill>
                  <a:srgbClr val="F8FAFC"/>
                </a:solidFill>
                <a:latin typeface="Calibri" pitchFamily="34" charset="0"/>
                <a:ea typeface="Calibri" pitchFamily="34" charset="-122"/>
                <a:cs typeface="Calibri" pitchFamily="34" charset="-120"/>
              </a:rPr>
              <a:t>Fit Statistics — Full Breakdown</a:t>
            </a:r>
            <a:endParaRPr lang="en-US" sz="28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274320" y="914400"/>
          <a:ext cx="8595360" cy="914400"/>
        </p:xfrm>
        <a:graphic>
          <a:graphicData uri="http://schemas.openxmlformats.org/drawingml/2006/table">
            <a:tbl>
              <a:tblPr/>
              <a:tblGrid>
                <a:gridCol w="146304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97280">
                  <a:extLst>
                    <a:ext uri="{9D8B030D-6E8A-4147-A177-3AD203B41FA5}">
                      <a16:colId xmlns:a16="http://schemas.microsoft.com/office/drawing/2014/main" val="20002"/>
                    </a:ext>
                  </a:extLst>
                </a:gridCol>
                <a:gridCol w="1005840">
                  <a:extLst>
                    <a:ext uri="{9D8B030D-6E8A-4147-A177-3AD203B41FA5}">
                      <a16:colId xmlns:a16="http://schemas.microsoft.com/office/drawing/2014/main" val="20003"/>
                    </a:ext>
                  </a:extLst>
                </a:gridCol>
                <a:gridCol w="1097280">
                  <a:extLst>
                    <a:ext uri="{9D8B030D-6E8A-4147-A177-3AD203B41FA5}">
                      <a16:colId xmlns:a16="http://schemas.microsoft.com/office/drawing/2014/main" val="20004"/>
                    </a:ext>
                  </a:extLst>
                </a:gridCol>
                <a:gridCol w="1005840">
                  <a:extLst>
                    <a:ext uri="{9D8B030D-6E8A-4147-A177-3AD203B41FA5}">
                      <a16:colId xmlns:a16="http://schemas.microsoft.com/office/drawing/2014/main" val="20005"/>
                    </a:ext>
                  </a:extLst>
                </a:gridCol>
                <a:gridCol w="1097280">
                  <a:extLst>
                    <a:ext uri="{9D8B030D-6E8A-4147-A177-3AD203B41FA5}">
                      <a16:colId xmlns:a16="http://schemas.microsoft.com/office/drawing/2014/main" val="20006"/>
                    </a:ext>
                  </a:extLst>
                </a:gridCol>
              </a:tblGrid>
              <a:tr h="292608">
                <a:tc>
                  <a:txBody>
                    <a:bodyPr/>
                    <a:lstStyle/>
                    <a:p>
                      <a:pPr marL="0" indent="0" algn="l">
                        <a:buNone/>
                      </a:pPr>
                      <a:r>
                        <a:rPr lang="en-US" sz="1000" b="1" dirty="0">
                          <a:solidFill>
                            <a:srgbClr val="F8FAFC"/>
                          </a:solidFill>
                          <a:latin typeface="Calibri" pitchFamily="34" charset="0"/>
                          <a:ea typeface="Calibri" pitchFamily="34" charset="-122"/>
                          <a:cs typeface="Calibri" pitchFamily="34" charset="-120"/>
                        </a:rPr>
                        <a:t>Metric</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0D9488"/>
                    </a:solidFill>
                  </a:tcPr>
                </a:tc>
                <a:tc>
                  <a:txBody>
                    <a:bodyPr/>
                    <a:lstStyle/>
                    <a:p>
                      <a:pPr marL="0" indent="0" algn="ctr">
                        <a:buNone/>
                      </a:pPr>
                      <a:r>
                        <a:rPr lang="en-US" sz="1000" b="1" dirty="0">
                          <a:solidFill>
                            <a:srgbClr val="F8FAFC"/>
                          </a:solidFill>
                          <a:latin typeface="Calibri" pitchFamily="34" charset="0"/>
                          <a:ea typeface="Calibri" pitchFamily="34" charset="-122"/>
                          <a:cs typeface="Calibri" pitchFamily="34" charset="-120"/>
                        </a:rPr>
                        <a:t>DT Train</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0D9488"/>
                    </a:solidFill>
                  </a:tcPr>
                </a:tc>
                <a:tc>
                  <a:txBody>
                    <a:bodyPr/>
                    <a:lstStyle/>
                    <a:p>
                      <a:pPr marL="0" indent="0" algn="ctr">
                        <a:buNone/>
                      </a:pPr>
                      <a:r>
                        <a:rPr lang="en-US" sz="1000" b="1" dirty="0">
                          <a:solidFill>
                            <a:srgbClr val="F8FAFC"/>
                          </a:solidFill>
                          <a:latin typeface="Calibri" pitchFamily="34" charset="0"/>
                          <a:ea typeface="Calibri" pitchFamily="34" charset="-122"/>
                          <a:cs typeface="Calibri" pitchFamily="34" charset="-120"/>
                        </a:rPr>
                        <a:t>DT Validate</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0D9488"/>
                    </a:solidFill>
                  </a:tcPr>
                </a:tc>
                <a:tc>
                  <a:txBody>
                    <a:bodyPr/>
                    <a:lstStyle/>
                    <a:p>
                      <a:pPr marL="0" indent="0" algn="ctr">
                        <a:buNone/>
                      </a:pPr>
                      <a:r>
                        <a:rPr lang="en-US" sz="1000" b="1" dirty="0">
                          <a:solidFill>
                            <a:srgbClr val="F8FAFC"/>
                          </a:solidFill>
                          <a:latin typeface="Calibri" pitchFamily="34" charset="0"/>
                          <a:ea typeface="Calibri" pitchFamily="34" charset="-122"/>
                          <a:cs typeface="Calibri" pitchFamily="34" charset="-120"/>
                        </a:rPr>
                        <a:t>LR Train</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0D9488"/>
                    </a:solidFill>
                  </a:tcPr>
                </a:tc>
                <a:tc>
                  <a:txBody>
                    <a:bodyPr/>
                    <a:lstStyle/>
                    <a:p>
                      <a:pPr marL="0" indent="0" algn="ctr">
                        <a:buNone/>
                      </a:pPr>
                      <a:r>
                        <a:rPr lang="en-US" sz="1000" b="1" dirty="0">
                          <a:solidFill>
                            <a:srgbClr val="F8FAFC"/>
                          </a:solidFill>
                          <a:latin typeface="Calibri" pitchFamily="34" charset="0"/>
                          <a:ea typeface="Calibri" pitchFamily="34" charset="-122"/>
                          <a:cs typeface="Calibri" pitchFamily="34" charset="-120"/>
                        </a:rPr>
                        <a:t>LR Validate</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0D9488"/>
                    </a:solidFill>
                  </a:tcPr>
                </a:tc>
                <a:tc>
                  <a:txBody>
                    <a:bodyPr/>
                    <a:lstStyle/>
                    <a:p>
                      <a:pPr marL="0" indent="0" algn="ctr">
                        <a:buNone/>
                      </a:pPr>
                      <a:r>
                        <a:rPr lang="en-US" sz="1000" b="1" dirty="0">
                          <a:solidFill>
                            <a:srgbClr val="F8FAFC"/>
                          </a:solidFill>
                          <a:latin typeface="Calibri" pitchFamily="34" charset="0"/>
                          <a:ea typeface="Calibri" pitchFamily="34" charset="-122"/>
                          <a:cs typeface="Calibri" pitchFamily="34" charset="-120"/>
                        </a:rPr>
                        <a:t>RF Train</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0D9488"/>
                    </a:solidFill>
                  </a:tcPr>
                </a:tc>
                <a:tc>
                  <a:txBody>
                    <a:bodyPr/>
                    <a:lstStyle/>
                    <a:p>
                      <a:pPr marL="0" indent="0" algn="ctr">
                        <a:buNone/>
                      </a:pPr>
                      <a:r>
                        <a:rPr lang="en-US" sz="1000" b="1" dirty="0">
                          <a:solidFill>
                            <a:srgbClr val="F8FAFC"/>
                          </a:solidFill>
                          <a:latin typeface="Calibri" pitchFamily="34" charset="0"/>
                          <a:ea typeface="Calibri" pitchFamily="34" charset="-122"/>
                          <a:cs typeface="Calibri" pitchFamily="34" charset="-120"/>
                        </a:rPr>
                        <a:t>RF Validate</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0D9488"/>
                    </a:solidFill>
                  </a:tcPr>
                </a:tc>
                <a:extLst>
                  <a:ext uri="{0D108BD9-81ED-4DB2-BD59-A6C34878D82A}">
                    <a16:rowId xmlns:a16="http://schemas.microsoft.com/office/drawing/2014/main" val="10000"/>
                  </a:ext>
                </a:extLst>
              </a:tr>
              <a:tr h="320040">
                <a:tc>
                  <a:txBody>
                    <a:bodyPr/>
                    <a:lstStyle/>
                    <a:p>
                      <a:pPr marL="0" indent="0" algn="l">
                        <a:buNone/>
                      </a:pPr>
                      <a:r>
                        <a:rPr lang="en-US" sz="1000" dirty="0">
                          <a:solidFill>
                            <a:srgbClr val="CBD5E1"/>
                          </a:solidFill>
                          <a:latin typeface="Calibri" pitchFamily="34" charset="0"/>
                          <a:ea typeface="Calibri" pitchFamily="34" charset="-122"/>
                          <a:cs typeface="Calibri" pitchFamily="34" charset="-120"/>
                        </a:rPr>
                        <a:t>Misclass Rate</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0.1832</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b="1" dirty="0">
                          <a:solidFill>
                            <a:srgbClr val="10B981"/>
                          </a:solidFill>
                          <a:latin typeface="Calibri" pitchFamily="34" charset="0"/>
                          <a:ea typeface="Calibri" pitchFamily="34" charset="-122"/>
                          <a:cs typeface="Calibri" pitchFamily="34" charset="-120"/>
                        </a:rPr>
                        <a:t>0.1909 ★</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0.1885</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0.1913</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F59E0B"/>
                          </a:solidFill>
                          <a:latin typeface="Calibri" pitchFamily="34" charset="0"/>
                          <a:ea typeface="Calibri" pitchFamily="34" charset="-122"/>
                          <a:cs typeface="Calibri" pitchFamily="34" charset="-120"/>
                        </a:rPr>
                        <a:t>0.1339</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0.1945</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extLst>
                  <a:ext uri="{0D108BD9-81ED-4DB2-BD59-A6C34878D82A}">
                    <a16:rowId xmlns:a16="http://schemas.microsoft.com/office/drawing/2014/main" val="10001"/>
                  </a:ext>
                </a:extLst>
              </a:tr>
              <a:tr h="320040">
                <a:tc>
                  <a:txBody>
                    <a:bodyPr/>
                    <a:lstStyle/>
                    <a:p>
                      <a:pPr marL="0" indent="0" algn="l">
                        <a:buNone/>
                      </a:pPr>
                      <a:r>
                        <a:rPr lang="en-US" sz="1000" dirty="0">
                          <a:solidFill>
                            <a:srgbClr val="CBD5E1"/>
                          </a:solidFill>
                          <a:latin typeface="Calibri" pitchFamily="34" charset="0"/>
                          <a:ea typeface="Calibri" pitchFamily="34" charset="-122"/>
                          <a:cs typeface="Calibri" pitchFamily="34" charset="-120"/>
                        </a:rPr>
                        <a:t>AUC (ROC)</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0.7940</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0.7826</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0.8263</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b="1" dirty="0">
                          <a:solidFill>
                            <a:srgbClr val="10B981"/>
                          </a:solidFill>
                          <a:latin typeface="Calibri" pitchFamily="34" charset="0"/>
                          <a:ea typeface="Calibri" pitchFamily="34" charset="-122"/>
                          <a:cs typeface="Calibri" pitchFamily="34" charset="-120"/>
                        </a:rPr>
                        <a:t>0.8235 ★</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F59E0B"/>
                          </a:solidFill>
                          <a:latin typeface="Calibri" pitchFamily="34" charset="0"/>
                          <a:ea typeface="Calibri" pitchFamily="34" charset="-122"/>
                          <a:cs typeface="Calibri" pitchFamily="34" charset="-120"/>
                        </a:rPr>
                        <a:t>0.9300</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0.8225</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extLst>
                  <a:ext uri="{0D108BD9-81ED-4DB2-BD59-A6C34878D82A}">
                    <a16:rowId xmlns:a16="http://schemas.microsoft.com/office/drawing/2014/main" val="10002"/>
                  </a:ext>
                </a:extLst>
              </a:tr>
              <a:tr h="320040">
                <a:tc>
                  <a:txBody>
                    <a:bodyPr/>
                    <a:lstStyle/>
                    <a:p>
                      <a:pPr marL="0" indent="0" algn="l">
                        <a:buNone/>
                      </a:pPr>
                      <a:r>
                        <a:rPr lang="en-US" sz="1000" dirty="0">
                          <a:solidFill>
                            <a:srgbClr val="CBD5E1"/>
                          </a:solidFill>
                          <a:latin typeface="Calibri" pitchFamily="34" charset="0"/>
                          <a:ea typeface="Calibri" pitchFamily="34" charset="-122"/>
                          <a:cs typeface="Calibri" pitchFamily="34" charset="-120"/>
                        </a:rPr>
                        <a:t>KS (Youden)</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0.4779</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0.4714</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0.4970</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0.4932</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F59E0B"/>
                          </a:solidFill>
                          <a:latin typeface="Calibri" pitchFamily="34" charset="0"/>
                          <a:ea typeface="Calibri" pitchFamily="34" charset="-122"/>
                          <a:cs typeface="Calibri" pitchFamily="34" charset="-120"/>
                        </a:rPr>
                        <a:t>0.7164</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b="1" dirty="0">
                          <a:solidFill>
                            <a:srgbClr val="10B981"/>
                          </a:solidFill>
                          <a:latin typeface="Calibri" pitchFamily="34" charset="0"/>
                          <a:ea typeface="Calibri" pitchFamily="34" charset="-122"/>
                          <a:cs typeface="Calibri" pitchFamily="34" charset="-120"/>
                        </a:rPr>
                        <a:t>0.4991 ★</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extLst>
                  <a:ext uri="{0D108BD9-81ED-4DB2-BD59-A6C34878D82A}">
                    <a16:rowId xmlns:a16="http://schemas.microsoft.com/office/drawing/2014/main" val="10003"/>
                  </a:ext>
                </a:extLst>
              </a:tr>
              <a:tr h="320040">
                <a:tc>
                  <a:txBody>
                    <a:bodyPr/>
                    <a:lstStyle/>
                    <a:p>
                      <a:pPr marL="0" indent="0" algn="l">
                        <a:buNone/>
                      </a:pPr>
                      <a:r>
                        <a:rPr lang="en-US" sz="1000" dirty="0">
                          <a:solidFill>
                            <a:srgbClr val="CBD5E1"/>
                          </a:solidFill>
                          <a:latin typeface="Calibri" pitchFamily="34" charset="0"/>
                          <a:ea typeface="Calibri" pitchFamily="34" charset="-122"/>
                          <a:cs typeface="Calibri" pitchFamily="34" charset="-120"/>
                        </a:rPr>
                        <a:t>Gini Coefficient</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0.5880</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0.5652</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0.6525</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b="1" dirty="0">
                          <a:solidFill>
                            <a:srgbClr val="10B981"/>
                          </a:solidFill>
                          <a:latin typeface="Calibri" pitchFamily="34" charset="0"/>
                          <a:ea typeface="Calibri" pitchFamily="34" charset="-122"/>
                          <a:cs typeface="Calibri" pitchFamily="34" charset="-120"/>
                        </a:rPr>
                        <a:t>0.6471 ★</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F59E0B"/>
                          </a:solidFill>
                          <a:latin typeface="Calibri" pitchFamily="34" charset="0"/>
                          <a:ea typeface="Calibri" pitchFamily="34" charset="-122"/>
                          <a:cs typeface="Calibri" pitchFamily="34" charset="-120"/>
                        </a:rPr>
                        <a:t>0.8600</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0.6450</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extLst>
                  <a:ext uri="{0D108BD9-81ED-4DB2-BD59-A6C34878D82A}">
                    <a16:rowId xmlns:a16="http://schemas.microsoft.com/office/drawing/2014/main" val="10004"/>
                  </a:ext>
                </a:extLst>
              </a:tr>
              <a:tr h="320040">
                <a:tc>
                  <a:txBody>
                    <a:bodyPr/>
                    <a:lstStyle/>
                    <a:p>
                      <a:pPr marL="0" indent="0" algn="l">
                        <a:buNone/>
                      </a:pPr>
                      <a:r>
                        <a:rPr lang="en-US" sz="1000" dirty="0">
                          <a:solidFill>
                            <a:srgbClr val="CBD5E1"/>
                          </a:solidFill>
                          <a:latin typeface="Calibri" pitchFamily="34" charset="0"/>
                          <a:ea typeface="Calibri" pitchFamily="34" charset="-122"/>
                          <a:cs typeface="Calibri" pitchFamily="34" charset="-120"/>
                        </a:rPr>
                        <a:t>False Positive Rate</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0.0786</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0.0786</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b="1" dirty="0">
                          <a:solidFill>
                            <a:srgbClr val="10B981"/>
                          </a:solidFill>
                          <a:latin typeface="Calibri" pitchFamily="34" charset="0"/>
                          <a:ea typeface="Calibri" pitchFamily="34" charset="-122"/>
                          <a:cs typeface="Calibri" pitchFamily="34" charset="-120"/>
                        </a:rPr>
                        <a:t>0.0719 ★</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0.0746</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extLst>
                  <a:ext uri="{0D108BD9-81ED-4DB2-BD59-A6C34878D82A}">
                    <a16:rowId xmlns:a16="http://schemas.microsoft.com/office/drawing/2014/main" val="10005"/>
                  </a:ext>
                </a:extLst>
              </a:tr>
              <a:tr h="320040">
                <a:tc>
                  <a:txBody>
                    <a:bodyPr/>
                    <a:lstStyle/>
                    <a:p>
                      <a:pPr marL="0" indent="0" algn="l">
                        <a:buNone/>
                      </a:pPr>
                      <a:r>
                        <a:rPr lang="en-US" sz="1000" dirty="0">
                          <a:solidFill>
                            <a:srgbClr val="CBD5E1"/>
                          </a:solidFill>
                          <a:latin typeface="Calibri" pitchFamily="34" charset="0"/>
                          <a:ea typeface="Calibri" pitchFamily="34" charset="-122"/>
                          <a:cs typeface="Calibri" pitchFamily="34" charset="-120"/>
                        </a:rPr>
                        <a:t>RMSE</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0.3730</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0.3789</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0.3690</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b="1" dirty="0">
                          <a:solidFill>
                            <a:srgbClr val="10B981"/>
                          </a:solidFill>
                          <a:latin typeface="Calibri" pitchFamily="34" charset="0"/>
                          <a:ea typeface="Calibri" pitchFamily="34" charset="-122"/>
                          <a:cs typeface="Calibri" pitchFamily="34" charset="-120"/>
                        </a:rPr>
                        <a:t>0.3715 ★</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F59E0B"/>
                          </a:solidFill>
                          <a:latin typeface="Calibri" pitchFamily="34" charset="0"/>
                          <a:ea typeface="Calibri" pitchFamily="34" charset="-122"/>
                          <a:cs typeface="Calibri" pitchFamily="34" charset="-120"/>
                        </a:rPr>
                        <a:t>0.3103</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0.3716</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extLst>
                  <a:ext uri="{0D108BD9-81ED-4DB2-BD59-A6C34878D82A}">
                    <a16:rowId xmlns:a16="http://schemas.microsoft.com/office/drawing/2014/main" val="10006"/>
                  </a:ext>
                </a:extLst>
              </a:tr>
              <a:tr h="320040">
                <a:tc>
                  <a:txBody>
                    <a:bodyPr/>
                    <a:lstStyle/>
                    <a:p>
                      <a:pPr marL="0" indent="0" algn="l">
                        <a:buNone/>
                      </a:pPr>
                      <a:r>
                        <a:rPr lang="en-US" sz="1000" dirty="0">
                          <a:solidFill>
                            <a:srgbClr val="CBD5E1"/>
                          </a:solidFill>
                          <a:latin typeface="Calibri" pitchFamily="34" charset="0"/>
                          <a:ea typeface="Calibri" pitchFamily="34" charset="-122"/>
                          <a:cs typeface="Calibri" pitchFamily="34" charset="-120"/>
                        </a:rPr>
                        <a:t>Multi-Class Log Loss</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0.4429</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0.4606</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0.4283</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b="1" dirty="0">
                          <a:solidFill>
                            <a:srgbClr val="10B981"/>
                          </a:solidFill>
                          <a:latin typeface="Calibri" pitchFamily="34" charset="0"/>
                          <a:ea typeface="Calibri" pitchFamily="34" charset="-122"/>
                          <a:cs typeface="Calibri" pitchFamily="34" charset="-120"/>
                        </a:rPr>
                        <a:t>0.4328 ★</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F59E0B"/>
                          </a:solidFill>
                          <a:latin typeface="Calibri" pitchFamily="34" charset="0"/>
                          <a:ea typeface="Calibri" pitchFamily="34" charset="-122"/>
                          <a:cs typeface="Calibri" pitchFamily="34" charset="-120"/>
                        </a:rPr>
                        <a:t>0.3200</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0.4338</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extLst>
                  <a:ext uri="{0D108BD9-81ED-4DB2-BD59-A6C34878D82A}">
                    <a16:rowId xmlns:a16="http://schemas.microsoft.com/office/drawing/2014/main" val="10007"/>
                  </a:ext>
                </a:extLst>
              </a:tr>
            </a:tbl>
          </a:graphicData>
        </a:graphic>
      </p:graphicFrame>
      <p:sp>
        <p:nvSpPr>
          <p:cNvPr id="3" name="Shape 1"/>
          <p:cNvSpPr/>
          <p:nvPr/>
        </p:nvSpPr>
        <p:spPr>
          <a:xfrm>
            <a:off x="274320" y="3749040"/>
            <a:ext cx="8595360" cy="1097280"/>
          </a:xfrm>
          <a:prstGeom prst="rect">
            <a:avLst/>
          </a:prstGeom>
          <a:solidFill>
            <a:srgbClr val="1E293B"/>
          </a:solidFill>
          <a:ln/>
        </p:spPr>
        <p:txBody>
          <a:bodyPr/>
          <a:lstStyle/>
          <a:p>
            <a:endParaRPr lang="en-US"/>
          </a:p>
        </p:txBody>
      </p:sp>
      <p:sp>
        <p:nvSpPr>
          <p:cNvPr id="5" name="Text 2"/>
          <p:cNvSpPr/>
          <p:nvPr/>
        </p:nvSpPr>
        <p:spPr>
          <a:xfrm>
            <a:off x="457200" y="3794760"/>
            <a:ext cx="7315200" cy="274320"/>
          </a:xfrm>
          <a:prstGeom prst="rect">
            <a:avLst/>
          </a:prstGeom>
          <a:noFill/>
          <a:ln/>
        </p:spPr>
        <p:txBody>
          <a:bodyPr wrap="square" rtlCol="0" anchor="ctr"/>
          <a:lstStyle/>
          <a:p>
            <a:pPr marL="0" indent="0">
              <a:buNone/>
            </a:pPr>
            <a:r>
              <a:rPr lang="en-US" sz="1000" b="1" dirty="0">
                <a:solidFill>
                  <a:srgbClr val="10B981"/>
                </a:solidFill>
                <a:latin typeface="Calibri" pitchFamily="34" charset="0"/>
                <a:ea typeface="Calibri" pitchFamily="34" charset="-122"/>
                <a:cs typeface="Calibri" pitchFamily="34" charset="-120"/>
              </a:rPr>
              <a:t>★ Green = Best on validation   </a:t>
            </a:r>
            <a:r>
              <a:rPr lang="en-US" sz="1000" b="1" dirty="0">
                <a:solidFill>
                  <a:srgbClr val="F59E0B"/>
                </a:solidFill>
                <a:latin typeface="Calibri" pitchFamily="34" charset="0"/>
                <a:ea typeface="Calibri" pitchFamily="34" charset="-122"/>
                <a:cs typeface="Calibri" pitchFamily="34" charset="-120"/>
              </a:rPr>
              <a:t>Amber = Suspect (train-val gap signals overfitting)</a:t>
            </a:r>
            <a:endParaRPr lang="en-US" sz="1000" dirty="0"/>
          </a:p>
        </p:txBody>
      </p:sp>
      <p:sp>
        <p:nvSpPr>
          <p:cNvPr id="6" name="Text 3"/>
          <p:cNvSpPr/>
          <p:nvPr/>
        </p:nvSpPr>
        <p:spPr>
          <a:xfrm>
            <a:off x="457200" y="4069080"/>
            <a:ext cx="8229600" cy="731520"/>
          </a:xfrm>
          <a:prstGeom prst="rect">
            <a:avLst/>
          </a:prstGeom>
          <a:noFill/>
          <a:ln/>
        </p:spPr>
        <p:txBody>
          <a:bodyPr wrap="square" rtlCol="0" anchor="t"/>
          <a:lstStyle/>
          <a:p>
            <a:pPr marL="0" indent="0">
              <a:buNone/>
            </a:pPr>
            <a:r>
              <a:rPr lang="en-US" sz="1000" b="1" dirty="0">
                <a:solidFill>
                  <a:srgbClr val="22D3EE"/>
                </a:solidFill>
                <a:latin typeface="Calibri" pitchFamily="34" charset="0"/>
                <a:ea typeface="Calibri" pitchFamily="34" charset="-122"/>
                <a:cs typeface="Calibri" pitchFamily="34" charset="-120"/>
              </a:rPr>
              <a:t>Overfitting Analysis: </a:t>
            </a:r>
            <a:endParaRPr lang="en-US" sz="1000" dirty="0"/>
          </a:p>
          <a:p>
            <a:pPr marL="0" indent="0">
              <a:buNone/>
            </a:pPr>
            <a:r>
              <a:rPr lang="en-US" sz="1000" dirty="0">
                <a:solidFill>
                  <a:srgbClr val="94A3B8"/>
                </a:solidFill>
                <a:latin typeface="Calibri" pitchFamily="34" charset="0"/>
                <a:ea typeface="Calibri" pitchFamily="34" charset="-122"/>
                <a:cs typeface="Calibri" pitchFamily="34" charset="-120"/>
              </a:rPr>
              <a:t>The Forest shows train AUC of 0.93 vs. validate 0.82 — a gap of 0.108. That's a red flag. Compare to LR (gap = 0.003) and DT (gap = 0.011). The Forest memorized training patterns rather than learning generalizable rules. This would likely worsen on truly unseen production data.</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172A"/>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548640"/>
          </a:xfrm>
          <a:prstGeom prst="rect">
            <a:avLst/>
          </a:prstGeom>
          <a:noFill/>
          <a:ln/>
        </p:spPr>
        <p:txBody>
          <a:bodyPr wrap="square" lIns="0" tIns="0" rIns="0" bIns="0" rtlCol="0" anchor="ctr"/>
          <a:lstStyle/>
          <a:p>
            <a:pPr marL="0" indent="0">
              <a:buNone/>
            </a:pPr>
            <a:r>
              <a:rPr lang="en-US" sz="2800" b="1" dirty="0">
                <a:solidFill>
                  <a:srgbClr val="F8FAFC"/>
                </a:solidFill>
                <a:latin typeface="Calibri" pitchFamily="34" charset="0"/>
                <a:ea typeface="Calibri" pitchFamily="34" charset="-122"/>
                <a:cs typeface="Calibri" pitchFamily="34" charset="-120"/>
              </a:rPr>
              <a:t>Train-Validate Gap Analysis</a:t>
            </a:r>
            <a:endParaRPr lang="en-US" sz="2800" dirty="0"/>
          </a:p>
        </p:txBody>
      </p:sp>
      <p:sp>
        <p:nvSpPr>
          <p:cNvPr id="3" name="Text 1"/>
          <p:cNvSpPr/>
          <p:nvPr/>
        </p:nvSpPr>
        <p:spPr>
          <a:xfrm>
            <a:off x="640080" y="731520"/>
            <a:ext cx="7315200" cy="320040"/>
          </a:xfrm>
          <a:prstGeom prst="rect">
            <a:avLst/>
          </a:prstGeom>
          <a:noFill/>
          <a:ln/>
        </p:spPr>
        <p:txBody>
          <a:bodyPr wrap="square" lIns="0" tIns="0" rIns="0" bIns="0" rtlCol="0" anchor="ctr"/>
          <a:lstStyle/>
          <a:p>
            <a:pPr marL="0" indent="0">
              <a:buNone/>
            </a:pPr>
            <a:r>
              <a:rPr lang="en-US" sz="1200" dirty="0">
                <a:solidFill>
                  <a:srgbClr val="94A3B8"/>
                </a:solidFill>
                <a:latin typeface="Calibri" pitchFamily="34" charset="0"/>
                <a:ea typeface="Calibri" pitchFamily="34" charset="-122"/>
                <a:cs typeface="Calibri" pitchFamily="34" charset="-120"/>
              </a:rPr>
              <a:t>Smaller gap = model generalizes better to unseen data</a:t>
            </a:r>
            <a:endParaRPr lang="en-US" sz="1200" dirty="0"/>
          </a:p>
        </p:txBody>
      </p:sp>
      <p:sp>
        <p:nvSpPr>
          <p:cNvPr id="4" name="Text 2"/>
          <p:cNvSpPr/>
          <p:nvPr/>
        </p:nvSpPr>
        <p:spPr>
          <a:xfrm>
            <a:off x="640080" y="1188720"/>
            <a:ext cx="3657600" cy="320040"/>
          </a:xfrm>
          <a:prstGeom prst="rect">
            <a:avLst/>
          </a:prstGeom>
          <a:noFill/>
          <a:ln/>
        </p:spPr>
        <p:txBody>
          <a:bodyPr wrap="square" lIns="0" tIns="0" rIns="0" bIns="0" rtlCol="0" anchor="ctr"/>
          <a:lstStyle/>
          <a:p>
            <a:pPr marL="0" indent="0">
              <a:buNone/>
            </a:pPr>
            <a:r>
              <a:rPr lang="en-US" sz="1400" b="1" dirty="0">
                <a:solidFill>
                  <a:srgbClr val="0D9488"/>
                </a:solidFill>
                <a:latin typeface="Calibri" pitchFamily="34" charset="0"/>
                <a:ea typeface="Calibri" pitchFamily="34" charset="-122"/>
                <a:cs typeface="Calibri" pitchFamily="34" charset="-120"/>
              </a:rPr>
              <a:t>AUC Comparison</a:t>
            </a:r>
            <a:endParaRPr lang="en-US" sz="1400" dirty="0"/>
          </a:p>
        </p:txBody>
      </p:sp>
      <p:sp>
        <p:nvSpPr>
          <p:cNvPr id="5" name="Text 3"/>
          <p:cNvSpPr/>
          <p:nvPr/>
        </p:nvSpPr>
        <p:spPr>
          <a:xfrm>
            <a:off x="640080" y="1691640"/>
            <a:ext cx="2011680" cy="274320"/>
          </a:xfrm>
          <a:prstGeom prst="rect">
            <a:avLst/>
          </a:prstGeom>
          <a:noFill/>
          <a:ln/>
        </p:spPr>
        <p:txBody>
          <a:bodyPr wrap="square" lIns="0" tIns="0" rIns="0" bIns="0" rtlCol="0" anchor="ctr"/>
          <a:lstStyle/>
          <a:p>
            <a:pPr marL="0" indent="0">
              <a:buNone/>
            </a:pPr>
            <a:r>
              <a:rPr lang="en-US" sz="1200" b="1" dirty="0">
                <a:solidFill>
                  <a:srgbClr val="F8FAFC"/>
                </a:solidFill>
                <a:latin typeface="Calibri" pitchFamily="34" charset="0"/>
                <a:ea typeface="Calibri" pitchFamily="34" charset="-122"/>
                <a:cs typeface="Calibri" pitchFamily="34" charset="-120"/>
              </a:rPr>
              <a:t>Decision Tree</a:t>
            </a:r>
            <a:endParaRPr lang="en-US" sz="1200" dirty="0"/>
          </a:p>
        </p:txBody>
      </p:sp>
      <p:sp>
        <p:nvSpPr>
          <p:cNvPr id="6" name="Shape 4"/>
          <p:cNvSpPr/>
          <p:nvPr/>
        </p:nvSpPr>
        <p:spPr>
          <a:xfrm>
            <a:off x="2743200" y="1709928"/>
            <a:ext cx="3993185" cy="228600"/>
          </a:xfrm>
          <a:prstGeom prst="rect">
            <a:avLst/>
          </a:prstGeom>
          <a:solidFill>
            <a:srgbClr val="3B82F6"/>
          </a:solidFill>
          <a:ln/>
        </p:spPr>
        <p:txBody>
          <a:bodyPr/>
          <a:lstStyle/>
          <a:p>
            <a:endParaRPr lang="en-US"/>
          </a:p>
        </p:txBody>
      </p:sp>
      <p:sp>
        <p:nvSpPr>
          <p:cNvPr id="7" name="Text 5"/>
          <p:cNvSpPr/>
          <p:nvPr/>
        </p:nvSpPr>
        <p:spPr>
          <a:xfrm>
            <a:off x="6827825" y="1691640"/>
            <a:ext cx="1097280" cy="274320"/>
          </a:xfrm>
          <a:prstGeom prst="rect">
            <a:avLst/>
          </a:prstGeom>
          <a:noFill/>
          <a:ln/>
        </p:spPr>
        <p:txBody>
          <a:bodyPr wrap="square" lIns="0" tIns="0" rIns="0" bIns="0" rtlCol="0" anchor="ctr"/>
          <a:lstStyle/>
          <a:p>
            <a:pPr marL="0" indent="0">
              <a:buNone/>
            </a:pPr>
            <a:r>
              <a:rPr lang="en-US" sz="900" dirty="0">
                <a:solidFill>
                  <a:srgbClr val="3B82F6"/>
                </a:solidFill>
                <a:latin typeface="Calibri" pitchFamily="34" charset="0"/>
                <a:ea typeface="Calibri" pitchFamily="34" charset="-122"/>
                <a:cs typeface="Calibri" pitchFamily="34" charset="-120"/>
              </a:rPr>
              <a:t>Train: 0.794</a:t>
            </a:r>
            <a:endParaRPr lang="en-US" sz="900" dirty="0"/>
          </a:p>
        </p:txBody>
      </p:sp>
      <p:sp>
        <p:nvSpPr>
          <p:cNvPr id="8" name="Shape 6"/>
          <p:cNvSpPr/>
          <p:nvPr/>
        </p:nvSpPr>
        <p:spPr>
          <a:xfrm>
            <a:off x="2743200" y="1984248"/>
            <a:ext cx="3937864" cy="228600"/>
          </a:xfrm>
          <a:prstGeom prst="rect">
            <a:avLst/>
          </a:prstGeom>
          <a:solidFill>
            <a:srgbClr val="0D9488"/>
          </a:solidFill>
          <a:ln/>
        </p:spPr>
        <p:txBody>
          <a:bodyPr/>
          <a:lstStyle/>
          <a:p>
            <a:endParaRPr lang="en-US"/>
          </a:p>
        </p:txBody>
      </p:sp>
      <p:sp>
        <p:nvSpPr>
          <p:cNvPr id="9" name="Text 7"/>
          <p:cNvSpPr/>
          <p:nvPr/>
        </p:nvSpPr>
        <p:spPr>
          <a:xfrm>
            <a:off x="6772504" y="1965960"/>
            <a:ext cx="1097280" cy="274320"/>
          </a:xfrm>
          <a:prstGeom prst="rect">
            <a:avLst/>
          </a:prstGeom>
          <a:noFill/>
          <a:ln/>
        </p:spPr>
        <p:txBody>
          <a:bodyPr wrap="square" lIns="0" tIns="0" rIns="0" bIns="0" rtlCol="0" anchor="ctr"/>
          <a:lstStyle/>
          <a:p>
            <a:pPr marL="0" indent="0">
              <a:buNone/>
            </a:pPr>
            <a:r>
              <a:rPr lang="en-US" sz="900" dirty="0">
                <a:solidFill>
                  <a:srgbClr val="0D9488"/>
                </a:solidFill>
                <a:latin typeface="Calibri" pitchFamily="34" charset="0"/>
                <a:ea typeface="Calibri" pitchFamily="34" charset="-122"/>
                <a:cs typeface="Calibri" pitchFamily="34" charset="-120"/>
              </a:rPr>
              <a:t>Val: 0.783</a:t>
            </a:r>
            <a:endParaRPr lang="en-US" sz="900" dirty="0"/>
          </a:p>
        </p:txBody>
      </p:sp>
      <p:sp>
        <p:nvSpPr>
          <p:cNvPr id="10" name="Shape 8"/>
          <p:cNvSpPr/>
          <p:nvPr/>
        </p:nvSpPr>
        <p:spPr>
          <a:xfrm>
            <a:off x="7498080" y="1783080"/>
            <a:ext cx="1188720" cy="365760"/>
          </a:xfrm>
          <a:prstGeom prst="rect">
            <a:avLst/>
          </a:prstGeom>
          <a:solidFill>
            <a:srgbClr val="1E293B"/>
          </a:solidFill>
          <a:ln/>
        </p:spPr>
        <p:txBody>
          <a:bodyPr/>
          <a:lstStyle/>
          <a:p>
            <a:endParaRPr lang="en-US"/>
          </a:p>
        </p:txBody>
      </p:sp>
      <p:sp>
        <p:nvSpPr>
          <p:cNvPr id="11" name="Text 9"/>
          <p:cNvSpPr/>
          <p:nvPr/>
        </p:nvSpPr>
        <p:spPr>
          <a:xfrm>
            <a:off x="7498080" y="1783080"/>
            <a:ext cx="1188720" cy="365760"/>
          </a:xfrm>
          <a:prstGeom prst="rect">
            <a:avLst/>
          </a:prstGeom>
          <a:noFill/>
          <a:ln/>
        </p:spPr>
        <p:txBody>
          <a:bodyPr wrap="square" rtlCol="0" anchor="ctr"/>
          <a:lstStyle/>
          <a:p>
            <a:pPr marL="0" indent="0" algn="ctr">
              <a:buNone/>
            </a:pPr>
            <a:r>
              <a:rPr lang="en-US" sz="1100" b="1" dirty="0">
                <a:solidFill>
                  <a:srgbClr val="10B981"/>
                </a:solidFill>
                <a:latin typeface="Calibri" pitchFamily="34" charset="0"/>
                <a:ea typeface="Calibri" pitchFamily="34" charset="-122"/>
                <a:cs typeface="Calibri" pitchFamily="34" charset="-120"/>
              </a:rPr>
              <a:t>Gap: 0.011</a:t>
            </a:r>
            <a:endParaRPr lang="en-US" sz="1100" dirty="0"/>
          </a:p>
        </p:txBody>
      </p:sp>
      <p:sp>
        <p:nvSpPr>
          <p:cNvPr id="12" name="Text 10"/>
          <p:cNvSpPr/>
          <p:nvPr/>
        </p:nvSpPr>
        <p:spPr>
          <a:xfrm>
            <a:off x="640080" y="2697480"/>
            <a:ext cx="2011680" cy="274320"/>
          </a:xfrm>
          <a:prstGeom prst="rect">
            <a:avLst/>
          </a:prstGeom>
          <a:noFill/>
          <a:ln/>
        </p:spPr>
        <p:txBody>
          <a:bodyPr wrap="square" lIns="0" tIns="0" rIns="0" bIns="0" rtlCol="0" anchor="ctr"/>
          <a:lstStyle/>
          <a:p>
            <a:pPr marL="0" indent="0">
              <a:buNone/>
            </a:pPr>
            <a:r>
              <a:rPr lang="en-US" sz="1200" b="1" dirty="0">
                <a:solidFill>
                  <a:srgbClr val="F8FAFC"/>
                </a:solidFill>
                <a:latin typeface="Calibri" pitchFamily="34" charset="0"/>
                <a:ea typeface="Calibri" pitchFamily="34" charset="-122"/>
                <a:cs typeface="Calibri" pitchFamily="34" charset="-120"/>
              </a:rPr>
              <a:t>Logistic Regression</a:t>
            </a:r>
            <a:endParaRPr lang="en-US" sz="1200" dirty="0"/>
          </a:p>
        </p:txBody>
      </p:sp>
      <p:sp>
        <p:nvSpPr>
          <p:cNvPr id="13" name="Shape 11"/>
          <p:cNvSpPr/>
          <p:nvPr/>
        </p:nvSpPr>
        <p:spPr>
          <a:xfrm>
            <a:off x="2743200" y="2715768"/>
            <a:ext cx="4154119" cy="228600"/>
          </a:xfrm>
          <a:prstGeom prst="rect">
            <a:avLst/>
          </a:prstGeom>
          <a:solidFill>
            <a:srgbClr val="3B82F6"/>
          </a:solidFill>
          <a:ln/>
        </p:spPr>
        <p:txBody>
          <a:bodyPr/>
          <a:lstStyle/>
          <a:p>
            <a:endParaRPr lang="en-US"/>
          </a:p>
        </p:txBody>
      </p:sp>
      <p:sp>
        <p:nvSpPr>
          <p:cNvPr id="14" name="Text 12"/>
          <p:cNvSpPr/>
          <p:nvPr/>
        </p:nvSpPr>
        <p:spPr>
          <a:xfrm>
            <a:off x="6988759" y="2697480"/>
            <a:ext cx="1097280" cy="274320"/>
          </a:xfrm>
          <a:prstGeom prst="rect">
            <a:avLst/>
          </a:prstGeom>
          <a:noFill/>
          <a:ln/>
        </p:spPr>
        <p:txBody>
          <a:bodyPr wrap="square" lIns="0" tIns="0" rIns="0" bIns="0" rtlCol="0" anchor="ctr"/>
          <a:lstStyle/>
          <a:p>
            <a:pPr marL="0" indent="0">
              <a:buNone/>
            </a:pPr>
            <a:r>
              <a:rPr lang="en-US" sz="900" dirty="0">
                <a:solidFill>
                  <a:srgbClr val="3B82F6"/>
                </a:solidFill>
                <a:latin typeface="Calibri" pitchFamily="34" charset="0"/>
                <a:ea typeface="Calibri" pitchFamily="34" charset="-122"/>
                <a:cs typeface="Calibri" pitchFamily="34" charset="-120"/>
              </a:rPr>
              <a:t>Train: 0.826</a:t>
            </a:r>
            <a:endParaRPr lang="en-US" sz="900" dirty="0"/>
          </a:p>
        </p:txBody>
      </p:sp>
      <p:sp>
        <p:nvSpPr>
          <p:cNvPr id="15" name="Shape 13"/>
          <p:cNvSpPr/>
          <p:nvPr/>
        </p:nvSpPr>
        <p:spPr>
          <a:xfrm>
            <a:off x="2743200" y="2990088"/>
            <a:ext cx="4144061" cy="228600"/>
          </a:xfrm>
          <a:prstGeom prst="rect">
            <a:avLst/>
          </a:prstGeom>
          <a:solidFill>
            <a:srgbClr val="0D9488"/>
          </a:solidFill>
          <a:ln/>
        </p:spPr>
        <p:txBody>
          <a:bodyPr/>
          <a:lstStyle/>
          <a:p>
            <a:endParaRPr lang="en-US"/>
          </a:p>
        </p:txBody>
      </p:sp>
      <p:sp>
        <p:nvSpPr>
          <p:cNvPr id="16" name="Text 14"/>
          <p:cNvSpPr/>
          <p:nvPr/>
        </p:nvSpPr>
        <p:spPr>
          <a:xfrm>
            <a:off x="6978701" y="2971800"/>
            <a:ext cx="1097280" cy="274320"/>
          </a:xfrm>
          <a:prstGeom prst="rect">
            <a:avLst/>
          </a:prstGeom>
          <a:noFill/>
          <a:ln/>
        </p:spPr>
        <p:txBody>
          <a:bodyPr wrap="square" lIns="0" tIns="0" rIns="0" bIns="0" rtlCol="0" anchor="ctr"/>
          <a:lstStyle/>
          <a:p>
            <a:pPr marL="0" indent="0">
              <a:buNone/>
            </a:pPr>
            <a:r>
              <a:rPr lang="en-US" sz="900" dirty="0">
                <a:solidFill>
                  <a:srgbClr val="0D9488"/>
                </a:solidFill>
                <a:latin typeface="Calibri" pitchFamily="34" charset="0"/>
                <a:ea typeface="Calibri" pitchFamily="34" charset="-122"/>
                <a:cs typeface="Calibri" pitchFamily="34" charset="-120"/>
              </a:rPr>
              <a:t>Val: 0.824</a:t>
            </a:r>
            <a:endParaRPr lang="en-US" sz="900" dirty="0"/>
          </a:p>
        </p:txBody>
      </p:sp>
      <p:sp>
        <p:nvSpPr>
          <p:cNvPr id="17" name="Shape 15"/>
          <p:cNvSpPr/>
          <p:nvPr/>
        </p:nvSpPr>
        <p:spPr>
          <a:xfrm>
            <a:off x="7498080" y="2788920"/>
            <a:ext cx="1188720" cy="365760"/>
          </a:xfrm>
          <a:prstGeom prst="rect">
            <a:avLst/>
          </a:prstGeom>
          <a:solidFill>
            <a:srgbClr val="1E293B"/>
          </a:solidFill>
          <a:ln/>
        </p:spPr>
        <p:txBody>
          <a:bodyPr/>
          <a:lstStyle/>
          <a:p>
            <a:endParaRPr lang="en-US"/>
          </a:p>
        </p:txBody>
      </p:sp>
      <p:sp>
        <p:nvSpPr>
          <p:cNvPr id="18" name="Text 16"/>
          <p:cNvSpPr/>
          <p:nvPr/>
        </p:nvSpPr>
        <p:spPr>
          <a:xfrm>
            <a:off x="7498080" y="2788920"/>
            <a:ext cx="1188720" cy="365760"/>
          </a:xfrm>
          <a:prstGeom prst="rect">
            <a:avLst/>
          </a:prstGeom>
          <a:noFill/>
          <a:ln/>
        </p:spPr>
        <p:txBody>
          <a:bodyPr wrap="square" rtlCol="0" anchor="ctr"/>
          <a:lstStyle/>
          <a:p>
            <a:pPr marL="0" indent="0" algn="ctr">
              <a:buNone/>
            </a:pPr>
            <a:r>
              <a:rPr lang="en-US" sz="1100" b="1" dirty="0">
                <a:solidFill>
                  <a:srgbClr val="10B981"/>
                </a:solidFill>
                <a:latin typeface="Calibri" pitchFamily="34" charset="0"/>
                <a:ea typeface="Calibri" pitchFamily="34" charset="-122"/>
                <a:cs typeface="Calibri" pitchFamily="34" charset="-120"/>
              </a:rPr>
              <a:t>Gap: 0.003</a:t>
            </a:r>
            <a:endParaRPr lang="en-US" sz="1100" dirty="0"/>
          </a:p>
        </p:txBody>
      </p:sp>
      <p:sp>
        <p:nvSpPr>
          <p:cNvPr id="19" name="Text 17"/>
          <p:cNvSpPr/>
          <p:nvPr/>
        </p:nvSpPr>
        <p:spPr>
          <a:xfrm>
            <a:off x="640080" y="3703320"/>
            <a:ext cx="2011680" cy="274320"/>
          </a:xfrm>
          <a:prstGeom prst="rect">
            <a:avLst/>
          </a:prstGeom>
          <a:noFill/>
          <a:ln/>
        </p:spPr>
        <p:txBody>
          <a:bodyPr wrap="square" lIns="0" tIns="0" rIns="0" bIns="0" rtlCol="0" anchor="ctr"/>
          <a:lstStyle/>
          <a:p>
            <a:pPr marL="0" indent="0">
              <a:buNone/>
            </a:pPr>
            <a:r>
              <a:rPr lang="en-US" sz="1200" b="1" dirty="0">
                <a:solidFill>
                  <a:srgbClr val="F8FAFC"/>
                </a:solidFill>
                <a:latin typeface="Calibri" pitchFamily="34" charset="0"/>
                <a:ea typeface="Calibri" pitchFamily="34" charset="-122"/>
                <a:cs typeface="Calibri" pitchFamily="34" charset="-120"/>
              </a:rPr>
              <a:t>Forest</a:t>
            </a:r>
            <a:endParaRPr lang="en-US" sz="1200" dirty="0"/>
          </a:p>
        </p:txBody>
      </p:sp>
      <p:sp>
        <p:nvSpPr>
          <p:cNvPr id="20" name="Shape 18"/>
          <p:cNvSpPr/>
          <p:nvPr/>
        </p:nvSpPr>
        <p:spPr>
          <a:xfrm>
            <a:off x="2743200" y="3721608"/>
            <a:ext cx="4677156" cy="228600"/>
          </a:xfrm>
          <a:prstGeom prst="rect">
            <a:avLst/>
          </a:prstGeom>
          <a:solidFill>
            <a:srgbClr val="3B82F6"/>
          </a:solidFill>
          <a:ln/>
        </p:spPr>
        <p:txBody>
          <a:bodyPr/>
          <a:lstStyle/>
          <a:p>
            <a:endParaRPr lang="en-US"/>
          </a:p>
        </p:txBody>
      </p:sp>
      <p:sp>
        <p:nvSpPr>
          <p:cNvPr id="21" name="Text 19"/>
          <p:cNvSpPr/>
          <p:nvPr/>
        </p:nvSpPr>
        <p:spPr>
          <a:xfrm>
            <a:off x="7511796" y="3703320"/>
            <a:ext cx="1097280" cy="274320"/>
          </a:xfrm>
          <a:prstGeom prst="rect">
            <a:avLst/>
          </a:prstGeom>
          <a:noFill/>
          <a:ln/>
        </p:spPr>
        <p:txBody>
          <a:bodyPr wrap="square" lIns="0" tIns="0" rIns="0" bIns="0" rtlCol="0" anchor="ctr"/>
          <a:lstStyle/>
          <a:p>
            <a:pPr marL="0" indent="0">
              <a:buNone/>
            </a:pPr>
            <a:r>
              <a:rPr lang="en-US" sz="900" dirty="0">
                <a:solidFill>
                  <a:srgbClr val="3B82F6"/>
                </a:solidFill>
                <a:latin typeface="Calibri" pitchFamily="34" charset="0"/>
                <a:ea typeface="Calibri" pitchFamily="34" charset="-122"/>
                <a:cs typeface="Calibri" pitchFamily="34" charset="-120"/>
              </a:rPr>
              <a:t>Train: 0.930</a:t>
            </a:r>
            <a:endParaRPr lang="en-US" sz="900" dirty="0"/>
          </a:p>
        </p:txBody>
      </p:sp>
      <p:sp>
        <p:nvSpPr>
          <p:cNvPr id="22" name="Shape 20"/>
          <p:cNvSpPr/>
          <p:nvPr/>
        </p:nvSpPr>
        <p:spPr>
          <a:xfrm>
            <a:off x="2743200" y="3995928"/>
            <a:ext cx="4139032" cy="228600"/>
          </a:xfrm>
          <a:prstGeom prst="rect">
            <a:avLst/>
          </a:prstGeom>
          <a:solidFill>
            <a:srgbClr val="0D9488"/>
          </a:solidFill>
          <a:ln/>
        </p:spPr>
        <p:txBody>
          <a:bodyPr/>
          <a:lstStyle/>
          <a:p>
            <a:endParaRPr lang="en-US"/>
          </a:p>
        </p:txBody>
      </p:sp>
      <p:sp>
        <p:nvSpPr>
          <p:cNvPr id="23" name="Text 21"/>
          <p:cNvSpPr/>
          <p:nvPr/>
        </p:nvSpPr>
        <p:spPr>
          <a:xfrm>
            <a:off x="6973672" y="3977640"/>
            <a:ext cx="1097280" cy="274320"/>
          </a:xfrm>
          <a:prstGeom prst="rect">
            <a:avLst/>
          </a:prstGeom>
          <a:noFill/>
          <a:ln/>
        </p:spPr>
        <p:txBody>
          <a:bodyPr wrap="square" lIns="0" tIns="0" rIns="0" bIns="0" rtlCol="0" anchor="ctr"/>
          <a:lstStyle/>
          <a:p>
            <a:pPr marL="0" indent="0">
              <a:buNone/>
            </a:pPr>
            <a:r>
              <a:rPr lang="en-US" sz="900" dirty="0">
                <a:solidFill>
                  <a:srgbClr val="0D9488"/>
                </a:solidFill>
                <a:latin typeface="Calibri" pitchFamily="34" charset="0"/>
                <a:ea typeface="Calibri" pitchFamily="34" charset="-122"/>
                <a:cs typeface="Calibri" pitchFamily="34" charset="-120"/>
              </a:rPr>
              <a:t>Val: 0.823</a:t>
            </a:r>
            <a:endParaRPr lang="en-US" sz="900" dirty="0"/>
          </a:p>
        </p:txBody>
      </p:sp>
      <p:sp>
        <p:nvSpPr>
          <p:cNvPr id="24" name="Shape 22"/>
          <p:cNvSpPr/>
          <p:nvPr/>
        </p:nvSpPr>
        <p:spPr>
          <a:xfrm>
            <a:off x="7498080" y="3794760"/>
            <a:ext cx="1188720" cy="365760"/>
          </a:xfrm>
          <a:prstGeom prst="rect">
            <a:avLst/>
          </a:prstGeom>
          <a:solidFill>
            <a:srgbClr val="1E293B"/>
          </a:solidFill>
          <a:ln/>
        </p:spPr>
        <p:txBody>
          <a:bodyPr/>
          <a:lstStyle/>
          <a:p>
            <a:endParaRPr lang="en-US"/>
          </a:p>
        </p:txBody>
      </p:sp>
      <p:sp>
        <p:nvSpPr>
          <p:cNvPr id="25" name="Text 23"/>
          <p:cNvSpPr/>
          <p:nvPr/>
        </p:nvSpPr>
        <p:spPr>
          <a:xfrm>
            <a:off x="7498080" y="3794760"/>
            <a:ext cx="1188720" cy="365760"/>
          </a:xfrm>
          <a:prstGeom prst="rect">
            <a:avLst/>
          </a:prstGeom>
          <a:noFill/>
          <a:ln/>
        </p:spPr>
        <p:txBody>
          <a:bodyPr wrap="square" rtlCol="0" anchor="ctr"/>
          <a:lstStyle/>
          <a:p>
            <a:pPr marL="0" indent="0" algn="ctr">
              <a:buNone/>
            </a:pPr>
            <a:r>
              <a:rPr lang="en-US" sz="1100" b="1" dirty="0">
                <a:solidFill>
                  <a:srgbClr val="EF4444"/>
                </a:solidFill>
                <a:latin typeface="Calibri" pitchFamily="34" charset="0"/>
                <a:ea typeface="Calibri" pitchFamily="34" charset="-122"/>
                <a:cs typeface="Calibri" pitchFamily="34" charset="-120"/>
              </a:rPr>
              <a:t>Gap: 0.108</a:t>
            </a:r>
            <a:endParaRPr lang="en-US" sz="1100" dirty="0"/>
          </a:p>
        </p:txBody>
      </p:sp>
      <p:sp>
        <p:nvSpPr>
          <p:cNvPr id="26" name="Shape 24"/>
          <p:cNvSpPr/>
          <p:nvPr/>
        </p:nvSpPr>
        <p:spPr>
          <a:xfrm>
            <a:off x="457200" y="4206240"/>
            <a:ext cx="8229600" cy="640080"/>
          </a:xfrm>
          <a:prstGeom prst="rect">
            <a:avLst/>
          </a:prstGeom>
          <a:solidFill>
            <a:srgbClr val="1E293B"/>
          </a:solidFill>
          <a:ln/>
        </p:spPr>
        <p:txBody>
          <a:bodyPr/>
          <a:lstStyle/>
          <a:p>
            <a:endParaRPr lang="en-US"/>
          </a:p>
        </p:txBody>
      </p:sp>
      <p:sp>
        <p:nvSpPr>
          <p:cNvPr id="27" name="Shape 25"/>
          <p:cNvSpPr/>
          <p:nvPr/>
        </p:nvSpPr>
        <p:spPr>
          <a:xfrm>
            <a:off x="457200" y="4206240"/>
            <a:ext cx="54864" cy="640080"/>
          </a:xfrm>
          <a:prstGeom prst="rect">
            <a:avLst/>
          </a:prstGeom>
          <a:solidFill>
            <a:srgbClr val="EF4444"/>
          </a:solidFill>
          <a:ln/>
        </p:spPr>
        <p:txBody>
          <a:bodyPr/>
          <a:lstStyle/>
          <a:p>
            <a:endParaRPr lang="en-US"/>
          </a:p>
        </p:txBody>
      </p:sp>
      <p:sp>
        <p:nvSpPr>
          <p:cNvPr id="28" name="Text 26"/>
          <p:cNvSpPr/>
          <p:nvPr/>
        </p:nvSpPr>
        <p:spPr>
          <a:xfrm>
            <a:off x="731520" y="4251960"/>
            <a:ext cx="7772400" cy="548640"/>
          </a:xfrm>
          <a:prstGeom prst="rect">
            <a:avLst/>
          </a:prstGeom>
          <a:noFill/>
          <a:ln/>
        </p:spPr>
        <p:txBody>
          <a:bodyPr wrap="square" rtlCol="0" anchor="ctr"/>
          <a:lstStyle/>
          <a:p>
            <a:pPr marL="0" indent="0">
              <a:buNone/>
            </a:pPr>
            <a:r>
              <a:rPr lang="en-US" sz="1100" dirty="0">
                <a:solidFill>
                  <a:srgbClr val="F8FAFC"/>
                </a:solidFill>
                <a:latin typeface="Calibri" pitchFamily="34" charset="0"/>
                <a:ea typeface="Calibri" pitchFamily="34" charset="-122"/>
                <a:cs typeface="Calibri" pitchFamily="34" charset="-120"/>
              </a:rPr>
              <a:t>The Forest's 0.108 AUC gap means it will likely degrade further in production. </a:t>
            </a:r>
            <a:r>
              <a:rPr lang="en-US" sz="1100" dirty="0">
                <a:solidFill>
                  <a:srgbClr val="94A3B8"/>
                </a:solidFill>
                <a:latin typeface="Calibri" pitchFamily="34" charset="0"/>
                <a:ea typeface="Calibri" pitchFamily="34" charset="-122"/>
                <a:cs typeface="Calibri" pitchFamily="34" charset="-120"/>
              </a:rPr>
              <a:t>Recommendation: If using Forest, apply regularization (reduce max depth, increase min leaf size) or add a test holdout to get a truer generalization estimate.</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72A"/>
        </a:solidFill>
        <a:effectLst/>
      </p:bgPr>
    </p:bg>
    <p:spTree>
      <p:nvGrpSpPr>
        <p:cNvPr id="1" name=""/>
        <p:cNvGrpSpPr/>
        <p:nvPr/>
      </p:nvGrpSpPr>
      <p:grpSpPr>
        <a:xfrm>
          <a:off x="0" y="0"/>
          <a:ext cx="0" cy="0"/>
          <a:chOff x="0" y="0"/>
          <a:chExt cx="0" cy="0"/>
        </a:xfrm>
      </p:grpSpPr>
      <p:sp>
        <p:nvSpPr>
          <p:cNvPr id="2" name="Text 0"/>
          <p:cNvSpPr/>
          <p:nvPr/>
        </p:nvSpPr>
        <p:spPr>
          <a:xfrm>
            <a:off x="640080" y="274320"/>
            <a:ext cx="8229600" cy="548640"/>
          </a:xfrm>
          <a:prstGeom prst="rect">
            <a:avLst/>
          </a:prstGeom>
          <a:noFill/>
          <a:ln/>
        </p:spPr>
        <p:txBody>
          <a:bodyPr wrap="square" lIns="0" tIns="0" rIns="0" bIns="0" rtlCol="0" anchor="ctr"/>
          <a:lstStyle/>
          <a:p>
            <a:pPr marL="0" indent="0">
              <a:buNone/>
            </a:pPr>
            <a:r>
              <a:rPr lang="en-US" sz="2800" b="1" dirty="0">
                <a:solidFill>
                  <a:srgbClr val="F8FAFC"/>
                </a:solidFill>
                <a:latin typeface="Calibri" pitchFamily="34" charset="0"/>
                <a:ea typeface="Calibri" pitchFamily="34" charset="-122"/>
                <a:cs typeface="Calibri" pitchFamily="34" charset="-120"/>
              </a:rPr>
              <a:t>Champion Selection — Should We Override?</a:t>
            </a:r>
            <a:endParaRPr lang="en-US" sz="2800" dirty="0"/>
          </a:p>
        </p:txBody>
      </p:sp>
      <p:sp>
        <p:nvSpPr>
          <p:cNvPr id="3" name="Shape 1"/>
          <p:cNvSpPr/>
          <p:nvPr/>
        </p:nvSpPr>
        <p:spPr>
          <a:xfrm>
            <a:off x="457200" y="1005840"/>
            <a:ext cx="3931920" cy="2377440"/>
          </a:xfrm>
          <a:prstGeom prst="rect">
            <a:avLst/>
          </a:prstGeom>
          <a:solidFill>
            <a:srgbClr val="1E293B"/>
          </a:solidFill>
          <a:ln/>
          <a:effectLst>
            <a:outerShdw blurRad="76200" dist="25400" dir="8100000" algn="bl" rotWithShape="0">
              <a:srgbClr val="000000">
                <a:alpha val="25000"/>
              </a:srgbClr>
            </a:outerShdw>
          </a:effectLst>
        </p:spPr>
        <p:txBody>
          <a:bodyPr/>
          <a:lstStyle/>
          <a:p>
            <a:endParaRPr lang="en-US"/>
          </a:p>
        </p:txBody>
      </p:sp>
      <p:sp>
        <p:nvSpPr>
          <p:cNvPr id="4" name="Shape 2"/>
          <p:cNvSpPr/>
          <p:nvPr/>
        </p:nvSpPr>
        <p:spPr>
          <a:xfrm>
            <a:off x="457200" y="1005840"/>
            <a:ext cx="3931920" cy="36576"/>
          </a:xfrm>
          <a:prstGeom prst="rect">
            <a:avLst/>
          </a:prstGeom>
          <a:solidFill>
            <a:srgbClr val="F59E0B"/>
          </a:solidFill>
          <a:ln/>
        </p:spPr>
        <p:txBody>
          <a:bodyPr/>
          <a:lstStyle/>
          <a:p>
            <a:endParaRPr lang="en-US"/>
          </a:p>
        </p:txBody>
      </p:sp>
      <p:sp>
        <p:nvSpPr>
          <p:cNvPr id="5" name="Text 3"/>
          <p:cNvSpPr/>
          <p:nvPr/>
        </p:nvSpPr>
        <p:spPr>
          <a:xfrm>
            <a:off x="640080" y="1188720"/>
            <a:ext cx="3566160" cy="320040"/>
          </a:xfrm>
          <a:prstGeom prst="rect">
            <a:avLst/>
          </a:prstGeom>
          <a:noFill/>
          <a:ln/>
        </p:spPr>
        <p:txBody>
          <a:bodyPr wrap="square" lIns="0" tIns="0" rIns="0" bIns="0" rtlCol="0" anchor="ctr"/>
          <a:lstStyle/>
          <a:p>
            <a:pPr marL="0" indent="0">
              <a:buNone/>
            </a:pPr>
            <a:r>
              <a:rPr lang="en-US" sz="1500" b="1" dirty="0">
                <a:solidFill>
                  <a:srgbClr val="F59E0B"/>
                </a:solidFill>
                <a:latin typeface="Calibri" pitchFamily="34" charset="0"/>
                <a:ea typeface="Calibri" pitchFamily="34" charset="-122"/>
                <a:cs typeface="Calibri" pitchFamily="34" charset="-120"/>
              </a:rPr>
              <a:t>System Selected: Decision Tree</a:t>
            </a:r>
            <a:endParaRPr lang="en-US" sz="1500" dirty="0"/>
          </a:p>
        </p:txBody>
      </p:sp>
      <p:sp>
        <p:nvSpPr>
          <p:cNvPr id="6" name="Text 4"/>
          <p:cNvSpPr/>
          <p:nvPr/>
        </p:nvSpPr>
        <p:spPr>
          <a:xfrm>
            <a:off x="640080" y="1645920"/>
            <a:ext cx="3566160" cy="1554480"/>
          </a:xfrm>
          <a:prstGeom prst="rect">
            <a:avLst/>
          </a:prstGeom>
          <a:noFill/>
          <a:ln/>
        </p:spPr>
        <p:txBody>
          <a:bodyPr wrap="square" rtlCol="0" anchor="t"/>
          <a:lstStyle/>
          <a:p>
            <a:pPr marL="0" indent="0">
              <a:buNone/>
            </a:pPr>
            <a:r>
              <a:rPr lang="en-US" sz="1100" b="1" dirty="0">
                <a:solidFill>
                  <a:srgbClr val="22D3EE"/>
                </a:solidFill>
                <a:latin typeface="Calibri" pitchFamily="34" charset="0"/>
                <a:ea typeface="Calibri" pitchFamily="34" charset="-122"/>
                <a:cs typeface="Calibri" pitchFamily="34" charset="-120"/>
              </a:rPr>
              <a:t>Selection criteria: </a:t>
            </a:r>
            <a:endParaRPr lang="en-US" sz="1100" dirty="0"/>
          </a:p>
          <a:p>
            <a:pPr marL="0" indent="0">
              <a:spcAft>
                <a:spcPts val="600"/>
              </a:spcAft>
              <a:buNone/>
            </a:pPr>
            <a:r>
              <a:rPr lang="en-US" sz="1100" dirty="0">
                <a:solidFill>
                  <a:srgbClr val="94A3B8"/>
                </a:solidFill>
                <a:latin typeface="Calibri" pitchFamily="34" charset="0"/>
                <a:ea typeface="Calibri" pitchFamily="34" charset="-122"/>
                <a:cs typeface="Calibri" pitchFamily="34" charset="-120"/>
              </a:rPr>
              <a:t>Misclassification Rate (Event) on Validate</a:t>
            </a:r>
            <a:endParaRPr lang="en-US" sz="1100" dirty="0"/>
          </a:p>
          <a:p>
            <a:pPr marL="0" indent="0">
              <a:buNone/>
            </a:pPr>
            <a:r>
              <a:rPr lang="en-US" sz="1100" dirty="0">
                <a:solidFill>
                  <a:srgbClr val="F8FAFC"/>
                </a:solidFill>
                <a:latin typeface="Calibri" pitchFamily="34" charset="0"/>
                <a:ea typeface="Calibri" pitchFamily="34" charset="-122"/>
                <a:cs typeface="Calibri" pitchFamily="34" charset="-120"/>
              </a:rPr>
              <a:t>DT misclass: 0.1909</a:t>
            </a:r>
            <a:endParaRPr lang="en-US" sz="1100" dirty="0"/>
          </a:p>
          <a:p>
            <a:pPr marL="0" indent="0">
              <a:spcAft>
                <a:spcPts val="600"/>
              </a:spcAft>
              <a:buNone/>
            </a:pPr>
            <a:r>
              <a:rPr lang="en-US" sz="1100" dirty="0">
                <a:solidFill>
                  <a:srgbClr val="94A3B8"/>
                </a:solidFill>
                <a:latin typeface="Calibri" pitchFamily="34" charset="0"/>
                <a:ea typeface="Calibri" pitchFamily="34" charset="-122"/>
                <a:cs typeface="Calibri" pitchFamily="34" charset="-120"/>
              </a:rPr>
              <a:t>LR misclass: 0.1913  (diff = 0.0004)</a:t>
            </a:r>
            <a:endParaRPr lang="en-US" sz="1100" dirty="0"/>
          </a:p>
          <a:p>
            <a:pPr marL="0" indent="0">
              <a:spcAft>
                <a:spcPts val="600"/>
              </a:spcAft>
              <a:buNone/>
            </a:pPr>
            <a:r>
              <a:rPr lang="en-US" sz="1100" dirty="0">
                <a:solidFill>
                  <a:srgbClr val="94A3B8"/>
                </a:solidFill>
                <a:latin typeface="Calibri" pitchFamily="34" charset="0"/>
                <a:ea typeface="Calibri" pitchFamily="34" charset="-122"/>
                <a:cs typeface="Calibri" pitchFamily="34" charset="-120"/>
              </a:rPr>
              <a:t>Cutoff used: 0.50 (default)</a:t>
            </a:r>
            <a:endParaRPr lang="en-US" sz="1100" dirty="0"/>
          </a:p>
          <a:p>
            <a:pPr marL="0" indent="0">
              <a:buNone/>
            </a:pPr>
            <a:r>
              <a:rPr lang="en-US" sz="1100" dirty="0">
                <a:solidFill>
                  <a:srgbClr val="F59E0B"/>
                </a:solidFill>
                <a:latin typeface="Calibri" pitchFamily="34" charset="0"/>
                <a:ea typeface="Calibri" pitchFamily="34" charset="-122"/>
                <a:cs typeface="Calibri" pitchFamily="34" charset="-120"/>
              </a:rPr>
              <a:t>The margin is 4 observations out of 6,879. Statistically indistinguishable.</a:t>
            </a:r>
            <a:endParaRPr lang="en-US" sz="1100" dirty="0"/>
          </a:p>
        </p:txBody>
      </p:sp>
      <p:sp>
        <p:nvSpPr>
          <p:cNvPr id="7" name="Shape 5"/>
          <p:cNvSpPr/>
          <p:nvPr/>
        </p:nvSpPr>
        <p:spPr>
          <a:xfrm>
            <a:off x="4754880" y="1005840"/>
            <a:ext cx="3931920" cy="2377440"/>
          </a:xfrm>
          <a:prstGeom prst="rect">
            <a:avLst/>
          </a:prstGeom>
          <a:solidFill>
            <a:srgbClr val="1E293B"/>
          </a:solidFill>
          <a:ln/>
          <a:effectLst>
            <a:outerShdw blurRad="76200" dist="25400" dir="8100000" algn="bl" rotWithShape="0">
              <a:srgbClr val="000000">
                <a:alpha val="25000"/>
              </a:srgbClr>
            </a:outerShdw>
          </a:effectLst>
        </p:spPr>
        <p:txBody>
          <a:bodyPr/>
          <a:lstStyle/>
          <a:p>
            <a:endParaRPr lang="en-US"/>
          </a:p>
        </p:txBody>
      </p:sp>
      <p:sp>
        <p:nvSpPr>
          <p:cNvPr id="8" name="Shape 6"/>
          <p:cNvSpPr/>
          <p:nvPr/>
        </p:nvSpPr>
        <p:spPr>
          <a:xfrm>
            <a:off x="4754880" y="1005840"/>
            <a:ext cx="3931920" cy="36576"/>
          </a:xfrm>
          <a:prstGeom prst="rect">
            <a:avLst/>
          </a:prstGeom>
          <a:solidFill>
            <a:srgbClr val="10B981"/>
          </a:solidFill>
          <a:ln/>
        </p:spPr>
        <p:txBody>
          <a:bodyPr/>
          <a:lstStyle/>
          <a:p>
            <a:endParaRPr lang="en-US"/>
          </a:p>
        </p:txBody>
      </p:sp>
      <p:sp>
        <p:nvSpPr>
          <p:cNvPr id="9" name="Text 7"/>
          <p:cNvSpPr/>
          <p:nvPr/>
        </p:nvSpPr>
        <p:spPr>
          <a:xfrm>
            <a:off x="4937760" y="1188720"/>
            <a:ext cx="3566160" cy="320040"/>
          </a:xfrm>
          <a:prstGeom prst="rect">
            <a:avLst/>
          </a:prstGeom>
          <a:noFill/>
          <a:ln/>
        </p:spPr>
        <p:txBody>
          <a:bodyPr wrap="square" lIns="0" tIns="0" rIns="0" bIns="0" rtlCol="0" anchor="ctr"/>
          <a:lstStyle/>
          <a:p>
            <a:pPr marL="0" indent="0">
              <a:buNone/>
            </a:pPr>
            <a:r>
              <a:rPr lang="en-US" sz="1500" b="1" dirty="0">
                <a:solidFill>
                  <a:srgbClr val="10B981"/>
                </a:solidFill>
                <a:latin typeface="Calibri" pitchFamily="34" charset="0"/>
                <a:ea typeface="Calibri" pitchFamily="34" charset="-122"/>
                <a:cs typeface="Calibri" pitchFamily="34" charset="-120"/>
              </a:rPr>
              <a:t>Recommended: Logistic Regression</a:t>
            </a:r>
            <a:endParaRPr lang="en-US" sz="1500" dirty="0"/>
          </a:p>
        </p:txBody>
      </p:sp>
      <p:sp>
        <p:nvSpPr>
          <p:cNvPr id="10" name="Text 8"/>
          <p:cNvSpPr/>
          <p:nvPr/>
        </p:nvSpPr>
        <p:spPr>
          <a:xfrm>
            <a:off x="4937760" y="1645920"/>
            <a:ext cx="3566160" cy="1554480"/>
          </a:xfrm>
          <a:prstGeom prst="rect">
            <a:avLst/>
          </a:prstGeom>
          <a:noFill/>
          <a:ln/>
        </p:spPr>
        <p:txBody>
          <a:bodyPr wrap="square" rtlCol="0" anchor="t"/>
          <a:lstStyle/>
          <a:p>
            <a:pPr marL="0" indent="0">
              <a:buNone/>
            </a:pPr>
            <a:r>
              <a:rPr lang="en-US" sz="1100" b="1" dirty="0">
                <a:solidFill>
                  <a:srgbClr val="22D3EE"/>
                </a:solidFill>
                <a:latin typeface="Calibri" pitchFamily="34" charset="0"/>
                <a:ea typeface="Calibri" pitchFamily="34" charset="-122"/>
                <a:cs typeface="Calibri" pitchFamily="34" charset="-120"/>
              </a:rPr>
              <a:t>Wins on:</a:t>
            </a:r>
            <a:endParaRPr lang="en-US" sz="1100" dirty="0"/>
          </a:p>
          <a:p>
            <a:pPr marL="0" indent="0">
              <a:buNone/>
            </a:pPr>
            <a:r>
              <a:rPr lang="en-US" sz="1100" dirty="0">
                <a:solidFill>
                  <a:srgbClr val="F8FAFC"/>
                </a:solidFill>
                <a:latin typeface="Calibri" pitchFamily="34" charset="0"/>
                <a:ea typeface="Calibri" pitchFamily="34" charset="-122"/>
                <a:cs typeface="Calibri" pitchFamily="34" charset="-120"/>
              </a:rPr>
              <a:t>AUC (0.824 vs. 0.783)</a:t>
            </a:r>
            <a:endParaRPr lang="en-US" sz="1100" dirty="0"/>
          </a:p>
          <a:p>
            <a:pPr marL="0" indent="0">
              <a:buNone/>
            </a:pPr>
            <a:r>
              <a:rPr lang="en-US" sz="1100" dirty="0">
                <a:solidFill>
                  <a:srgbClr val="F8FAFC"/>
                </a:solidFill>
                <a:latin typeface="Calibri" pitchFamily="34" charset="0"/>
                <a:ea typeface="Calibri" pitchFamily="34" charset="-122"/>
                <a:cs typeface="Calibri" pitchFamily="34" charset="-120"/>
              </a:rPr>
              <a:t>Gini (0.647 vs. 0.565)</a:t>
            </a:r>
            <a:endParaRPr lang="en-US" sz="1100" dirty="0"/>
          </a:p>
          <a:p>
            <a:pPr marL="0" indent="0">
              <a:buNone/>
            </a:pPr>
            <a:r>
              <a:rPr lang="en-US" sz="1100" dirty="0">
                <a:solidFill>
                  <a:srgbClr val="F8FAFC"/>
                </a:solidFill>
                <a:latin typeface="Calibri" pitchFamily="34" charset="0"/>
                <a:ea typeface="Calibri" pitchFamily="34" charset="-122"/>
                <a:cs typeface="Calibri" pitchFamily="34" charset="-120"/>
              </a:rPr>
              <a:t>FPR (0.072 vs. 0.079)</a:t>
            </a:r>
            <a:endParaRPr lang="en-US" sz="1100" dirty="0"/>
          </a:p>
          <a:p>
            <a:pPr marL="0" indent="0">
              <a:buNone/>
            </a:pPr>
            <a:r>
              <a:rPr lang="en-US" sz="1100" dirty="0">
                <a:solidFill>
                  <a:srgbClr val="F8FAFC"/>
                </a:solidFill>
                <a:latin typeface="Calibri" pitchFamily="34" charset="0"/>
                <a:ea typeface="Calibri" pitchFamily="34" charset="-122"/>
                <a:cs typeface="Calibri" pitchFamily="34" charset="-120"/>
              </a:rPr>
              <a:t>Log Loss (0.433 vs. 0.461)</a:t>
            </a:r>
            <a:endParaRPr lang="en-US" sz="1100" dirty="0"/>
          </a:p>
          <a:p>
            <a:pPr marL="0" indent="0">
              <a:spcAft>
                <a:spcPts val="600"/>
              </a:spcAft>
              <a:buNone/>
            </a:pPr>
            <a:r>
              <a:rPr lang="en-US" sz="1100" dirty="0">
                <a:solidFill>
                  <a:srgbClr val="F8FAFC"/>
                </a:solidFill>
                <a:latin typeface="Calibri" pitchFamily="34" charset="0"/>
                <a:ea typeface="Calibri" pitchFamily="34" charset="-122"/>
                <a:cs typeface="Calibri" pitchFamily="34" charset="-120"/>
              </a:rPr>
              <a:t>Train-val stability (gap = 0.003)</a:t>
            </a:r>
            <a:endParaRPr lang="en-US" sz="1100" dirty="0"/>
          </a:p>
          <a:p>
            <a:pPr marL="0" indent="0">
              <a:buNone/>
            </a:pPr>
            <a:r>
              <a:rPr lang="en-US" sz="1100" dirty="0">
                <a:solidFill>
                  <a:srgbClr val="10B981"/>
                </a:solidFill>
                <a:latin typeface="Calibri" pitchFamily="34" charset="0"/>
                <a:ea typeface="Calibri" pitchFamily="34" charset="-122"/>
                <a:cs typeface="Calibri" pitchFamily="34" charset="-120"/>
              </a:rPr>
              <a:t>Fully explainable coefficients for clinical stakeholders.</a:t>
            </a:r>
            <a:endParaRPr lang="en-US" sz="1100" dirty="0"/>
          </a:p>
        </p:txBody>
      </p:sp>
      <p:sp>
        <p:nvSpPr>
          <p:cNvPr id="11" name="Shape 9"/>
          <p:cNvSpPr/>
          <p:nvPr/>
        </p:nvSpPr>
        <p:spPr>
          <a:xfrm>
            <a:off x="457200" y="3657600"/>
            <a:ext cx="8229600" cy="1188720"/>
          </a:xfrm>
          <a:prstGeom prst="rect">
            <a:avLst/>
          </a:prstGeom>
          <a:solidFill>
            <a:srgbClr val="1E293B"/>
          </a:solidFill>
          <a:ln/>
        </p:spPr>
        <p:txBody>
          <a:bodyPr/>
          <a:lstStyle/>
          <a:p>
            <a:endParaRPr lang="en-US"/>
          </a:p>
        </p:txBody>
      </p:sp>
      <p:sp>
        <p:nvSpPr>
          <p:cNvPr id="12" name="Text 10"/>
          <p:cNvSpPr/>
          <p:nvPr/>
        </p:nvSpPr>
        <p:spPr>
          <a:xfrm>
            <a:off x="640080" y="3749040"/>
            <a:ext cx="2743200" cy="274320"/>
          </a:xfrm>
          <a:prstGeom prst="rect">
            <a:avLst/>
          </a:prstGeom>
          <a:noFill/>
          <a:ln/>
        </p:spPr>
        <p:txBody>
          <a:bodyPr wrap="square" lIns="0" tIns="0" rIns="0" bIns="0" rtlCol="0" anchor="ctr"/>
          <a:lstStyle/>
          <a:p>
            <a:pPr marL="0" indent="0">
              <a:buNone/>
            </a:pPr>
            <a:r>
              <a:rPr lang="en-US" sz="1300" b="1" dirty="0">
                <a:solidFill>
                  <a:srgbClr val="0D9488"/>
                </a:solidFill>
                <a:latin typeface="Calibri" pitchFamily="34" charset="0"/>
                <a:ea typeface="Calibri" pitchFamily="34" charset="-122"/>
                <a:cs typeface="Calibri" pitchFamily="34" charset="-120"/>
              </a:rPr>
              <a:t>Cutoff Sensitivity</a:t>
            </a:r>
            <a:endParaRPr lang="en-US" sz="1300" dirty="0"/>
          </a:p>
        </p:txBody>
      </p:sp>
      <p:sp>
        <p:nvSpPr>
          <p:cNvPr id="13" name="Text 11"/>
          <p:cNvSpPr/>
          <p:nvPr/>
        </p:nvSpPr>
        <p:spPr>
          <a:xfrm>
            <a:off x="640080" y="4114800"/>
            <a:ext cx="7863840" cy="640080"/>
          </a:xfrm>
          <a:prstGeom prst="rect">
            <a:avLst/>
          </a:prstGeom>
          <a:noFill/>
          <a:ln/>
        </p:spPr>
        <p:txBody>
          <a:bodyPr wrap="square" rtlCol="0" anchor="t"/>
          <a:lstStyle/>
          <a:p>
            <a:pPr marL="0" indent="0">
              <a:buNone/>
            </a:pPr>
            <a:r>
              <a:rPr lang="en-US" sz="1100" dirty="0">
                <a:solidFill>
                  <a:srgbClr val="F8FAFC"/>
                </a:solidFill>
                <a:latin typeface="Calibri" pitchFamily="34" charset="0"/>
                <a:ea typeface="Calibri" pitchFamily="34" charset="-122"/>
                <a:cs typeface="Calibri" pitchFamily="34" charset="-120"/>
              </a:rPr>
              <a:t>Current cutoff = 0.50 (default). For healthcare deployment, recommend lowering to 0.30 to prioritize sensitivity over specificity. </a:t>
            </a:r>
            <a:r>
              <a:rPr lang="en-US" sz="1000" dirty="0">
                <a:solidFill>
                  <a:srgbClr val="94A3B8"/>
                </a:solidFill>
                <a:latin typeface="Calibri" pitchFamily="34" charset="0"/>
                <a:ea typeface="Calibri" pitchFamily="34" charset="-122"/>
                <a:cs typeface="Calibri" pitchFamily="34" charset="-120"/>
              </a:rPr>
              <a:t>At 0.30: LR misclass-at-cutoff = 0.2281, DT = 0.2025. Both increase misclassification but reduce false negatives — which is the correct tradeoff when missing a failure can be life-threatening. The F1 score chart (page 15 of results) shows all models peak between cutoffs of 0.20–0.40, confirming 0.30 is in the optimal zone.</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172A"/>
        </a:solidFill>
        <a:effectLst/>
      </p:bgPr>
    </p:bg>
    <p:spTree>
      <p:nvGrpSpPr>
        <p:cNvPr id="1" name=""/>
        <p:cNvGrpSpPr/>
        <p:nvPr/>
      </p:nvGrpSpPr>
      <p:grpSpPr>
        <a:xfrm>
          <a:off x="0" y="0"/>
          <a:ext cx="0" cy="0"/>
          <a:chOff x="0" y="0"/>
          <a:chExt cx="0" cy="0"/>
        </a:xfrm>
      </p:grpSpPr>
      <p:sp>
        <p:nvSpPr>
          <p:cNvPr id="2" name="Text 0"/>
          <p:cNvSpPr/>
          <p:nvPr/>
        </p:nvSpPr>
        <p:spPr>
          <a:xfrm>
            <a:off x="640080" y="274320"/>
            <a:ext cx="8229600" cy="548640"/>
          </a:xfrm>
          <a:prstGeom prst="rect">
            <a:avLst/>
          </a:prstGeom>
          <a:noFill/>
          <a:ln/>
        </p:spPr>
        <p:txBody>
          <a:bodyPr wrap="square" lIns="0" tIns="0" rIns="0" bIns="0" rtlCol="0" anchor="ctr"/>
          <a:lstStyle/>
          <a:p>
            <a:pPr marL="0" indent="0">
              <a:buNone/>
            </a:pPr>
            <a:r>
              <a:rPr lang="en-US" sz="2800" b="1" dirty="0">
                <a:solidFill>
                  <a:srgbClr val="F8FAFC"/>
                </a:solidFill>
                <a:latin typeface="Calibri" pitchFamily="34" charset="0"/>
                <a:ea typeface="Calibri" pitchFamily="34" charset="-122"/>
                <a:cs typeface="Calibri" pitchFamily="34" charset="-120"/>
              </a:rPr>
              <a:t>Variable Importance — Cross-Model Comparison</a:t>
            </a:r>
            <a:endParaRPr lang="en-US" sz="2800" dirty="0"/>
          </a:p>
        </p:txBody>
      </p:sp>
      <p:sp>
        <p:nvSpPr>
          <p:cNvPr id="3" name="Text 1"/>
          <p:cNvSpPr/>
          <p:nvPr/>
        </p:nvSpPr>
        <p:spPr>
          <a:xfrm>
            <a:off x="640080" y="731520"/>
            <a:ext cx="7315200" cy="274320"/>
          </a:xfrm>
          <a:prstGeom prst="rect">
            <a:avLst/>
          </a:prstGeom>
          <a:noFill/>
          <a:ln/>
        </p:spPr>
        <p:txBody>
          <a:bodyPr wrap="square" lIns="0" tIns="0" rIns="0" bIns="0" rtlCol="0" anchor="ctr"/>
          <a:lstStyle/>
          <a:p>
            <a:pPr marL="0" indent="0">
              <a:buNone/>
            </a:pPr>
            <a:r>
              <a:rPr lang="en-US" sz="1200" dirty="0">
                <a:solidFill>
                  <a:srgbClr val="94A3B8"/>
                </a:solidFill>
                <a:latin typeface="Calibri" pitchFamily="34" charset="0"/>
                <a:ea typeface="Calibri" pitchFamily="34" charset="-122"/>
                <a:cs typeface="Calibri" pitchFamily="34" charset="-120"/>
              </a:rPr>
              <a:t>Consistency across models increases confidence in feature relevance</a:t>
            </a:r>
            <a:endParaRPr lang="en-US" sz="12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365760" y="1188720"/>
          <a:ext cx="8412480" cy="914400"/>
        </p:xfrm>
        <a:graphic>
          <a:graphicData uri="http://schemas.openxmlformats.org/drawingml/2006/table">
            <a:tbl>
              <a:tblPr/>
              <a:tblGrid>
                <a:gridCol w="548640">
                  <a:extLst>
                    <a:ext uri="{9D8B030D-6E8A-4147-A177-3AD203B41FA5}">
                      <a16:colId xmlns:a16="http://schemas.microsoft.com/office/drawing/2014/main" val="20000"/>
                    </a:ext>
                  </a:extLst>
                </a:gridCol>
                <a:gridCol w="2011680">
                  <a:extLst>
                    <a:ext uri="{9D8B030D-6E8A-4147-A177-3AD203B41FA5}">
                      <a16:colId xmlns:a16="http://schemas.microsoft.com/office/drawing/2014/main" val="20001"/>
                    </a:ext>
                  </a:extLst>
                </a:gridCol>
                <a:gridCol w="2011680">
                  <a:extLst>
                    <a:ext uri="{9D8B030D-6E8A-4147-A177-3AD203B41FA5}">
                      <a16:colId xmlns:a16="http://schemas.microsoft.com/office/drawing/2014/main" val="20002"/>
                    </a:ext>
                  </a:extLst>
                </a:gridCol>
                <a:gridCol w="201168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292608">
                <a:tc>
                  <a:txBody>
                    <a:bodyPr/>
                    <a:lstStyle/>
                    <a:p>
                      <a:pPr marL="0" indent="0" algn="ctr">
                        <a:buNone/>
                      </a:pPr>
                      <a:r>
                        <a:rPr lang="en-US" sz="1000" b="1" dirty="0">
                          <a:solidFill>
                            <a:srgbClr val="F8FAFC"/>
                          </a:solidFill>
                          <a:latin typeface="Calibri" pitchFamily="34" charset="0"/>
                          <a:ea typeface="Calibri" pitchFamily="34" charset="-122"/>
                          <a:cs typeface="Calibri" pitchFamily="34" charset="-120"/>
                        </a:rPr>
                        <a:t>Rank</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0D9488"/>
                    </a:solidFill>
                  </a:tcPr>
                </a:tc>
                <a:tc>
                  <a:txBody>
                    <a:bodyPr/>
                    <a:lstStyle/>
                    <a:p>
                      <a:pPr marL="0" indent="0" algn="ctr">
                        <a:buNone/>
                      </a:pPr>
                      <a:r>
                        <a:rPr lang="en-US" sz="1000" b="1" dirty="0">
                          <a:solidFill>
                            <a:srgbClr val="F8FAFC"/>
                          </a:solidFill>
                          <a:latin typeface="Calibri" pitchFamily="34" charset="0"/>
                          <a:ea typeface="Calibri" pitchFamily="34" charset="-122"/>
                          <a:cs typeface="Calibri" pitchFamily="34" charset="-120"/>
                        </a:rPr>
                        <a:t>Decision Tree</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0D9488"/>
                    </a:solidFill>
                  </a:tcPr>
                </a:tc>
                <a:tc>
                  <a:txBody>
                    <a:bodyPr/>
                    <a:lstStyle/>
                    <a:p>
                      <a:pPr marL="0" indent="0" algn="ctr">
                        <a:buNone/>
                      </a:pPr>
                      <a:r>
                        <a:rPr lang="en-US" sz="1000" b="1" dirty="0">
                          <a:solidFill>
                            <a:srgbClr val="F8FAFC"/>
                          </a:solidFill>
                          <a:latin typeface="Calibri" pitchFamily="34" charset="0"/>
                          <a:ea typeface="Calibri" pitchFamily="34" charset="-122"/>
                          <a:cs typeface="Calibri" pitchFamily="34" charset="-120"/>
                        </a:rPr>
                        <a:t>Logistic Regression</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0D9488"/>
                    </a:solidFill>
                  </a:tcPr>
                </a:tc>
                <a:tc>
                  <a:txBody>
                    <a:bodyPr/>
                    <a:lstStyle/>
                    <a:p>
                      <a:pPr marL="0" indent="0" algn="ctr">
                        <a:buNone/>
                      </a:pPr>
                      <a:r>
                        <a:rPr lang="en-US" sz="1000" b="1" dirty="0">
                          <a:solidFill>
                            <a:srgbClr val="F8FAFC"/>
                          </a:solidFill>
                          <a:latin typeface="Calibri" pitchFamily="34" charset="0"/>
                          <a:ea typeface="Calibri" pitchFamily="34" charset="-122"/>
                          <a:cs typeface="Calibri" pitchFamily="34" charset="-120"/>
                        </a:rPr>
                        <a:t>Forest</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0D9488"/>
                    </a:solidFill>
                  </a:tcPr>
                </a:tc>
                <a:tc>
                  <a:txBody>
                    <a:bodyPr/>
                    <a:lstStyle/>
                    <a:p>
                      <a:pPr marL="0" indent="0" algn="ctr">
                        <a:buNone/>
                      </a:pPr>
                      <a:r>
                        <a:rPr lang="en-US" sz="1000" b="1" dirty="0">
                          <a:solidFill>
                            <a:srgbClr val="F8FAFC"/>
                          </a:solidFill>
                          <a:latin typeface="Calibri" pitchFamily="34" charset="0"/>
                          <a:ea typeface="Calibri" pitchFamily="34" charset="-122"/>
                          <a:cs typeface="Calibri" pitchFamily="34" charset="-120"/>
                        </a:rPr>
                        <a:t>Consensus?</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0D9488"/>
                    </a:solidFill>
                  </a:tcPr>
                </a:tc>
                <a:extLst>
                  <a:ext uri="{0D108BD9-81ED-4DB2-BD59-A6C34878D82A}">
                    <a16:rowId xmlns:a16="http://schemas.microsoft.com/office/drawing/2014/main" val="10000"/>
                  </a:ext>
                </a:extLst>
              </a:tr>
              <a:tr h="347472">
                <a:tc>
                  <a:txBody>
                    <a:bodyPr/>
                    <a:lstStyle/>
                    <a:p>
                      <a:pPr marL="0" indent="0" algn="ctr">
                        <a:buNone/>
                      </a:pPr>
                      <a:r>
                        <a:rPr lang="en-US" sz="1000" b="1" dirty="0">
                          <a:solidFill>
                            <a:srgbClr val="0D9488"/>
                          </a:solidFill>
                          <a:latin typeface="Calibri" pitchFamily="34" charset="0"/>
                          <a:ea typeface="Calibri" pitchFamily="34" charset="-122"/>
                          <a:cs typeface="Calibri" pitchFamily="34" charset="-120"/>
                        </a:rPr>
                        <a:t>1</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b="1" dirty="0">
                          <a:solidFill>
                            <a:srgbClr val="22D3EE"/>
                          </a:solidFill>
                          <a:latin typeface="Calibri" pitchFamily="34" charset="0"/>
                          <a:ea typeface="Calibri" pitchFamily="34" charset="-122"/>
                          <a:cs typeface="Calibri" pitchFamily="34" charset="-120"/>
                        </a:rPr>
                        <a:t>Plaque_Prolapse</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b="1" dirty="0">
                          <a:solidFill>
                            <a:srgbClr val="22D3EE"/>
                          </a:solidFill>
                          <a:latin typeface="Calibri" pitchFamily="34" charset="0"/>
                          <a:ea typeface="Calibri" pitchFamily="34" charset="-122"/>
                          <a:cs typeface="Calibri" pitchFamily="34" charset="-120"/>
                        </a:rPr>
                        <a:t>Plaque_Prolapse</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b="1" dirty="0">
                          <a:solidFill>
                            <a:srgbClr val="22D3EE"/>
                          </a:solidFill>
                          <a:latin typeface="Calibri" pitchFamily="34" charset="0"/>
                          <a:ea typeface="Calibri" pitchFamily="34" charset="-122"/>
                          <a:cs typeface="Calibri" pitchFamily="34" charset="-120"/>
                        </a:rPr>
                        <a:t>Plaque_Prolapse</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b="1" dirty="0">
                          <a:solidFill>
                            <a:srgbClr val="10B981"/>
                          </a:solidFill>
                          <a:latin typeface="Calibri" pitchFamily="34" charset="0"/>
                          <a:ea typeface="Calibri" pitchFamily="34" charset="-122"/>
                          <a:cs typeface="Calibri" pitchFamily="34" charset="-120"/>
                        </a:rPr>
                        <a:t>✓  All 3</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extLst>
                  <a:ext uri="{0D108BD9-81ED-4DB2-BD59-A6C34878D82A}">
                    <a16:rowId xmlns:a16="http://schemas.microsoft.com/office/drawing/2014/main" val="10001"/>
                  </a:ext>
                </a:extLst>
              </a:tr>
              <a:tr h="347472">
                <a:tc>
                  <a:txBody>
                    <a:bodyPr/>
                    <a:lstStyle/>
                    <a:p>
                      <a:pPr marL="0" indent="0" algn="ctr">
                        <a:buNone/>
                      </a:pPr>
                      <a:r>
                        <a:rPr lang="en-US" sz="1000" b="1" dirty="0">
                          <a:solidFill>
                            <a:srgbClr val="0D9488"/>
                          </a:solidFill>
                          <a:latin typeface="Calibri" pitchFamily="34" charset="0"/>
                          <a:ea typeface="Calibri" pitchFamily="34" charset="-122"/>
                          <a:cs typeface="Calibri" pitchFamily="34" charset="-120"/>
                        </a:rPr>
                        <a:t>2</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Stent_Material</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Geographic_Miss</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Stent_Material</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10B981"/>
                          </a:solidFill>
                          <a:latin typeface="Calibri" pitchFamily="34" charset="0"/>
                          <a:ea typeface="Calibri" pitchFamily="34" charset="-122"/>
                          <a:cs typeface="Calibri" pitchFamily="34" charset="-120"/>
                        </a:rPr>
                        <a:t>✓  2 of 3</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extLst>
                  <a:ext uri="{0D108BD9-81ED-4DB2-BD59-A6C34878D82A}">
                    <a16:rowId xmlns:a16="http://schemas.microsoft.com/office/drawing/2014/main" val="10002"/>
                  </a:ext>
                </a:extLst>
              </a:tr>
              <a:tr h="347472">
                <a:tc>
                  <a:txBody>
                    <a:bodyPr/>
                    <a:lstStyle/>
                    <a:p>
                      <a:pPr marL="0" indent="0" algn="ctr">
                        <a:buNone/>
                      </a:pPr>
                      <a:r>
                        <a:rPr lang="en-US" sz="1000" b="1" dirty="0">
                          <a:solidFill>
                            <a:srgbClr val="0D9488"/>
                          </a:solidFill>
                          <a:latin typeface="Calibri" pitchFamily="34" charset="0"/>
                          <a:ea typeface="Calibri" pitchFamily="34" charset="-122"/>
                          <a:cs typeface="Calibri" pitchFamily="34" charset="-120"/>
                        </a:rPr>
                        <a:t>3</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Geographic_Miss</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Cell_Design</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Geographic_Miss</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10B981"/>
                          </a:solidFill>
                          <a:latin typeface="Calibri" pitchFamily="34" charset="0"/>
                          <a:ea typeface="Calibri" pitchFamily="34" charset="-122"/>
                          <a:cs typeface="Calibri" pitchFamily="34" charset="-120"/>
                        </a:rPr>
                        <a:t>✓  2 of 3</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extLst>
                  <a:ext uri="{0D108BD9-81ED-4DB2-BD59-A6C34878D82A}">
                    <a16:rowId xmlns:a16="http://schemas.microsoft.com/office/drawing/2014/main" val="10003"/>
                  </a:ext>
                </a:extLst>
              </a:tr>
              <a:tr h="347472">
                <a:tc>
                  <a:txBody>
                    <a:bodyPr/>
                    <a:lstStyle/>
                    <a:p>
                      <a:pPr marL="0" indent="0" algn="ctr">
                        <a:buNone/>
                      </a:pPr>
                      <a:r>
                        <a:rPr lang="en-US" sz="1000" b="1" dirty="0">
                          <a:solidFill>
                            <a:srgbClr val="0D9488"/>
                          </a:solidFill>
                          <a:latin typeface="Calibri" pitchFamily="34" charset="0"/>
                          <a:ea typeface="Calibri" pitchFamily="34" charset="-122"/>
                          <a:cs typeface="Calibri" pitchFamily="34" charset="-120"/>
                        </a:rPr>
                        <a:t>4</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Cell_Design</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Stent_Material</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Cell_Design</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tc>
                  <a:txBody>
                    <a:bodyPr/>
                    <a:lstStyle/>
                    <a:p>
                      <a:pPr marL="0" indent="0" algn="ctr">
                        <a:buNone/>
                      </a:pPr>
                      <a:r>
                        <a:rPr lang="en-US" sz="1000" b="1" dirty="0">
                          <a:solidFill>
                            <a:srgbClr val="10B981"/>
                          </a:solidFill>
                          <a:latin typeface="Calibri" pitchFamily="34" charset="0"/>
                          <a:ea typeface="Calibri" pitchFamily="34" charset="-122"/>
                          <a:cs typeface="Calibri" pitchFamily="34" charset="-120"/>
                        </a:rPr>
                        <a:t>✓  All 3</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A2744"/>
                    </a:solidFill>
                  </a:tcPr>
                </a:tc>
                <a:extLst>
                  <a:ext uri="{0D108BD9-81ED-4DB2-BD59-A6C34878D82A}">
                    <a16:rowId xmlns:a16="http://schemas.microsoft.com/office/drawing/2014/main" val="10004"/>
                  </a:ext>
                </a:extLst>
              </a:tr>
              <a:tr h="347472">
                <a:tc>
                  <a:txBody>
                    <a:bodyPr/>
                    <a:lstStyle/>
                    <a:p>
                      <a:pPr marL="0" indent="0" algn="ctr">
                        <a:buNone/>
                      </a:pPr>
                      <a:r>
                        <a:rPr lang="en-US" sz="1000" b="1" dirty="0">
                          <a:solidFill>
                            <a:srgbClr val="0D9488"/>
                          </a:solidFill>
                          <a:latin typeface="Calibri" pitchFamily="34" charset="0"/>
                          <a:ea typeface="Calibri" pitchFamily="34" charset="-122"/>
                          <a:cs typeface="Calibri" pitchFamily="34" charset="-120"/>
                        </a:rPr>
                        <a:t>5</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Multiple_Stent</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Hospital</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CBD5E1"/>
                          </a:solidFill>
                          <a:latin typeface="Calibri" pitchFamily="34" charset="0"/>
                          <a:ea typeface="Calibri" pitchFamily="34" charset="-122"/>
                          <a:cs typeface="Calibri" pitchFamily="34" charset="-120"/>
                        </a:rPr>
                        <a:t>Device_age</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tc>
                  <a:txBody>
                    <a:bodyPr/>
                    <a:lstStyle/>
                    <a:p>
                      <a:pPr marL="0" indent="0" algn="ctr">
                        <a:buNone/>
                      </a:pPr>
                      <a:r>
                        <a:rPr lang="en-US" sz="1000" dirty="0">
                          <a:solidFill>
                            <a:srgbClr val="F59E0B"/>
                          </a:solidFill>
                          <a:latin typeface="Calibri" pitchFamily="34" charset="0"/>
                          <a:ea typeface="Calibri" pitchFamily="34" charset="-122"/>
                          <a:cs typeface="Calibri" pitchFamily="34" charset="-120"/>
                        </a:rPr>
                        <a:t>~ varies</a:t>
                      </a:r>
                      <a:endParaRPr lang="en-US" sz="1000" dirty="0">
                        <a:latin typeface="Calibri" charset="0"/>
                        <a:ea typeface="Calibri" charset="0"/>
                        <a:cs typeface="Calibri" charset="0"/>
                      </a:endParaRPr>
                    </a:p>
                  </a:txBody>
                  <a:tcPr marL="63500" marR="63500" marT="38100" marB="38100">
                    <a:lnL w="6350" cap="flat" cmpd="sng" algn="ctr">
                      <a:solidFill>
                        <a:srgbClr val="334155"/>
                      </a:solidFill>
                      <a:prstDash val="solid"/>
                      <a:round/>
                      <a:headEnd type="none" w="med" len="med"/>
                      <a:tailEnd type="none" w="med" len="med"/>
                    </a:lnL>
                    <a:lnR w="6350" cap="flat" cmpd="sng" algn="ctr">
                      <a:solidFill>
                        <a:srgbClr val="334155"/>
                      </a:solidFill>
                      <a:prstDash val="solid"/>
                      <a:round/>
                      <a:headEnd type="none" w="med" len="med"/>
                      <a:tailEnd type="none" w="med" len="med"/>
                    </a:lnR>
                    <a:lnT w="6350" cap="flat" cmpd="sng" algn="ctr">
                      <a:solidFill>
                        <a:srgbClr val="334155"/>
                      </a:solidFill>
                      <a:prstDash val="solid"/>
                      <a:round/>
                      <a:headEnd type="none" w="med" len="med"/>
                      <a:tailEnd type="none" w="med" len="med"/>
                    </a:lnT>
                    <a:lnB w="6350" cap="flat" cmpd="sng" algn="ctr">
                      <a:solidFill>
                        <a:srgbClr val="334155"/>
                      </a:solidFill>
                      <a:prstDash val="solid"/>
                      <a:round/>
                      <a:headEnd type="none" w="med" len="med"/>
                      <a:tailEnd type="none" w="med" len="med"/>
                    </a:lnB>
                    <a:solidFill>
                      <a:srgbClr val="1E293B"/>
                    </a:solidFill>
                  </a:tcPr>
                </a:tc>
                <a:extLst>
                  <a:ext uri="{0D108BD9-81ED-4DB2-BD59-A6C34878D82A}">
                    <a16:rowId xmlns:a16="http://schemas.microsoft.com/office/drawing/2014/main" val="10005"/>
                  </a:ext>
                </a:extLst>
              </a:tr>
            </a:tbl>
          </a:graphicData>
        </a:graphic>
      </p:graphicFrame>
      <p:sp>
        <p:nvSpPr>
          <p:cNvPr id="5" name="Shape 2"/>
          <p:cNvSpPr/>
          <p:nvPr/>
        </p:nvSpPr>
        <p:spPr>
          <a:xfrm>
            <a:off x="365760" y="3383280"/>
            <a:ext cx="4023360" cy="1371600"/>
          </a:xfrm>
          <a:prstGeom prst="rect">
            <a:avLst/>
          </a:prstGeom>
          <a:solidFill>
            <a:srgbClr val="1E293B"/>
          </a:solidFill>
          <a:ln/>
        </p:spPr>
        <p:txBody>
          <a:bodyPr/>
          <a:lstStyle/>
          <a:p>
            <a:endParaRPr lang="en-US"/>
          </a:p>
        </p:txBody>
      </p:sp>
      <p:sp>
        <p:nvSpPr>
          <p:cNvPr id="6" name="Shape 3"/>
          <p:cNvSpPr/>
          <p:nvPr/>
        </p:nvSpPr>
        <p:spPr>
          <a:xfrm>
            <a:off x="365760" y="3383280"/>
            <a:ext cx="45720" cy="1371600"/>
          </a:xfrm>
          <a:prstGeom prst="rect">
            <a:avLst/>
          </a:prstGeom>
          <a:solidFill>
            <a:srgbClr val="10B981"/>
          </a:solidFill>
          <a:ln/>
        </p:spPr>
        <p:txBody>
          <a:bodyPr/>
          <a:lstStyle/>
          <a:p>
            <a:endParaRPr lang="en-US"/>
          </a:p>
        </p:txBody>
      </p:sp>
      <p:sp>
        <p:nvSpPr>
          <p:cNvPr id="4" name="Text 4"/>
          <p:cNvSpPr/>
          <p:nvPr/>
        </p:nvSpPr>
        <p:spPr>
          <a:xfrm>
            <a:off x="594360" y="3474720"/>
            <a:ext cx="3474720" cy="274320"/>
          </a:xfrm>
          <a:prstGeom prst="rect">
            <a:avLst/>
          </a:prstGeom>
          <a:noFill/>
          <a:ln/>
        </p:spPr>
        <p:txBody>
          <a:bodyPr wrap="square" lIns="0" tIns="0" rIns="0" bIns="0" rtlCol="0" anchor="ctr"/>
          <a:lstStyle/>
          <a:p>
            <a:pPr marL="0" indent="0">
              <a:buNone/>
            </a:pPr>
            <a:r>
              <a:rPr lang="en-US" sz="1200" b="1" dirty="0">
                <a:solidFill>
                  <a:srgbClr val="10B981"/>
                </a:solidFill>
                <a:latin typeface="Calibri" pitchFamily="34" charset="0"/>
                <a:ea typeface="Calibri" pitchFamily="34" charset="-122"/>
                <a:cs typeface="Calibri" pitchFamily="34" charset="-120"/>
              </a:rPr>
              <a:t>Stable Signals</a:t>
            </a:r>
            <a:endParaRPr lang="en-US" sz="1200" dirty="0"/>
          </a:p>
        </p:txBody>
      </p:sp>
      <p:sp>
        <p:nvSpPr>
          <p:cNvPr id="8" name="Text 5"/>
          <p:cNvSpPr/>
          <p:nvPr/>
        </p:nvSpPr>
        <p:spPr>
          <a:xfrm>
            <a:off x="594360" y="3794760"/>
            <a:ext cx="3566160" cy="86868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Plaque_Prolapse, Stent_Material, Geographic_Miss, and Cell_Design appear in the top 4 across all models. These are robust, actionable features that should be prioritized in the deployment scoring model.</a:t>
            </a:r>
            <a:endParaRPr lang="en-US" sz="1000" dirty="0"/>
          </a:p>
        </p:txBody>
      </p:sp>
      <p:sp>
        <p:nvSpPr>
          <p:cNvPr id="9" name="Shape 6"/>
          <p:cNvSpPr/>
          <p:nvPr/>
        </p:nvSpPr>
        <p:spPr>
          <a:xfrm>
            <a:off x="4754880" y="3383280"/>
            <a:ext cx="4023360" cy="1371600"/>
          </a:xfrm>
          <a:prstGeom prst="rect">
            <a:avLst/>
          </a:prstGeom>
          <a:solidFill>
            <a:srgbClr val="1E293B"/>
          </a:solidFill>
          <a:ln/>
        </p:spPr>
        <p:txBody>
          <a:bodyPr/>
          <a:lstStyle/>
          <a:p>
            <a:endParaRPr lang="en-US"/>
          </a:p>
        </p:txBody>
      </p:sp>
      <p:sp>
        <p:nvSpPr>
          <p:cNvPr id="10" name="Shape 7"/>
          <p:cNvSpPr/>
          <p:nvPr/>
        </p:nvSpPr>
        <p:spPr>
          <a:xfrm>
            <a:off x="4754880" y="3383280"/>
            <a:ext cx="45720" cy="1371600"/>
          </a:xfrm>
          <a:prstGeom prst="rect">
            <a:avLst/>
          </a:prstGeom>
          <a:solidFill>
            <a:srgbClr val="F59E0B"/>
          </a:solidFill>
          <a:ln/>
        </p:spPr>
        <p:txBody>
          <a:bodyPr/>
          <a:lstStyle/>
          <a:p>
            <a:endParaRPr lang="en-US"/>
          </a:p>
        </p:txBody>
      </p:sp>
      <p:sp>
        <p:nvSpPr>
          <p:cNvPr id="11" name="Text 8"/>
          <p:cNvSpPr/>
          <p:nvPr/>
        </p:nvSpPr>
        <p:spPr>
          <a:xfrm>
            <a:off x="4983480" y="3474720"/>
            <a:ext cx="3474720" cy="274320"/>
          </a:xfrm>
          <a:prstGeom prst="rect">
            <a:avLst/>
          </a:prstGeom>
          <a:noFill/>
          <a:ln/>
        </p:spPr>
        <p:txBody>
          <a:bodyPr wrap="square" lIns="0" tIns="0" rIns="0" bIns="0" rtlCol="0" anchor="ctr"/>
          <a:lstStyle/>
          <a:p>
            <a:pPr marL="0" indent="0">
              <a:buNone/>
            </a:pPr>
            <a:r>
              <a:rPr lang="en-US" sz="1200" b="1" dirty="0">
                <a:solidFill>
                  <a:srgbClr val="F59E0B"/>
                </a:solidFill>
                <a:latin typeface="Calibri" pitchFamily="34" charset="0"/>
                <a:ea typeface="Calibri" pitchFamily="34" charset="-122"/>
                <a:cs typeface="Calibri" pitchFamily="34" charset="-120"/>
              </a:rPr>
              <a:t>Watch List</a:t>
            </a:r>
            <a:endParaRPr lang="en-US" sz="1200" dirty="0"/>
          </a:p>
        </p:txBody>
      </p:sp>
      <p:sp>
        <p:nvSpPr>
          <p:cNvPr id="12" name="Text 9"/>
          <p:cNvSpPr/>
          <p:nvPr/>
        </p:nvSpPr>
        <p:spPr>
          <a:xfrm>
            <a:off x="4983480" y="3794760"/>
            <a:ext cx="3566160" cy="86868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Hospital appears in the LR model, suggesting possible site-level variation in outcomes. Worth investigating for operational differences (technique, equipment, patient mix). Could also be a proxy for unmeasured confounders.</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172A"/>
        </a:solidFill>
        <a:effectLst/>
      </p:bgPr>
    </p:bg>
    <p:spTree>
      <p:nvGrpSpPr>
        <p:cNvPr id="1" name=""/>
        <p:cNvGrpSpPr/>
        <p:nvPr/>
      </p:nvGrpSpPr>
      <p:grpSpPr>
        <a:xfrm>
          <a:off x="0" y="0"/>
          <a:ext cx="0" cy="0"/>
          <a:chOff x="0" y="0"/>
          <a:chExt cx="0" cy="0"/>
        </a:xfrm>
      </p:grpSpPr>
      <p:sp>
        <p:nvSpPr>
          <p:cNvPr id="2" name="Text 0"/>
          <p:cNvSpPr/>
          <p:nvPr/>
        </p:nvSpPr>
        <p:spPr>
          <a:xfrm>
            <a:off x="640080" y="274320"/>
            <a:ext cx="8229600" cy="548640"/>
          </a:xfrm>
          <a:prstGeom prst="rect">
            <a:avLst/>
          </a:prstGeom>
          <a:noFill/>
          <a:ln/>
        </p:spPr>
        <p:txBody>
          <a:bodyPr wrap="square" lIns="0" tIns="0" rIns="0" bIns="0" rtlCol="0" anchor="ctr"/>
          <a:lstStyle/>
          <a:p>
            <a:pPr marL="0" indent="0">
              <a:buNone/>
            </a:pPr>
            <a:r>
              <a:rPr lang="en-US" sz="2800" b="1" dirty="0">
                <a:solidFill>
                  <a:srgbClr val="F8FAFC"/>
                </a:solidFill>
                <a:latin typeface="Calibri" pitchFamily="34" charset="0"/>
                <a:ea typeface="Calibri" pitchFamily="34" charset="-122"/>
                <a:cs typeface="Calibri" pitchFamily="34" charset="-120"/>
              </a:rPr>
              <a:t>Deployment Readiness &amp; Next Steps</a:t>
            </a:r>
            <a:endParaRPr lang="en-US" sz="2800" dirty="0"/>
          </a:p>
        </p:txBody>
      </p:sp>
      <p:sp>
        <p:nvSpPr>
          <p:cNvPr id="3" name="Shape 1"/>
          <p:cNvSpPr/>
          <p:nvPr/>
        </p:nvSpPr>
        <p:spPr>
          <a:xfrm>
            <a:off x="365760" y="1005840"/>
            <a:ext cx="2743200" cy="3657600"/>
          </a:xfrm>
          <a:prstGeom prst="rect">
            <a:avLst/>
          </a:prstGeom>
          <a:solidFill>
            <a:srgbClr val="1E293B"/>
          </a:solidFill>
          <a:ln/>
          <a:effectLst>
            <a:outerShdw blurRad="76200" dist="25400" dir="8100000" algn="bl" rotWithShape="0">
              <a:srgbClr val="000000">
                <a:alpha val="25000"/>
              </a:srgbClr>
            </a:outerShdw>
          </a:effectLst>
        </p:spPr>
        <p:txBody>
          <a:bodyPr/>
          <a:lstStyle/>
          <a:p>
            <a:endParaRPr lang="en-US"/>
          </a:p>
        </p:txBody>
      </p:sp>
      <p:sp>
        <p:nvSpPr>
          <p:cNvPr id="4" name="Shape 2"/>
          <p:cNvSpPr/>
          <p:nvPr/>
        </p:nvSpPr>
        <p:spPr>
          <a:xfrm>
            <a:off x="365760" y="1005840"/>
            <a:ext cx="2743200" cy="36576"/>
          </a:xfrm>
          <a:prstGeom prst="rect">
            <a:avLst/>
          </a:prstGeom>
          <a:solidFill>
            <a:srgbClr val="10B981"/>
          </a:solidFill>
          <a:ln/>
        </p:spPr>
        <p:txBody>
          <a:bodyPr/>
          <a:lstStyle/>
          <a:p>
            <a:endParaRPr lang="en-US"/>
          </a:p>
        </p:txBody>
      </p:sp>
      <p:sp>
        <p:nvSpPr>
          <p:cNvPr id="5" name="Text 3"/>
          <p:cNvSpPr/>
          <p:nvPr/>
        </p:nvSpPr>
        <p:spPr>
          <a:xfrm>
            <a:off x="548640" y="1143000"/>
            <a:ext cx="2377440" cy="365760"/>
          </a:xfrm>
          <a:prstGeom prst="rect">
            <a:avLst/>
          </a:prstGeom>
          <a:noFill/>
          <a:ln/>
        </p:spPr>
        <p:txBody>
          <a:bodyPr wrap="square" lIns="0" tIns="0" rIns="0" bIns="0" rtlCol="0" anchor="ctr"/>
          <a:lstStyle/>
          <a:p>
            <a:pPr marL="0" indent="0">
              <a:buNone/>
            </a:pPr>
            <a:r>
              <a:rPr lang="en-US" sz="1400" b="1" dirty="0">
                <a:solidFill>
                  <a:srgbClr val="10B981"/>
                </a:solidFill>
                <a:latin typeface="Calibri" pitchFamily="34" charset="0"/>
                <a:ea typeface="Calibri" pitchFamily="34" charset="-122"/>
                <a:cs typeface="Calibri" pitchFamily="34" charset="-120"/>
              </a:rPr>
              <a:t>Ready for Pilot</a:t>
            </a:r>
            <a:endParaRPr lang="en-US" sz="1400" dirty="0"/>
          </a:p>
        </p:txBody>
      </p:sp>
      <p:sp>
        <p:nvSpPr>
          <p:cNvPr id="6" name="Text 4"/>
          <p:cNvSpPr/>
          <p:nvPr/>
        </p:nvSpPr>
        <p:spPr>
          <a:xfrm>
            <a:off x="548640" y="1600200"/>
            <a:ext cx="2377440" cy="2834640"/>
          </a:xfrm>
          <a:prstGeom prst="rect">
            <a:avLst/>
          </a:prstGeom>
          <a:noFill/>
          <a:ln/>
        </p:spPr>
        <p:txBody>
          <a:bodyPr wrap="square" rtlCol="0" anchor="t"/>
          <a:lstStyle/>
          <a:p>
            <a:pPr marL="342900" indent="-342900">
              <a:spcAft>
                <a:spcPts val="800"/>
              </a:spcAft>
              <a:buSzPct val="100000"/>
              <a:buChar char="•"/>
            </a:pPr>
            <a:r>
              <a:rPr lang="en-US" sz="1000" dirty="0">
                <a:solidFill>
                  <a:srgbClr val="CBD5E1"/>
                </a:solidFill>
                <a:latin typeface="Calibri" pitchFamily="34" charset="0"/>
                <a:ea typeface="Calibri" pitchFamily="34" charset="-122"/>
                <a:cs typeface="Calibri" pitchFamily="34" charset="-120"/>
              </a:rPr>
              <a:t>LR model generalizes well (gap &lt; 0.01)</a:t>
            </a:r>
            <a:endParaRPr lang="en-US" sz="1000" dirty="0"/>
          </a:p>
          <a:p>
            <a:pPr marL="342900" indent="-342900">
              <a:spcAft>
                <a:spcPts val="800"/>
              </a:spcAft>
              <a:buSzPct val="100000"/>
              <a:buChar char="•"/>
            </a:pPr>
            <a:r>
              <a:rPr lang="en-US" sz="1000" dirty="0">
                <a:solidFill>
                  <a:srgbClr val="CBD5E1"/>
                </a:solidFill>
                <a:latin typeface="Calibri" pitchFamily="34" charset="0"/>
                <a:ea typeface="Calibri" pitchFamily="34" charset="-122"/>
                <a:cs typeface="Calibri" pitchFamily="34" charset="-120"/>
              </a:rPr>
              <a:t>Coefficients are interpretable for clinical staff</a:t>
            </a:r>
            <a:endParaRPr lang="en-US" sz="1000" dirty="0"/>
          </a:p>
          <a:p>
            <a:pPr marL="342900" indent="-342900">
              <a:spcAft>
                <a:spcPts val="800"/>
              </a:spcAft>
              <a:buSzPct val="100000"/>
              <a:buChar char="•"/>
            </a:pPr>
            <a:r>
              <a:rPr lang="en-US" sz="1000" dirty="0">
                <a:solidFill>
                  <a:srgbClr val="CBD5E1"/>
                </a:solidFill>
                <a:latin typeface="Calibri" pitchFamily="34" charset="0"/>
                <a:ea typeface="Calibri" pitchFamily="34" charset="-122"/>
                <a:cs typeface="Calibri" pitchFamily="34" charset="-120"/>
              </a:rPr>
              <a:t>Feature inputs available at time of procedure</a:t>
            </a:r>
            <a:endParaRPr lang="en-US" sz="1000" dirty="0"/>
          </a:p>
          <a:p>
            <a:pPr marL="342900" indent="-342900">
              <a:spcAft>
                <a:spcPts val="800"/>
              </a:spcAft>
              <a:buSzPct val="100000"/>
              <a:buChar char="•"/>
            </a:pPr>
            <a:r>
              <a:rPr lang="en-US" sz="1000" dirty="0">
                <a:solidFill>
                  <a:srgbClr val="CBD5E1"/>
                </a:solidFill>
                <a:latin typeface="Calibri" pitchFamily="34" charset="0"/>
                <a:ea typeface="Calibri" pitchFamily="34" charset="-122"/>
                <a:cs typeface="Calibri" pitchFamily="34" charset="-120"/>
              </a:rPr>
              <a:t>SAS Model Studio supports model registration + scoring</a:t>
            </a:r>
            <a:endParaRPr lang="en-US" sz="1000" dirty="0"/>
          </a:p>
        </p:txBody>
      </p:sp>
      <p:sp>
        <p:nvSpPr>
          <p:cNvPr id="7" name="Shape 5"/>
          <p:cNvSpPr/>
          <p:nvPr/>
        </p:nvSpPr>
        <p:spPr>
          <a:xfrm>
            <a:off x="3246120" y="1005840"/>
            <a:ext cx="2743200" cy="3657600"/>
          </a:xfrm>
          <a:prstGeom prst="rect">
            <a:avLst/>
          </a:prstGeom>
          <a:solidFill>
            <a:srgbClr val="1E293B"/>
          </a:solidFill>
          <a:ln/>
          <a:effectLst>
            <a:outerShdw blurRad="76200" dist="25400" dir="8100000" algn="bl" rotWithShape="0">
              <a:srgbClr val="000000">
                <a:alpha val="25000"/>
              </a:srgbClr>
            </a:outerShdw>
          </a:effectLst>
        </p:spPr>
        <p:txBody>
          <a:bodyPr/>
          <a:lstStyle/>
          <a:p>
            <a:endParaRPr lang="en-US"/>
          </a:p>
        </p:txBody>
      </p:sp>
      <p:sp>
        <p:nvSpPr>
          <p:cNvPr id="8" name="Shape 6"/>
          <p:cNvSpPr/>
          <p:nvPr/>
        </p:nvSpPr>
        <p:spPr>
          <a:xfrm>
            <a:off x="3246120" y="1005840"/>
            <a:ext cx="2743200" cy="36576"/>
          </a:xfrm>
          <a:prstGeom prst="rect">
            <a:avLst/>
          </a:prstGeom>
          <a:solidFill>
            <a:srgbClr val="F59E0B"/>
          </a:solidFill>
          <a:ln/>
        </p:spPr>
        <p:txBody>
          <a:bodyPr/>
          <a:lstStyle/>
          <a:p>
            <a:endParaRPr lang="en-US"/>
          </a:p>
        </p:txBody>
      </p:sp>
      <p:sp>
        <p:nvSpPr>
          <p:cNvPr id="9" name="Text 7"/>
          <p:cNvSpPr/>
          <p:nvPr/>
        </p:nvSpPr>
        <p:spPr>
          <a:xfrm>
            <a:off x="3429000" y="1143000"/>
            <a:ext cx="2377440" cy="365760"/>
          </a:xfrm>
          <a:prstGeom prst="rect">
            <a:avLst/>
          </a:prstGeom>
          <a:noFill/>
          <a:ln/>
        </p:spPr>
        <p:txBody>
          <a:bodyPr wrap="square" lIns="0" tIns="0" rIns="0" bIns="0" rtlCol="0" anchor="ctr"/>
          <a:lstStyle/>
          <a:p>
            <a:pPr marL="0" indent="0">
              <a:buNone/>
            </a:pPr>
            <a:r>
              <a:rPr lang="en-US" sz="1400" b="1" dirty="0">
                <a:solidFill>
                  <a:srgbClr val="F59E0B"/>
                </a:solidFill>
                <a:latin typeface="Calibri" pitchFamily="34" charset="0"/>
                <a:ea typeface="Calibri" pitchFamily="34" charset="-122"/>
                <a:cs typeface="Calibri" pitchFamily="34" charset="-120"/>
              </a:rPr>
              <a:t>Needs Investigation</a:t>
            </a:r>
            <a:endParaRPr lang="en-US" sz="1400" dirty="0"/>
          </a:p>
        </p:txBody>
      </p:sp>
      <p:sp>
        <p:nvSpPr>
          <p:cNvPr id="10" name="Text 8"/>
          <p:cNvSpPr/>
          <p:nvPr/>
        </p:nvSpPr>
        <p:spPr>
          <a:xfrm>
            <a:off x="3429000" y="1600200"/>
            <a:ext cx="2377440" cy="2834640"/>
          </a:xfrm>
          <a:prstGeom prst="rect">
            <a:avLst/>
          </a:prstGeom>
          <a:noFill/>
          <a:ln/>
        </p:spPr>
        <p:txBody>
          <a:bodyPr wrap="square" rtlCol="0" anchor="t"/>
          <a:lstStyle/>
          <a:p>
            <a:pPr marL="342900" indent="-342900">
              <a:spcAft>
                <a:spcPts val="800"/>
              </a:spcAft>
              <a:buSzPct val="100000"/>
              <a:buChar char="•"/>
            </a:pPr>
            <a:r>
              <a:rPr lang="en-US" sz="1000" dirty="0">
                <a:solidFill>
                  <a:srgbClr val="CBD5E1"/>
                </a:solidFill>
                <a:latin typeface="Calibri" pitchFamily="34" charset="0"/>
                <a:ea typeface="Calibri" pitchFamily="34" charset="-122"/>
                <a:cs typeface="Calibri" pitchFamily="34" charset="-120"/>
              </a:rPr>
              <a:t>Forest overfitting — retune if ensemble approach desired</a:t>
            </a:r>
            <a:endParaRPr lang="en-US" sz="1000" dirty="0"/>
          </a:p>
          <a:p>
            <a:pPr marL="342900" indent="-342900">
              <a:spcAft>
                <a:spcPts val="800"/>
              </a:spcAft>
              <a:buSzPct val="100000"/>
              <a:buChar char="•"/>
            </a:pPr>
            <a:r>
              <a:rPr lang="en-US" sz="1000" dirty="0">
                <a:solidFill>
                  <a:srgbClr val="CBD5E1"/>
                </a:solidFill>
                <a:latin typeface="Calibri" pitchFamily="34" charset="0"/>
                <a:ea typeface="Calibri" pitchFamily="34" charset="-122"/>
                <a:cs typeface="Calibri" pitchFamily="34" charset="-120"/>
              </a:rPr>
              <a:t>Hospital effect — site-level confounder analysis needed</a:t>
            </a:r>
            <a:endParaRPr lang="en-US" sz="1000" dirty="0"/>
          </a:p>
          <a:p>
            <a:pPr marL="342900" indent="-342900">
              <a:spcAft>
                <a:spcPts val="800"/>
              </a:spcAft>
              <a:buSzPct val="100000"/>
              <a:buChar char="•"/>
            </a:pPr>
            <a:r>
              <a:rPr lang="en-US" sz="1000" dirty="0">
                <a:solidFill>
                  <a:srgbClr val="CBD5E1"/>
                </a:solidFill>
                <a:latin typeface="Calibri" pitchFamily="34" charset="0"/>
                <a:ea typeface="Calibri" pitchFamily="34" charset="-122"/>
                <a:cs typeface="Calibri" pitchFamily="34" charset="-120"/>
              </a:rPr>
              <a:t>Cutoff optimization at 0.30 — validate FN/FP tradeoff</a:t>
            </a:r>
            <a:endParaRPr lang="en-US" sz="1000" dirty="0"/>
          </a:p>
          <a:p>
            <a:pPr marL="342900" indent="-342900">
              <a:spcAft>
                <a:spcPts val="800"/>
              </a:spcAft>
              <a:buSzPct val="100000"/>
              <a:buChar char="•"/>
            </a:pPr>
            <a:r>
              <a:rPr lang="en-US" sz="1000" dirty="0">
                <a:solidFill>
                  <a:srgbClr val="CBD5E1"/>
                </a:solidFill>
                <a:latin typeface="Calibri" pitchFamily="34" charset="0"/>
                <a:ea typeface="Calibri" pitchFamily="34" charset="-122"/>
                <a:cs typeface="Calibri" pitchFamily="34" charset="-120"/>
              </a:rPr>
              <a:t>Missing value patterns — are they MCAR/MAR/MNAR?</a:t>
            </a:r>
            <a:endParaRPr lang="en-US" sz="1000" dirty="0"/>
          </a:p>
        </p:txBody>
      </p:sp>
      <p:sp>
        <p:nvSpPr>
          <p:cNvPr id="11" name="Shape 9"/>
          <p:cNvSpPr/>
          <p:nvPr/>
        </p:nvSpPr>
        <p:spPr>
          <a:xfrm>
            <a:off x="6126480" y="1005840"/>
            <a:ext cx="2743200" cy="3657600"/>
          </a:xfrm>
          <a:prstGeom prst="rect">
            <a:avLst/>
          </a:prstGeom>
          <a:solidFill>
            <a:srgbClr val="1E293B"/>
          </a:solidFill>
          <a:ln/>
          <a:effectLst>
            <a:outerShdw blurRad="76200" dist="25400" dir="8100000" algn="bl" rotWithShape="0">
              <a:srgbClr val="000000">
                <a:alpha val="25000"/>
              </a:srgbClr>
            </a:outerShdw>
          </a:effectLst>
        </p:spPr>
        <p:txBody>
          <a:bodyPr/>
          <a:lstStyle/>
          <a:p>
            <a:endParaRPr lang="en-US"/>
          </a:p>
        </p:txBody>
      </p:sp>
      <p:sp>
        <p:nvSpPr>
          <p:cNvPr id="12" name="Shape 10"/>
          <p:cNvSpPr/>
          <p:nvPr/>
        </p:nvSpPr>
        <p:spPr>
          <a:xfrm>
            <a:off x="6126480" y="1005840"/>
            <a:ext cx="2743200" cy="36576"/>
          </a:xfrm>
          <a:prstGeom prst="rect">
            <a:avLst/>
          </a:prstGeom>
          <a:solidFill>
            <a:srgbClr val="8B5CF6"/>
          </a:solidFill>
          <a:ln/>
        </p:spPr>
        <p:txBody>
          <a:bodyPr/>
          <a:lstStyle/>
          <a:p>
            <a:endParaRPr lang="en-US"/>
          </a:p>
        </p:txBody>
      </p:sp>
      <p:sp>
        <p:nvSpPr>
          <p:cNvPr id="13" name="Text 11"/>
          <p:cNvSpPr/>
          <p:nvPr/>
        </p:nvSpPr>
        <p:spPr>
          <a:xfrm>
            <a:off x="6309360" y="1143000"/>
            <a:ext cx="2377440" cy="365760"/>
          </a:xfrm>
          <a:prstGeom prst="rect">
            <a:avLst/>
          </a:prstGeom>
          <a:noFill/>
          <a:ln/>
        </p:spPr>
        <p:txBody>
          <a:bodyPr wrap="square" lIns="0" tIns="0" rIns="0" bIns="0" rtlCol="0" anchor="ctr"/>
          <a:lstStyle/>
          <a:p>
            <a:pPr marL="0" indent="0">
              <a:buNone/>
            </a:pPr>
            <a:r>
              <a:rPr lang="en-US" sz="1400" b="1" dirty="0">
                <a:solidFill>
                  <a:srgbClr val="8B5CF6"/>
                </a:solidFill>
                <a:latin typeface="Calibri" pitchFamily="34" charset="0"/>
                <a:ea typeface="Calibri" pitchFamily="34" charset="-122"/>
                <a:cs typeface="Calibri" pitchFamily="34" charset="-120"/>
              </a:rPr>
              <a:t>Future Iterations</a:t>
            </a:r>
            <a:endParaRPr lang="en-US" sz="1400" dirty="0"/>
          </a:p>
        </p:txBody>
      </p:sp>
      <p:sp>
        <p:nvSpPr>
          <p:cNvPr id="14" name="Text 12"/>
          <p:cNvSpPr/>
          <p:nvPr/>
        </p:nvSpPr>
        <p:spPr>
          <a:xfrm>
            <a:off x="6309360" y="1600200"/>
            <a:ext cx="2377440" cy="2834640"/>
          </a:xfrm>
          <a:prstGeom prst="rect">
            <a:avLst/>
          </a:prstGeom>
          <a:noFill/>
          <a:ln/>
        </p:spPr>
        <p:txBody>
          <a:bodyPr wrap="square" rtlCol="0" anchor="t"/>
          <a:lstStyle/>
          <a:p>
            <a:pPr marL="342900" indent="-342900">
              <a:spcAft>
                <a:spcPts val="800"/>
              </a:spcAft>
              <a:buSzPct val="100000"/>
              <a:buChar char="•"/>
            </a:pPr>
            <a:r>
              <a:rPr lang="en-US" sz="1000" dirty="0">
                <a:solidFill>
                  <a:srgbClr val="CBD5E1"/>
                </a:solidFill>
                <a:latin typeface="Calibri" pitchFamily="34" charset="0"/>
                <a:ea typeface="Calibri" pitchFamily="34" charset="-122"/>
                <a:cs typeface="Calibri" pitchFamily="34" charset="-120"/>
              </a:rPr>
              <a:t>Add Gradient Boosting (Advanced template) for comparison</a:t>
            </a:r>
            <a:endParaRPr lang="en-US" sz="1000" dirty="0"/>
          </a:p>
          <a:p>
            <a:pPr marL="342900" indent="-342900">
              <a:spcAft>
                <a:spcPts val="800"/>
              </a:spcAft>
              <a:buSzPct val="100000"/>
              <a:buChar char="•"/>
            </a:pPr>
            <a:r>
              <a:rPr lang="en-US" sz="1000" dirty="0">
                <a:solidFill>
                  <a:srgbClr val="CBD5E1"/>
                </a:solidFill>
                <a:latin typeface="Calibri" pitchFamily="34" charset="0"/>
                <a:ea typeface="Calibri" pitchFamily="34" charset="-122"/>
                <a:cs typeface="Calibri" pitchFamily="34" charset="-120"/>
              </a:rPr>
              <a:t>Feature engineering (interaction terms, polynomial)</a:t>
            </a:r>
            <a:endParaRPr lang="en-US" sz="1000" dirty="0"/>
          </a:p>
          <a:p>
            <a:pPr marL="342900" indent="-342900">
              <a:spcAft>
                <a:spcPts val="800"/>
              </a:spcAft>
              <a:buSzPct val="100000"/>
              <a:buChar char="•"/>
            </a:pPr>
            <a:r>
              <a:rPr lang="en-US" sz="1000" dirty="0">
                <a:solidFill>
                  <a:srgbClr val="CBD5E1"/>
                </a:solidFill>
                <a:latin typeface="Calibri" pitchFamily="34" charset="0"/>
                <a:ea typeface="Calibri" pitchFamily="34" charset="-122"/>
                <a:cs typeface="Calibri" pitchFamily="34" charset="-120"/>
              </a:rPr>
              <a:t>Autotuning hyperparameters via SAS Viya</a:t>
            </a:r>
            <a:endParaRPr lang="en-US" sz="1000" dirty="0"/>
          </a:p>
          <a:p>
            <a:pPr marL="342900" indent="-342900">
              <a:spcAft>
                <a:spcPts val="800"/>
              </a:spcAft>
              <a:buSzPct val="100000"/>
              <a:buChar char="•"/>
            </a:pPr>
            <a:r>
              <a:rPr lang="en-US" sz="1000" dirty="0">
                <a:solidFill>
                  <a:srgbClr val="CBD5E1"/>
                </a:solidFill>
                <a:latin typeface="Calibri" pitchFamily="34" charset="0"/>
                <a:ea typeface="Calibri" pitchFamily="34" charset="-122"/>
                <a:cs typeface="Calibri" pitchFamily="34" charset="-120"/>
              </a:rPr>
              <a:t>Time-based validation (train on older, test on newer)</a:t>
            </a:r>
            <a:endParaRPr lang="en-US" sz="1000" dirty="0"/>
          </a:p>
          <a:p>
            <a:pPr marL="342900" indent="-342900">
              <a:spcAft>
                <a:spcPts val="800"/>
              </a:spcAft>
              <a:buSzPct val="100000"/>
              <a:buChar char="•"/>
            </a:pPr>
            <a:r>
              <a:rPr lang="en-US" sz="1000" dirty="0">
                <a:solidFill>
                  <a:srgbClr val="CBD5E1"/>
                </a:solidFill>
                <a:latin typeface="Calibri" pitchFamily="34" charset="0"/>
                <a:ea typeface="Calibri" pitchFamily="34" charset="-122"/>
                <a:cs typeface="Calibri" pitchFamily="34" charset="-120"/>
              </a:rPr>
              <a:t>Model monitoring pipeline for production drift detection</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1656</Words>
  <Application>Microsoft Office PowerPoint</Application>
  <PresentationFormat>On-screen Show (16:9)</PresentationFormat>
  <Paragraphs>204</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Stent Failure Model Review — Technical Deep Dive</dc:title>
  <dc:subject>PptxGenJS Presentation</dc:subject>
  <dc:creator>GMBA 621</dc:creator>
  <cp:lastModifiedBy>Nithithanatchinnapat, Benyawarath</cp:lastModifiedBy>
  <cp:revision>1</cp:revision>
  <dcterms:created xsi:type="dcterms:W3CDTF">2026-02-26T01:46:20Z</dcterms:created>
  <dcterms:modified xsi:type="dcterms:W3CDTF">2026-02-26T04:21:38Z</dcterms:modified>
</cp:coreProperties>
</file>