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277" r:id="rId16"/>
    <p:sldId id="276" r:id="rId17"/>
    <p:sldId id="263" r:id="rId18"/>
    <p:sldId id="264" r:id="rId19"/>
    <p:sldId id="265" r:id="rId20"/>
    <p:sldId id="266" r:id="rId21"/>
    <p:sldId id="267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8" d="100"/>
          <a:sy n="138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A4A"/>
                </a:solidFill>
                <a:latin typeface="Georgia"/>
              </a:defRPr>
            </a:pPr>
            <a:r>
              <a:rPr lang="en-US" sz="1200" b="0" i="0" u="none" strike="noStrike">
                <a:solidFill>
                  <a:srgbClr val="1B2A4A"/>
                </a:solidFill>
                <a:latin typeface="Georgia"/>
              </a:rPr>
              <a:t>Within-Cluster Sum of Squares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WCSS</c:v>
                </c:pt>
              </c:strCache>
            </c:strRef>
          </c:tx>
          <c:spPr>
            <a:ln w="38100" cap="flat">
              <a:solidFill>
                <a:srgbClr val="0E7C8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E7C86"/>
              </a:solidFill>
              <a:ln w="9525" cap="flat">
                <a:solidFill>
                  <a:srgbClr val="0E7C86"/>
                </a:solidFill>
                <a:prstDash val="solid"/>
                <a:round/>
              </a:ln>
              <a:effectLst/>
            </c:spPr>
          </c:marker>
          <c:cat>
            <c:strRef>
              <c:f>Sheet1!$A$2:$A$9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5200</c:v>
                </c:pt>
                <c:pt idx="1">
                  <c:v>3100</c:v>
                </c:pt>
                <c:pt idx="2">
                  <c:v>1800</c:v>
                </c:pt>
                <c:pt idx="3">
                  <c:v>1400</c:v>
                </c:pt>
                <c:pt idx="4">
                  <c:v>1200</c:v>
                </c:pt>
                <c:pt idx="5">
                  <c:v>1100</c:v>
                </c:pt>
                <c:pt idx="6">
                  <c:v>1050</c:v>
                </c:pt>
                <c:pt idx="7">
                  <c:v>1020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C-4F46-B376-9D7B218B9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01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109728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Unsupervised Learning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5A3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Cluster Analysis &amp; Anomaly Detection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731520" y="3017520"/>
            <a:ext cx="2286000" cy="36576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33832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Analytics, Predictive Analytics &amp; Data Mining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8404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Gannon University | Dahlkemper School of Business | Spring 2026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Big Picture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7490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097280"/>
            <a:ext cx="3749040" cy="54864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173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3716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Supervised Learning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22960" y="2011680"/>
            <a:ext cx="32004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"Based on what I know, what will happen next?"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a target variable (label)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Predicts outcomes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&amp; Regression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Will this customer churn?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846320" y="1097280"/>
            <a:ext cx="37490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846320" y="1097280"/>
            <a:ext cx="374904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14173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0" y="13716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7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Unsupervised Learning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5120640" y="2011680"/>
            <a:ext cx="32004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patterns exist that I haven't seen yet?"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target variable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Discovers hidden structure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Clustering &amp; Anomaly Detection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What customer groups exist?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48640" y="4572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0E7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predicts. The other discovers.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Techniques We'll Cover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749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188720"/>
            <a:ext cx="73152" cy="320040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46304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011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Cluster Analysis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24231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"Who are they?"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14400" y="283464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 natural groups in data. Used for customer segmentation, market research, and patient subgrouping.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846320" y="1188720"/>
            <a:ext cx="3749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846320" y="1188720"/>
            <a:ext cx="73152" cy="3200400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146304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12080" y="2011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5212080" y="24231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E89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doesn't belong?"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212080" y="283464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Identifies unusual observations. Used for fraud detection, quality control, and network security.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Makes a Good Cluster?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74904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716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1325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7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 Intra-Cluster Similarity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14400" y="192024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within the same cluster should be very similar to each other.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846320" y="1188720"/>
            <a:ext cx="374904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137160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530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 Inter-Cluster Difference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212080" y="192024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in different clusters should be clearly distinct from each other.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3520440"/>
            <a:ext cx="8046720" cy="1188720"/>
          </a:xfrm>
          <a:prstGeom prst="rect">
            <a:avLst/>
          </a:prstGeom>
          <a:solidFill>
            <a:srgbClr val="1B2A4A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79476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3611880"/>
            <a:ext cx="6858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about customer segments at a grocery store. A useful segmentation separates "budget-conscious families" from "health-focused singles" from "premium foodies." Each group is internally consistent, and the groups are meaningfully different.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K-Means Clustering: How It Works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150876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51560" y="1371600"/>
            <a:ext cx="502920" cy="50292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20574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K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46888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how many clusters you want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40280" y="1188720"/>
            <a:ext cx="150876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743200" y="1371600"/>
            <a:ext cx="502920" cy="50292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4320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377440" y="20574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Place Centroids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331720" y="246888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Randomly place K cluster centers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931920" y="1188720"/>
            <a:ext cx="150876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434840" y="1371600"/>
            <a:ext cx="502920" cy="50292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43484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069080" y="20574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Assign Points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023360" y="246888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point goes to nearest centroid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623560" y="1188720"/>
            <a:ext cx="150876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126480" y="1371600"/>
            <a:ext cx="502920" cy="50292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12648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760720" y="20574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Recalculate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715000" y="246888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centroids as group averages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315200" y="1188720"/>
            <a:ext cx="150876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818120" y="1371600"/>
            <a:ext cx="502920" cy="50292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81812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452360" y="20574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Repeat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406640" y="246888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Until assignments stop changing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8640" y="3886200"/>
            <a:ext cx="8046720" cy="914400"/>
          </a:xfrm>
          <a:prstGeom prst="rect">
            <a:avLst/>
          </a:prstGeom>
          <a:solidFill>
            <a:srgbClr val="E8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22960" y="393192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Centroid = </a:t>
            </a: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"prototype" or most typical member of each cluster. It represents the average values for all attributes in that group.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Choosing K: The Elbow Method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457200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aphicFrame>
        <p:nvGraphicFramePr>
          <p:cNvPr id="5" name="Chart 0"/>
          <p:cNvGraphicFramePr/>
          <p:nvPr/>
        </p:nvGraphicFramePr>
        <p:xfrm>
          <a:off x="731520" y="1280160"/>
          <a:ext cx="420624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5577840" y="10972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577840" y="164592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Run K-Means for K = 1, 2, 3...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Record WCSS for each K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Plot K vs. WCSS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Find the "elbow" where improvement slows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577840" y="3200400"/>
            <a:ext cx="3200400" cy="109728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760720" y="329184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sense trumps math. 47 segments? Nobody can use that. Aim for 3-8 interpretable groups.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Evaluating Cluster Quality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26060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097280"/>
            <a:ext cx="260604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371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Silhouette Score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31520" y="1920240"/>
            <a:ext cx="2240280" cy="411480"/>
          </a:xfrm>
          <a:prstGeom prst="rect">
            <a:avLst/>
          </a:prstGeom>
          <a:solidFill>
            <a:srgbClr val="E8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19202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 to +1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514600"/>
            <a:ext cx="2240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similar each point is to its own cluster vs. the nearest other. Above 0.5 is generally good.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83280" y="1097280"/>
            <a:ext cx="26060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383280" y="1097280"/>
            <a:ext cx="2606040" cy="54864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566160" y="1371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Elbow Method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3566160" y="1920240"/>
            <a:ext cx="2240280" cy="411480"/>
          </a:xfrm>
          <a:prstGeom prst="rect">
            <a:avLst/>
          </a:prstGeom>
          <a:solidFill>
            <a:srgbClr val="E8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566160" y="19202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WCSS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66160" y="2514600"/>
            <a:ext cx="2240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within-cluster variance. Look for the elbow where adding clusters stops helping much.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17920" y="1097280"/>
            <a:ext cx="26060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17920" y="1097280"/>
            <a:ext cx="2606040" cy="54864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00800" y="1371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Validation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400800" y="1920240"/>
            <a:ext cx="2240280" cy="411480"/>
          </a:xfrm>
          <a:prstGeom prst="rect">
            <a:avLst/>
          </a:prstGeom>
          <a:solidFill>
            <a:srgbClr val="E8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00800" y="19202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Test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0" y="2514600"/>
            <a:ext cx="2240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clusters to a stakeholder and ask: "Can you name each group and act on them differently?"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074043-1844-C8DE-5645-28ECE90AE767}"/>
              </a:ext>
            </a:extLst>
          </p:cNvPr>
          <p:cNvSpPr txBox="1"/>
          <p:nvPr/>
        </p:nvSpPr>
        <p:spPr>
          <a:xfrm>
            <a:off x="1606733" y="943306"/>
            <a:ext cx="63354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</a:t>
            </a:r>
          </a:p>
          <a:p>
            <a:r>
              <a:rPr lang="en-US" dirty="0"/>
              <a:t>In </a:t>
            </a:r>
            <a:r>
              <a:rPr lang="en-US" b="1" dirty="0">
                <a:solidFill>
                  <a:srgbClr val="0070C0"/>
                </a:solidFill>
              </a:rPr>
              <a:t>SAS Visual Analytics (VA), </a:t>
            </a:r>
            <a:r>
              <a:rPr lang="en-US" dirty="0"/>
              <a:t>the </a:t>
            </a:r>
            <a:r>
              <a:rPr lang="en-US" b="1" dirty="0"/>
              <a:t>Within-Cluster Sum of Squares (WCSS)</a:t>
            </a:r>
            <a:r>
              <a:rPr lang="en-US" dirty="0"/>
              <a:t> is not always labeled as "WCSS" in the interface. Instead, it is typically presented as the </a:t>
            </a:r>
            <a:r>
              <a:rPr lang="en-US" b="1" dirty="0"/>
              <a:t>Symmetric Log Iteration Plot</a:t>
            </a:r>
            <a:r>
              <a:rPr lang="en-US" dirty="0"/>
              <a:t> or found within the </a:t>
            </a:r>
            <a:r>
              <a:rPr lang="en-US" b="1" dirty="0"/>
              <a:t>Details Table</a:t>
            </a:r>
            <a:r>
              <a:rPr lang="en-US" dirty="0"/>
              <a:t> under specific statistical names.</a:t>
            </a:r>
          </a:p>
          <a:p>
            <a:endParaRPr lang="en-US" dirty="0"/>
          </a:p>
          <a:p>
            <a:r>
              <a:rPr lang="en-US" dirty="0"/>
              <a:t>In </a:t>
            </a:r>
            <a:r>
              <a:rPr lang="en-US" b="1" dirty="0">
                <a:solidFill>
                  <a:srgbClr val="C00000"/>
                </a:solidFill>
              </a:rPr>
              <a:t>Python</a:t>
            </a:r>
            <a:r>
              <a:rPr lang="en-US" dirty="0"/>
              <a:t>, calculating and visualizing the </a:t>
            </a:r>
            <a:r>
              <a:rPr lang="en-US" b="1" dirty="0"/>
              <a:t>Within-Cluster Sum of Squares (WCSS)</a:t>
            </a:r>
            <a:r>
              <a:rPr lang="en-US" dirty="0"/>
              <a:t> is a standard part of the </a:t>
            </a:r>
            <a:r>
              <a:rPr lang="en-US" dirty="0" err="1"/>
              <a:t>KMeans</a:t>
            </a:r>
            <a:r>
              <a:rPr lang="en-US" dirty="0"/>
              <a:t> workflow, typically using the </a:t>
            </a:r>
            <a:r>
              <a:rPr lang="en-US" b="1" i="1" dirty="0" err="1"/>
              <a:t>sklearn</a:t>
            </a:r>
            <a:r>
              <a:rPr lang="en-US" dirty="0"/>
              <a:t> library. While SAS Visual Analytics hides some of the math in the "Details Table," Python gives you direct access to this value via the </a:t>
            </a:r>
            <a:r>
              <a:rPr lang="en-US" b="1" i="1" dirty="0"/>
              <a:t>inertia_</a:t>
            </a:r>
            <a:r>
              <a:rPr lang="en-US" dirty="0"/>
              <a:t> attribute.</a:t>
            </a:r>
          </a:p>
        </p:txBody>
      </p:sp>
    </p:spTree>
    <p:extLst>
      <p:ext uri="{BB962C8B-B14F-4D97-AF65-F5344CB8AC3E}">
        <p14:creationId xmlns:p14="http://schemas.microsoft.com/office/powerpoint/2010/main" val="3357499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5CF2E0-61B7-58E2-D1B0-55F27DB6F383}"/>
              </a:ext>
            </a:extLst>
          </p:cNvPr>
          <p:cNvSpPr txBox="1"/>
          <p:nvPr/>
        </p:nvSpPr>
        <p:spPr>
          <a:xfrm>
            <a:off x="1454727" y="1544782"/>
            <a:ext cx="62899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business students, the goal isn't just to "do the math"—it's to be the </a:t>
            </a:r>
            <a:r>
              <a:rPr lang="en-US" b="1" dirty="0">
                <a:solidFill>
                  <a:srgbClr val="C00000"/>
                </a:solidFill>
              </a:rPr>
              <a:t>translator</a:t>
            </a:r>
            <a:r>
              <a:rPr lang="en-US" dirty="0"/>
              <a:t> between the algorithm and the boardroom.</a:t>
            </a:r>
          </a:p>
          <a:p>
            <a:endParaRPr lang="en-US" dirty="0"/>
          </a:p>
          <a:p>
            <a:r>
              <a:rPr lang="en-US" dirty="0"/>
              <a:t>Below is the definitive "Top of Head" checklist for business students. It covers the technical basics, with </a:t>
            </a:r>
            <a:r>
              <a:rPr lang="en-US" b="1" dirty="0">
                <a:solidFill>
                  <a:srgbClr val="C00000"/>
                </a:solidFill>
              </a:rPr>
              <a:t>business logic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required to pass an interview or lead a project.</a:t>
            </a:r>
          </a:p>
        </p:txBody>
      </p:sp>
    </p:spTree>
    <p:extLst>
      <p:ext uri="{BB962C8B-B14F-4D97-AF65-F5344CB8AC3E}">
        <p14:creationId xmlns:p14="http://schemas.microsoft.com/office/powerpoint/2010/main" val="3627024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D4D35F-01A5-1C0B-90AF-A77C0ED899C8}"/>
              </a:ext>
            </a:extLst>
          </p:cNvPr>
          <p:cNvSpPr txBox="1"/>
          <p:nvPr/>
        </p:nvSpPr>
        <p:spPr>
          <a:xfrm>
            <a:off x="1496291" y="969818"/>
            <a:ext cx="59388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The Strategy: STP Framework</a:t>
            </a:r>
          </a:p>
          <a:p>
            <a:r>
              <a:rPr lang="en-US" dirty="0"/>
              <a:t>You must know that clustering is the </a:t>
            </a:r>
            <a:r>
              <a:rPr lang="en-US" b="1" dirty="0"/>
              <a:t>"</a:t>
            </a:r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dirty="0"/>
              <a:t>"</a:t>
            </a:r>
            <a:r>
              <a:rPr lang="en-US" dirty="0"/>
              <a:t> in the </a:t>
            </a:r>
            <a:r>
              <a:rPr lang="en-US" b="1" dirty="0"/>
              <a:t>STP</a:t>
            </a:r>
            <a:r>
              <a:rPr lang="en-US" dirty="0"/>
              <a:t> (</a:t>
            </a:r>
            <a:r>
              <a:rPr lang="en-US" b="1" dirty="0">
                <a:solidFill>
                  <a:srgbClr val="C00000"/>
                </a:solidFill>
              </a:rPr>
              <a:t>Segmentation</a:t>
            </a:r>
            <a:r>
              <a:rPr lang="en-US" dirty="0"/>
              <a:t>, Targeting, Positioning) marketing model.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 Goal:</a:t>
            </a:r>
            <a:r>
              <a:rPr lang="en-US" dirty="0"/>
              <a:t> It’s not just about "grouping"; it’s about finding </a:t>
            </a:r>
            <a:r>
              <a:rPr lang="en-US" b="1" dirty="0"/>
              <a:t>Actionable Segments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 Test:</a:t>
            </a:r>
            <a:r>
              <a:rPr lang="en-US" dirty="0"/>
              <a:t> If you can't name the cluster (e.g., "Budget-Conscious Students") or reach them via a specific channel (e.g., Instagram ads), the cluster is useless for business.</a:t>
            </a:r>
          </a:p>
        </p:txBody>
      </p:sp>
    </p:spTree>
    <p:extLst>
      <p:ext uri="{BB962C8B-B14F-4D97-AF65-F5344CB8AC3E}">
        <p14:creationId xmlns:p14="http://schemas.microsoft.com/office/powerpoint/2010/main" val="3533346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741E6-9AB6-09DB-1253-C238449AF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9DDC44-0ABD-702B-0C81-5DDF370A042B}"/>
              </a:ext>
            </a:extLst>
          </p:cNvPr>
          <p:cNvSpPr txBox="1"/>
          <p:nvPr/>
        </p:nvSpPr>
        <p:spPr>
          <a:xfrm>
            <a:off x="1718191" y="1059873"/>
            <a:ext cx="57147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The Golden Variables: RFM Analysis</a:t>
            </a:r>
          </a:p>
          <a:p>
            <a:r>
              <a:rPr lang="en-US" dirty="0"/>
              <a:t>In the business world, 90% of clustering starts with </a:t>
            </a:r>
            <a:r>
              <a:rPr lang="en-US" b="1" dirty="0"/>
              <a:t>RFM</a:t>
            </a:r>
            <a:r>
              <a:rPr lang="en-US" dirty="0"/>
              <a:t>. You should know these three variables by heart: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Recency:</a:t>
            </a:r>
            <a:r>
              <a:rPr lang="en-US" dirty="0"/>
              <a:t> How recently did they buy? (Highest predictor of future purchase).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Frequency:</a:t>
            </a:r>
            <a:r>
              <a:rPr lang="en-US" dirty="0"/>
              <a:t> How often do they buy? (Measures loyalty).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Monetary:</a:t>
            </a:r>
            <a:r>
              <a:rPr lang="en-US" dirty="0"/>
              <a:t> How much have they spent in total? (Measures lifetime value).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83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3A5AC0-CC12-7FE0-8FF3-355F39D00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7" y="0"/>
            <a:ext cx="89718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39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185294-52B0-DBA6-55D2-F3D6C3643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328431-B14D-F174-CF79-9E192C04B8A1}"/>
              </a:ext>
            </a:extLst>
          </p:cNvPr>
          <p:cNvSpPr txBox="1"/>
          <p:nvPr/>
        </p:nvSpPr>
        <p:spPr>
          <a:xfrm>
            <a:off x="1240209" y="1052946"/>
            <a:ext cx="68300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The Technical "Must-Haves"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Unsupervised Learning:</a:t>
            </a:r>
            <a:r>
              <a:rPr lang="en-US" dirty="0"/>
              <a:t> No "ground truth" or "correct" answer exists; we are discovering patterns, not predicting a known label.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 Distance Metric:</a:t>
            </a:r>
            <a:r>
              <a:rPr lang="en-US" dirty="0"/>
              <a:t> K-Means uses </a:t>
            </a:r>
            <a:r>
              <a:rPr lang="en-US" b="1" dirty="0"/>
              <a:t>Euclidean Distance</a:t>
            </a:r>
            <a:r>
              <a:rPr lang="en-US" dirty="0"/>
              <a:t> (straight-line distance). You should know that if variables aren't on the same scale (e.g., Age 0–100 vs. Income $0–$1,000,000), the "bigger" number will break the model.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Centroids:</a:t>
            </a:r>
            <a:r>
              <a:rPr lang="en-US" dirty="0"/>
              <a:t> Each cluster has a "center" (the average profile). Business students should be able to describe a cluster by its centroid (e.g., "Our average 'Champion' customer spends $500 every 2 weeks").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494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112BC8-CEE4-AD89-0FBA-ABE7D83F1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2E40A56E-4312-A8D9-4E45-9F2801EDE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055" y="1369665"/>
            <a:ext cx="6795654" cy="226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/>
              <a:t>4.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The "Elbow" vs. The "Boardroom"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Students should know how to pick the number of clusters ($k$):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Statistical Side: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Use the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Elbow Method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(WCSS/Inertia) or SAS’s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ABC Criterion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to find where adding more clusters stops providing a big "bang for your buck."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Business Side: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Even if the "elbow" says 10 clusters, if the marketing team only has the budget for 3 different email campaigns, you pick $k=3$.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Reality trumps math.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06701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15CE06-3E6B-89B0-3AB5-F2AB7F17A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88E8ABA1-B19F-9741-F1B6-B97BA4272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219" y="1508165"/>
            <a:ext cx="7426036" cy="198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Implementation Realities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Scaling: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Python, you must manually use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StandardScaler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In SAS VA, it’s often handled for you, but you should still check.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Outliers: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One "Whale" (a customer who spends $10M) can pull a centroid so far that everyone else gets lumped into one giant, useless group. You often have to remove outliers before clustering.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1285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FC76B3-026C-79D3-4A65-826F55CE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AF0E71-F4AA-48CC-D576-F0B250D82379}"/>
              </a:ext>
            </a:extLst>
          </p:cNvPr>
          <p:cNvSpPr txBox="1"/>
          <p:nvPr/>
        </p:nvSpPr>
        <p:spPr>
          <a:xfrm>
            <a:off x="4100944" y="863589"/>
            <a:ext cx="46620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The "Elevator Pitch" Summary</a:t>
            </a:r>
          </a:p>
          <a:p>
            <a:pPr algn="r"/>
            <a:r>
              <a:rPr lang="en-US" dirty="0"/>
              <a:t>If you’re asked about Cluster Analysis in an interview, you should something say: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"Cluster analysis is an </a:t>
            </a:r>
            <a:r>
              <a:rPr lang="en-US" b="1" dirty="0">
                <a:solidFill>
                  <a:srgbClr val="C00000"/>
                </a:solidFill>
              </a:rPr>
              <a:t>unsupervised</a:t>
            </a:r>
            <a:r>
              <a:rPr lang="en-US" dirty="0"/>
              <a:t> tool used for </a:t>
            </a:r>
            <a:r>
              <a:rPr lang="en-US" b="1" dirty="0"/>
              <a:t>customer </a:t>
            </a:r>
            <a:r>
              <a:rPr lang="en-US" b="1" dirty="0">
                <a:solidFill>
                  <a:srgbClr val="C00000"/>
                </a:solidFill>
              </a:rPr>
              <a:t>segmentation</a:t>
            </a:r>
            <a:r>
              <a:rPr lang="en-US" dirty="0"/>
              <a:t>. I use it to find natural groups based on variables like </a:t>
            </a:r>
            <a:r>
              <a:rPr lang="en-US" b="1" dirty="0">
                <a:solidFill>
                  <a:srgbClr val="C00000"/>
                </a:solidFill>
              </a:rPr>
              <a:t>RFM</a:t>
            </a:r>
            <a:r>
              <a:rPr lang="en-US" dirty="0"/>
              <a:t>. I always </a:t>
            </a:r>
            <a:r>
              <a:rPr lang="en-US" b="1" dirty="0">
                <a:solidFill>
                  <a:srgbClr val="C00000"/>
                </a:solidFill>
              </a:rPr>
              <a:t>standardize</a:t>
            </a:r>
            <a:r>
              <a:rPr lang="en-US" dirty="0"/>
              <a:t> my data first so one variable doesn't dominate, use the </a:t>
            </a:r>
            <a:r>
              <a:rPr lang="en-US" b="1" dirty="0">
                <a:solidFill>
                  <a:srgbClr val="C00000"/>
                </a:solidFill>
              </a:rPr>
              <a:t>Elbow Method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for a statistical baseline, but ultimately select a number of clusters that is </a:t>
            </a:r>
            <a:r>
              <a:rPr lang="en-US" b="1" dirty="0">
                <a:solidFill>
                  <a:srgbClr val="C00000"/>
                </a:solidFill>
              </a:rPr>
              <a:t>actionable</a:t>
            </a:r>
            <a:r>
              <a:rPr lang="en-US" dirty="0"/>
              <a:t> for our marketing budget."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5D722-B251-9513-4CA2-68C5808DB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64" y="369449"/>
            <a:ext cx="2936401" cy="440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25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45720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5A3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Finding what doesn't belong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31520" y="1737360"/>
            <a:ext cx="1828800" cy="36576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2651760" cy="2560320"/>
          </a:xfrm>
          <a:prstGeom prst="rect">
            <a:avLst/>
          </a:prstGeom>
          <a:solidFill>
            <a:srgbClr val="24345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2651760" cy="4572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2331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Point Anomaly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2788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data point far from the rest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5204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88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$15,000 charge when average is $50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383280" y="2103120"/>
            <a:ext cx="2651760" cy="2560320"/>
          </a:xfrm>
          <a:prstGeom prst="rect">
            <a:avLst/>
          </a:prstGeom>
          <a:solidFill>
            <a:srgbClr val="24345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383280" y="2103120"/>
            <a:ext cx="2651760" cy="45720"/>
          </a:xfrm>
          <a:prstGeom prst="rect">
            <a:avLst/>
          </a:prstGeom>
          <a:solidFill>
            <a:srgbClr val="15A3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566160" y="2331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Contextual Anomaly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66160" y="2788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in one context, unusual in another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566160" y="35204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88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90°F temperature in January vs. July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17920" y="2103120"/>
            <a:ext cx="2651760" cy="2560320"/>
          </a:xfrm>
          <a:prstGeom prst="rect">
            <a:avLst/>
          </a:prstGeom>
          <a:solidFill>
            <a:srgbClr val="24345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17920" y="2103120"/>
            <a:ext cx="2651760" cy="45720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00800" y="2331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Collective Anomaly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0" y="2788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group of points anomalous together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0" y="35204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88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10 small transactions from 10 cities in 10 min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Anomaly Detection Approaches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051560"/>
            <a:ext cx="804672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051560"/>
            <a:ext cx="73152" cy="109728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32588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188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Statistical Methods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737360" y="155448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Z-scores, IQR method. Simple and fast. Best for normally distributed data with clear outliers.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2331720"/>
            <a:ext cx="804672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48640" y="2331720"/>
            <a:ext cx="73152" cy="1097280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60604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37360" y="2468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One-Class SVM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737360" y="283464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boundary of "normal" data. Prediction = 1 (typical) or 0 (anomalous). Powerful when labeled anomalies are scarce.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3611880"/>
            <a:ext cx="804672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548640" y="3611880"/>
            <a:ext cx="73152" cy="109728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388620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3749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Clustering-Based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737360" y="411480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clusters, then flag points with low membership probability. Two-for-one: segments + anomalies from same analysis.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548640" y="4160520"/>
            <a:ext cx="8046720" cy="68580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822960" y="4206240"/>
            <a:ext cx="7498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practice, the best systems combine multiple methods. Banks use statistical rules for obvious fraud, clustering for patterns, and One-Class SVM for subtle anomalies.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Applications</a:t>
            </a:r>
            <a:endParaRPr lang="en-US" sz="3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32004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Clustering Use Case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Anomaly Detection Use Case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1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Financial Services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 segmentation for product offers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Flagging fraudulent transactions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Healthcare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Grouping patients by treatment response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Detecting abnormal vital signs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 basket segmentation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Identifying inventory shrinkage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 quality grouping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anomaly monitoring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Cybersecurity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User behavior profiles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intrusion detection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PAIR Framework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Unsupervised Learning to Business Decisions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32588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1435608"/>
            <a:ext cx="512064" cy="512064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14356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463040" y="13990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Pattern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63040" y="16916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the algorithm discover?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0" y="15087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5 distinct customer segments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219456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77240" y="2304288"/>
            <a:ext cx="512064" cy="512064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23042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463040" y="22677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63040" y="2560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the business do differently?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29200" y="23774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Targeted campaigns per segment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306324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77240" y="3172968"/>
            <a:ext cx="512064" cy="512064"/>
          </a:xfrm>
          <a:prstGeom prst="ellipse">
            <a:avLst/>
          </a:prstGeom>
          <a:solidFill>
            <a:srgbClr val="15A3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240" y="31729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463040" y="313639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Impact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463040" y="34290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expected business value?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29200" y="32461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15% increase in email click-through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3931920"/>
            <a:ext cx="804672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777240" y="4041648"/>
            <a:ext cx="512064" cy="512064"/>
          </a:xfrm>
          <a:prstGeom prst="ellipse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77240" y="40416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463040" y="40050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463040" y="42976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go wrong?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29200" y="41148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Segments may shift over time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48640" y="45720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the Action and Impact when presenting to stakeholders. They care less about the algorithm and more about what to do next.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E891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444752"/>
            <a:ext cx="320040" cy="32004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4447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63040" y="1371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 learning discovers patterns without a target variable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14400" y="2084832"/>
            <a:ext cx="320040" cy="32004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14400" y="20848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63040" y="201168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standardize your data before clustering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914400" y="2724912"/>
            <a:ext cx="320040" cy="32004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14400" y="27249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63040" y="265176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Elbow Method + business judgment to choose K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914400" y="3364992"/>
            <a:ext cx="320040" cy="32004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4400" y="33649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63040" y="329184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 flags unusual observations for investigation, not automatic action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14400" y="4005072"/>
            <a:ext cx="320040" cy="32004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40050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63040" y="393192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 models combine technical rigor with business relevance (use PAIR)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5A3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Remember: It's not about the algorithm. It's about making smarter business decisions.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1542</Words>
  <Application>Microsoft Office PowerPoint</Application>
  <PresentationFormat>On-screen Show (16:9)</PresentationFormat>
  <Paragraphs>180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Unsupervised Learning: Cluster Analysis &amp; Anomaly Detection</dc:title>
  <dc:subject>PptxGenJS Presentation</dc:subject>
  <dc:creator>GMBA 621</dc:creator>
  <cp:lastModifiedBy>Nithithanatchinnapat, Benyawarath</cp:lastModifiedBy>
  <cp:revision>7</cp:revision>
  <dcterms:created xsi:type="dcterms:W3CDTF">2026-02-28T00:57:31Z</dcterms:created>
  <dcterms:modified xsi:type="dcterms:W3CDTF">2026-03-12T17:06:20Z</dcterms:modified>
</cp:coreProperties>
</file>