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Hit Rate</c:v>
                </c:pt>
              </c:strCache>
            </c:strRef>
          </c:tx>
          <c:spPr>
            <a:solidFill>
              <a:srgbClr val="6B6B6B">
                <a:alpha val="100000"/>
              </a:srgbClr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B6B6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705-4E36-A944-7A9B7CF788CE}"/>
              </c:ext>
            </c:extLst>
          </c:dPt>
          <c:dPt>
            <c:idx val="1"/>
            <c:invertIfNegative val="0"/>
            <c:bubble3D val="0"/>
            <c:spPr>
              <a:solidFill>
                <a:srgbClr val="B8504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705-4E36-A944-7A9B7CF788CE}"/>
              </c:ext>
            </c:extLst>
          </c:dPt>
          <c:dPt>
            <c:idx val="2"/>
            <c:invertIfNegative val="0"/>
            <c:bubble3D val="0"/>
            <c:spPr>
              <a:solidFill>
                <a:srgbClr val="7BA88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705-4E36-A944-7A9B7CF788CE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2B2B2B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Random Baseline</c:v>
                </c:pt>
                <c:pt idx="1">
                  <c:v>Content-Based</c:v>
                </c:pt>
                <c:pt idx="2">
                  <c:v>Collaborative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</c:v>
                </c:pt>
                <c:pt idx="1">
                  <c:v>34.5</c:v>
                </c:pt>
                <c:pt idx="2">
                  <c:v>56.4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705-4E36-A944-7A9B7CF788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B2B2B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0"/>
          <c:min val="0"/>
        </c:scaling>
        <c:delete val="0"/>
        <c:axPos val="l"/>
        <c:majorGridlines>
          <c:spPr>
            <a:ln w="6350" cap="flat">
              <a:solidFill>
                <a:srgbClr val="E5DED3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6B6B6B"/>
                    </a:solidFill>
                    <a:latin typeface="Calibri"/>
                  </a:defRPr>
                </a:pPr>
                <a:r>
                  <a:rPr sz="1000" b="0" i="0" u="none" strike="noStrike">
                    <a:solidFill>
                      <a:srgbClr val="6B6B6B"/>
                    </a:solidFill>
                    <a:latin typeface="Calibri"/>
                  </a:rPr>
                  <a:t>Hit Rate (% of customers with ≥1 correct top-5 rec)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320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3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14400" y="201168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6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BRIEFING  |  Q2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14400" y="24231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Personalized Recommendations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914400" y="32461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i="1" dirty="0">
                <a:solidFill>
                  <a:srgbClr val="F5E6D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Urban Bites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914400" y="4343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analytics can turn a 64-item menu into every customer's new favorite meal.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14400" y="5486400"/>
            <a:ext cx="1828800" cy="0"/>
          </a:xfrm>
          <a:prstGeom prst="line">
            <a:avLst/>
          </a:prstGeom>
          <a:noFill/>
          <a:ln w="254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562356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Analytics Consulting Team  •  Dahlkemper School of Business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58978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Analytics &amp; Data Mining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Urban Bites has a choice paradox — customers stall when facing 64 items, and managers can't personalize at scale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menu experience is one-size-fits-all. Every customer sees the same items in the same order.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434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52400" dist="381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20440" cy="109728"/>
          </a:xfrm>
          <a:prstGeom prst="rect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19456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</a:t>
            </a:r>
            <a:endParaRPr lang="en-US" sz="9000" dirty="0"/>
          </a:p>
        </p:txBody>
      </p:sp>
      <p:sp>
        <p:nvSpPr>
          <p:cNvPr id="7" name="Text 5"/>
          <p:cNvSpPr/>
          <p:nvPr/>
        </p:nvSpPr>
        <p:spPr>
          <a:xfrm>
            <a:off x="822960" y="37947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items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2960" y="4206240"/>
            <a:ext cx="2971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8 categories — the choice surface is massive.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608576" y="1691640"/>
            <a:ext cx="3520440" cy="434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52400" dist="381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608576" y="1691640"/>
            <a:ext cx="3520440" cy="109728"/>
          </a:xfrm>
          <a:prstGeom prst="rect">
            <a:avLst/>
          </a:prstGeom>
          <a:solidFill>
            <a:srgbClr val="7BA88B"/>
          </a:solidFill>
          <a:ln w="12700">
            <a:solidFill>
              <a:srgbClr val="7BA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82896" y="219456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7BA8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31</a:t>
            </a:r>
            <a:endParaRPr lang="en-US" sz="9000" dirty="0"/>
          </a:p>
        </p:txBody>
      </p:sp>
      <p:sp>
        <p:nvSpPr>
          <p:cNvPr id="12" name="Text 10"/>
          <p:cNvSpPr/>
          <p:nvPr/>
        </p:nvSpPr>
        <p:spPr>
          <a:xfrm>
            <a:off x="4882896" y="37947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 rated per customer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82896" y="4206240"/>
            <a:ext cx="2971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average — customers are discovering less than half the menu.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668512" y="1691640"/>
            <a:ext cx="3520440" cy="434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52400" dist="381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668512" y="1691640"/>
            <a:ext cx="3520440" cy="10972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942832" y="219456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0%</a:t>
            </a:r>
            <a:endParaRPr lang="en-US" sz="9000" dirty="0"/>
          </a:p>
        </p:txBody>
      </p:sp>
      <p:sp>
        <p:nvSpPr>
          <p:cNvPr id="17" name="Text 15"/>
          <p:cNvSpPr/>
          <p:nvPr/>
        </p:nvSpPr>
        <p:spPr>
          <a:xfrm>
            <a:off x="8942832" y="37947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personalization today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42832" y="4206240"/>
            <a:ext cx="2971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customer sees identical menu ordering, regardless of taste history.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6263640"/>
            <a:ext cx="11091672" cy="228600"/>
          </a:xfrm>
          <a:prstGeom prst="rect">
            <a:avLst/>
          </a:prstGeom>
          <a:solidFill>
            <a:srgbClr val="8A3A2F"/>
          </a:solidFill>
          <a:ln w="12700">
            <a:solidFill>
              <a:srgbClr val="8A3A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0080" y="6281928"/>
            <a:ext cx="10927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result: ordering fatigue, lower experimentation, and missed revenue from items customers would love — if they only saw them.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57200" y="664768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BITES  |  PERSONALIZED RECOMMENDER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1430000" y="6647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Netflix, Amazon, and Spotify solved this years ago — restaurant chains are still catching up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industry that personalizes at scale has grown faster than peers. Food service is next.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86400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73152" cy="4572000"/>
          </a:xfrm>
          <a:prstGeom prst="rect">
            <a:avLst/>
          </a:prstGeom>
          <a:solidFill>
            <a:srgbClr val="7BA88B"/>
          </a:solidFill>
          <a:ln w="12700">
            <a:solidFill>
              <a:srgbClr val="7BA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87452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5C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LEADERS DO IT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Netflix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2960" y="26060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2743200" y="256032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watched content comes from algorithmic recommendations — not user search.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2960" y="36118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Amazon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3886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35%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2743200" y="384048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revenue attributed to "customers also bought" recommendation engines.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22960" y="48920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Spotify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2960" y="51663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2.3B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2743200" y="512064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tracks discovered annually through Discover Weekly — items users wouldn't find alone.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1691640"/>
            <a:ext cx="5376672" cy="4572000"/>
          </a:xfrm>
          <a:prstGeom prst="rect">
            <a:avLst/>
          </a:prstGeom>
          <a:solidFill>
            <a:srgbClr val="8A3A2F"/>
          </a:solidFill>
          <a:ln w="12700">
            <a:solidFill>
              <a:srgbClr val="8A3A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537960" y="187452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URBAN BITES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537960" y="2286000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customer deserves a menu that knows them.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537960" y="374904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recommendation engine, built on existing rating data, can deliver a personalized "Top 5 For You" on every digital touchpoint — app, kiosk, website — without changing the physical menu.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537960" y="5349240"/>
            <a:ext cx="1371600" cy="0"/>
          </a:xfrm>
          <a:prstGeom prst="line">
            <a:avLst/>
          </a:prstGeom>
          <a:noFill/>
          <a:ln w="254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537960" y="548640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math has been proven. The data is already there.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57200" y="664768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BITES  |  PERSONALIZED RECOMMENDER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1430000" y="6647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proven techniques — one focused on what you like, one focused on who you're like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tested both approaches. Each has strengths. The right answer is to use them together.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8640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0" cy="822960"/>
          </a:xfrm>
          <a:prstGeom prst="rect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78308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0574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Content-Based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274320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like spicy food → here are more spicy items."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34747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A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74904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each customer's preferred flavors and attributes (spicy, vegetarian, premium) from past ratings, then suggests new items matching that profile.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2960" y="49377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A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22960" y="521208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menu items with no ratings yet. Transparent "because you liked X" explanations.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263640" y="1691640"/>
            <a:ext cx="548640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263640" y="1691640"/>
            <a:ext cx="5486400" cy="822960"/>
          </a:xfrm>
          <a:prstGeom prst="rect">
            <a:avLst/>
          </a:prstGeom>
          <a:solidFill>
            <a:srgbClr val="7BA88B"/>
          </a:solidFill>
          <a:ln w="12700">
            <a:solidFill>
              <a:srgbClr val="7BA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37960" y="178308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A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 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537960" y="20574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Collaborative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537960" y="274320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"Customers like you also enjoyed…"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537960" y="34747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537960" y="374904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Finds customers with similar rating patterns ("taste twins") and recommends items those neighbors loved that you haven't tried.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37960" y="49377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C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537960" y="521208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Cross-category discovery. Finds unexpected favorites customers would never pick themselves.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57200" y="664768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BITES  |  PERSONALIZED RECOMMENDER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1430000" y="6647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Both models beat random recommendations — collaborative filtering nearly doubles the hit rate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Tested on 197 customers: hid their top-3 favorite items, measured how often the model found them back.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731520" y="1691640"/>
          <a:ext cx="64008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498080" y="1691640"/>
            <a:ext cx="4160520" cy="4389120"/>
          </a:xfrm>
          <a:prstGeom prst="rect">
            <a:avLst/>
          </a:prstGeom>
          <a:solidFill>
            <a:srgbClr val="8A3A2F"/>
          </a:solidFill>
          <a:ln w="12700">
            <a:solidFill>
              <a:srgbClr val="8A3A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726680" y="187452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WINNER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26680" y="219456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Collaborative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726680" y="265176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i="1" dirty="0">
                <a:solidFill>
                  <a:srgbClr val="F5E6D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Filtering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7726680" y="3383280"/>
            <a:ext cx="1097280" cy="0"/>
          </a:xfrm>
          <a:prstGeom prst="line">
            <a:avLst/>
          </a:prstGeom>
          <a:noFill/>
          <a:ln w="254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26680" y="356616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1.9×</a:t>
            </a:r>
            <a:endParaRPr lang="en-US" sz="7200" dirty="0"/>
          </a:p>
        </p:txBody>
      </p:sp>
      <p:sp>
        <p:nvSpPr>
          <p:cNvPr id="11" name="Text 8"/>
          <p:cNvSpPr/>
          <p:nvPr/>
        </p:nvSpPr>
        <p:spPr>
          <a:xfrm>
            <a:off x="7726680" y="4572000"/>
            <a:ext cx="3749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than random — and 1.6× better than content-based on hit rate.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48640" y="62636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 definition: Hit Rate = % of customers for whom our top-5 recommendations included at least one of their actual top-3 favorite items.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57200" y="664768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BITES  |  PERSONALIZED RECOMMENDER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1430000" y="6647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 #7 sees five personalized picks that reflect real taste — not generic bestsellers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customer example: same person, two approaches, different but equally personalized results.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1672" cy="96012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7830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8A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PROFILE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7240" y="20116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 #7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23317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Weekday Regular  •  24 months active  •  ~8 orders/month  •  top rated attributes: Hearty, Comfort, Vegetarian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926080"/>
            <a:ext cx="54864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73152" cy="3429000"/>
          </a:xfrm>
          <a:prstGeom prst="rect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306324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CONTENT-BASED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22960" y="32918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Matches attributes this customer loves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68680" y="374904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60" y="3749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Mushroom Swiss Burger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617720" y="3749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Burger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68680" y="4224528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422452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Cheese Burger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617720" y="422452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Burger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4700016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80160" y="470001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Fettuccine Alfredo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617720" y="4700016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Pasta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68680" y="5175504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80160" y="517550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Truffle Mac &amp; Cheese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617720" y="5175504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" y="5650992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80160" y="565099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Mozzarella Sticks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617720" y="565099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Appetizer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263640" y="2926080"/>
            <a:ext cx="5376672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263640" y="2926080"/>
            <a:ext cx="73152" cy="3429000"/>
          </a:xfrm>
          <a:prstGeom prst="rect">
            <a:avLst/>
          </a:prstGeom>
          <a:solidFill>
            <a:srgbClr val="7BA88B"/>
          </a:solidFill>
          <a:ln w="12700">
            <a:solidFill>
              <a:srgbClr val="7BA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537960" y="306324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5C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COLLABORATIVE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537960" y="32918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what similar customers loved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583680" y="374904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BA8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95160" y="3749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Shrimp Scampi Linguine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0332720" y="3749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Pasta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583680" y="4224528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BA8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995160" y="422452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Mozzarella Sticks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0332720" y="422452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Appetizer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583680" y="4700016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BA8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995160" y="470001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Turkey Avocado Wrap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10332720" y="4700016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Sandwich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583680" y="5175504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BA8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995160" y="517550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Teriyaki Chicken Bowl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10332720" y="5175504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Bowl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583680" y="5650992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BA8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995160" y="565099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Tiramisu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10332720" y="565099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Dessert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548640" y="640080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i="1" dirty="0">
                <a:solidFill>
                  <a:srgbClr val="8A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Notice: content-based stays in comfort zones (burgers + pasta). Collaborative uncovers new categories — sandwiches, bowls, desserts — that taste-twin customers rated highly.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457200" y="664768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BITES  |  PERSONALIZED RECOMMENDER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11430000" y="6647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ways personalized recommendations drive Urban Bites growth — each measurable from day one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Benchmarks from peer industries applied to Urban Bites' current order economics.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864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09728" cy="2148840"/>
          </a:xfrm>
          <a:prstGeom prst="rect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2860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+12%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2926080" y="20116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Higher Average Order Value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926080" y="2423160"/>
            <a:ext cx="3017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who see recommendations consistently add one additional item to their order — typically a beverage, appetizer, or dessert.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263640" y="1691640"/>
            <a:ext cx="54864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263640" y="1691640"/>
            <a:ext cx="109728" cy="2148840"/>
          </a:xfrm>
          <a:prstGeom prst="rect">
            <a:avLst/>
          </a:prstGeom>
          <a:solidFill>
            <a:srgbClr val="7BA88B"/>
          </a:solidFill>
          <a:ln w="12700">
            <a:solidFill>
              <a:srgbClr val="7BA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83680" y="22860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7BA8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+20%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8641080" y="20116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Menu Discovery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641080" y="2423160"/>
            <a:ext cx="3017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 outside the top-10 sellers get exposure they'd never receive organically, reducing menu item stagnation.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4023360"/>
            <a:ext cx="54864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48640" y="4023360"/>
            <a:ext cx="109728" cy="214884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68680" y="461772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+8%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2926080" y="43434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Repeat Visit Rate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926080" y="4754880"/>
            <a:ext cx="3017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Personalized experiences drive loyalty. Customers return when the digital experience reflects their preferences.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263640" y="4023360"/>
            <a:ext cx="54864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263640" y="4023360"/>
            <a:ext cx="109728" cy="2148840"/>
          </a:xfrm>
          <a:prstGeom prst="rect">
            <a:avLst/>
          </a:prstGeom>
          <a:solidFill>
            <a:srgbClr val="8A3A2F"/>
          </a:solidFill>
          <a:ln w="12700">
            <a:solidFill>
              <a:srgbClr val="8A3A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583680" y="461772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8A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−30%</a:t>
            </a:r>
            <a:endParaRPr lang="en-US" sz="4400" dirty="0"/>
          </a:p>
        </p:txBody>
      </p:sp>
      <p:sp>
        <p:nvSpPr>
          <p:cNvPr id="22" name="Text 20"/>
          <p:cNvSpPr/>
          <p:nvPr/>
        </p:nvSpPr>
        <p:spPr>
          <a:xfrm>
            <a:off x="8641080" y="43434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Reduced Decision Fatigue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641080" y="4754880"/>
            <a:ext cx="3017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spent browsing the digital menu shrinks sharply — a better UX and higher completion rates on app orders.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57200" y="664768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BITES  |  PERSONALIZED RECOMMENDER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430000" y="6647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risks to manage — each with a proven mitigation we've built into the design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risk framing protects the investment and builds stakeholder trust.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1672" cy="457200"/>
          </a:xfrm>
          <a:prstGeom prst="rect">
            <a:avLst/>
          </a:prstGeom>
          <a:solidFill>
            <a:srgbClr val="8A3A2F"/>
          </a:solidFill>
          <a:ln w="12700">
            <a:solidFill>
              <a:srgbClr val="8A3A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7830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200400" y="17830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 GO WRONG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955280" y="17830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MITIGATE IT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24028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5DE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77240" y="237744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Cold Start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200400" y="23774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customers or new menu items have no rating history to work with.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955280" y="237744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to popularity-based or content-attribute recommendations until 3+ ratings are collected.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3291840"/>
            <a:ext cx="11091672" cy="1005840"/>
          </a:xfrm>
          <a:prstGeom prst="rect">
            <a:avLst/>
          </a:prstGeom>
          <a:solidFill>
            <a:srgbClr val="F5E6D3"/>
          </a:solidFill>
          <a:ln w="6350">
            <a:solidFill>
              <a:srgbClr val="E5DE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77240" y="342900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Filter Bubble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200400" y="34290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only see items like what they already like — blocking discovery.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955280" y="34290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1 "exploration" item in every top-5 (high match, different category).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434340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5DE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77240" y="44805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Stock-Out Recommendations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200400" y="44805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recommends items that are sold out or off-menu that day.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955280" y="448056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against real-time inventory before displaying to customer.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5394960"/>
            <a:ext cx="11091672" cy="1005840"/>
          </a:xfrm>
          <a:prstGeom prst="rect">
            <a:avLst/>
          </a:prstGeom>
          <a:solidFill>
            <a:srgbClr val="F5E6D3"/>
          </a:solidFill>
          <a:ln w="6350">
            <a:solidFill>
              <a:srgbClr val="E5DE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77240" y="55321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Popularity Bias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200400" y="55321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Well-rated items dominate recommendations; niche gems never surface.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955280" y="553212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predictions by item novelty — rarely-recommended items get a small boost.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57200" y="664768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BITES  |  PERSONALIZED RECOMMENDER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430000" y="6647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90-day rollout that starts small, measures everything, and scales only what works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phases — each with clear deliverables, metrics, and a go/no-go decision gate.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611880" cy="4709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611880" cy="1097280"/>
          </a:xfrm>
          <a:prstGeom prst="rect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78308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" y="2011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777240" y="24688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1–30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77240" y="297180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to 3 highest-traffic locations. Collaborative filtering only. A/B test against no-personalization control.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48463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DELIVERABLES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77240" y="51206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metrics captured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Excel-based scorer live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training complete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297680" y="1691640"/>
            <a:ext cx="3611880" cy="4709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297680" y="1691640"/>
            <a:ext cx="3611880" cy="1097280"/>
          </a:xfrm>
          <a:prstGeom prst="rect">
            <a:avLst/>
          </a:prstGeom>
          <a:solidFill>
            <a:srgbClr val="7BA88B"/>
          </a:solidFill>
          <a:ln w="12700">
            <a:solidFill>
              <a:srgbClr val="7BA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26280" y="178308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526280" y="2011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Refine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4526280" y="24688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31–60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26280" y="297180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in content-based recs for cold-start. Add inventory filter. Test hybrid weighting.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26280" y="48463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BA8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DELIVERABLES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26280" y="51206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model deployed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Cold-start handling live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ROI measurement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046720" y="1691640"/>
            <a:ext cx="3611880" cy="4709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DED3"/>
            </a:solidFill>
            <a:prstDash val="solid"/>
          </a:ln>
          <a:effectLst>
            <a:outerShdw blurRad="1270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046720" y="1691640"/>
            <a:ext cx="3611880" cy="109728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275320" y="178308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275320" y="2011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Scale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8275320" y="24688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61–90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275320" y="297180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to all locations. Weekly model refresh. Executive dashboard for ongoing performance tracking.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8463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DELIVERABLES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275320" y="51206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locations live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Auto-refresh pipeline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Steady-state monitoring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5E6D3"/>
          </a:solidFill>
          <a:ln w="12700">
            <a:solidFill>
              <a:srgbClr val="F5E6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57200" y="664768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BITES  |  PERSONALIZED RECOMMENDER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1430000" y="6647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3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14400" y="9144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6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14400" y="1417320"/>
            <a:ext cx="10058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recommend greenlighting a 30-day Phase 1 pilot.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14400" y="3017520"/>
            <a:ext cx="1828800" cy="0"/>
          </a:xfrm>
          <a:prstGeom prst="line">
            <a:avLst/>
          </a:prstGeom>
          <a:noFill/>
          <a:ln w="254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33832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926080" y="33375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~$15K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5943600" y="34290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for Phase 1 pilot (3 locations, 30 days)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14400" y="420624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926080" y="41605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analysts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5943600" y="42519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data team — no new hires required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14400" y="50292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BY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926080" y="49834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15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943600" y="5074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hit a July 1 pilot launch window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61722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pilot outcome:  +8% average order value across pilot stores  |  Clear go/no-go data by Day 30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1204</Words>
  <Application>Microsoft Office PowerPoint</Application>
  <PresentationFormat>Widescreen</PresentationFormat>
  <Paragraphs>194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Bites Personalized Recommender — Executive Briefing</dc:title>
  <dc:subject>PptxGenJS Presentation</dc:subject>
  <dc:creator>Dahlkemper School of Business — GMBA 621</dc:creator>
  <cp:lastModifiedBy>Nithithanatchinnapat, Benyawarath</cp:lastModifiedBy>
  <cp:revision>2</cp:revision>
  <dcterms:created xsi:type="dcterms:W3CDTF">2026-04-16T02:53:38Z</dcterms:created>
  <dcterms:modified xsi:type="dcterms:W3CDTF">2026-04-16T02:58:48Z</dcterms:modified>
</cp:coreProperties>
</file>