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6" r:id="rId7"/>
    <p:sldId id="332" r:id="rId8"/>
    <p:sldId id="331" r:id="rId9"/>
    <p:sldId id="279" r:id="rId10"/>
    <p:sldId id="278" r:id="rId11"/>
    <p:sldId id="280" r:id="rId12"/>
    <p:sldId id="330" r:id="rId13"/>
    <p:sldId id="261" r:id="rId14"/>
    <p:sldId id="262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63" r:id="rId28"/>
    <p:sldId id="297" r:id="rId29"/>
    <p:sldId id="296" r:id="rId30"/>
    <p:sldId id="298" r:id="rId31"/>
    <p:sldId id="299" r:id="rId32"/>
    <p:sldId id="300" r:id="rId33"/>
    <p:sldId id="310" r:id="rId34"/>
    <p:sldId id="301" r:id="rId35"/>
    <p:sldId id="304" r:id="rId36"/>
    <p:sldId id="305" r:id="rId37"/>
    <p:sldId id="306" r:id="rId38"/>
    <p:sldId id="307" r:id="rId39"/>
    <p:sldId id="308" r:id="rId40"/>
    <p:sldId id="309" r:id="rId41"/>
    <p:sldId id="311" r:id="rId42"/>
    <p:sldId id="312" r:id="rId43"/>
    <p:sldId id="313" r:id="rId44"/>
    <p:sldId id="281" r:id="rId45"/>
    <p:sldId id="277" r:id="rId46"/>
    <p:sldId id="282" r:id="rId47"/>
    <p:sldId id="283" r:id="rId48"/>
    <p:sldId id="284" r:id="rId49"/>
    <p:sldId id="285" r:id="rId50"/>
    <p:sldId id="286" r:id="rId51"/>
    <p:sldId id="287" r:id="rId52"/>
    <p:sldId id="288" r:id="rId53"/>
    <p:sldId id="289" r:id="rId54"/>
    <p:sldId id="290" r:id="rId55"/>
    <p:sldId id="291" r:id="rId56"/>
    <p:sldId id="292" r:id="rId57"/>
    <p:sldId id="293" r:id="rId58"/>
    <p:sldId id="294" r:id="rId59"/>
    <p:sldId id="295" r:id="rId60"/>
    <p:sldId id="315" r:id="rId61"/>
    <p:sldId id="303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17C24-BD1B-429B-B245-AE7AB4AE49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C486C4-EDF0-422D-B7F6-51D1CAE458D9}">
      <dgm:prSet/>
      <dgm:spPr/>
      <dgm:t>
        <a:bodyPr/>
        <a:lstStyle/>
        <a:p>
          <a:r>
            <a:rPr lang="en-US"/>
            <a:t>Regression -&gt; continuous outcomes</a:t>
          </a:r>
        </a:p>
      </dgm:t>
    </dgm:pt>
    <dgm:pt modelId="{471A2F8F-457F-4548-884A-69B42D51FAA7}" type="parTrans" cxnId="{248A50A9-B10C-430E-B9A1-6240CD320470}">
      <dgm:prSet/>
      <dgm:spPr/>
      <dgm:t>
        <a:bodyPr/>
        <a:lstStyle/>
        <a:p>
          <a:endParaRPr lang="en-US"/>
        </a:p>
      </dgm:t>
    </dgm:pt>
    <dgm:pt modelId="{BA34BCDF-DA16-438F-8575-A8E46E3B3C79}" type="sibTrans" cxnId="{248A50A9-B10C-430E-B9A1-6240CD320470}">
      <dgm:prSet/>
      <dgm:spPr/>
      <dgm:t>
        <a:bodyPr/>
        <a:lstStyle/>
        <a:p>
          <a:endParaRPr lang="en-US"/>
        </a:p>
      </dgm:t>
    </dgm:pt>
    <dgm:pt modelId="{5F28D05E-508A-4AA6-B1FE-710CFAA1520A}">
      <dgm:prSet/>
      <dgm:spPr/>
      <dgm:t>
        <a:bodyPr/>
        <a:lstStyle/>
        <a:p>
          <a:r>
            <a:rPr lang="en-US"/>
            <a:t>Classification -&gt; categorical outcomes</a:t>
          </a:r>
        </a:p>
      </dgm:t>
    </dgm:pt>
    <dgm:pt modelId="{BA6A7F3D-71AC-4E15-B02E-64A0BCAB7D78}" type="parTrans" cxnId="{9A5F2B24-0E80-4A9F-8774-198869E2CDA4}">
      <dgm:prSet/>
      <dgm:spPr/>
      <dgm:t>
        <a:bodyPr/>
        <a:lstStyle/>
        <a:p>
          <a:endParaRPr lang="en-US"/>
        </a:p>
      </dgm:t>
    </dgm:pt>
    <dgm:pt modelId="{6042D733-7D72-446C-915E-597AE398BE83}" type="sibTrans" cxnId="{9A5F2B24-0E80-4A9F-8774-198869E2CDA4}">
      <dgm:prSet/>
      <dgm:spPr/>
      <dgm:t>
        <a:bodyPr/>
        <a:lstStyle/>
        <a:p>
          <a:endParaRPr lang="en-US"/>
        </a:p>
      </dgm:t>
    </dgm:pt>
    <dgm:pt modelId="{542D1330-4674-4560-BDCC-2B661EF8A660}">
      <dgm:prSet/>
      <dgm:spPr/>
      <dgm:t>
        <a:bodyPr/>
        <a:lstStyle/>
        <a:p>
          <a:r>
            <a:rPr lang="en-US"/>
            <a:t>Clustering -&gt; no outcome variable</a:t>
          </a:r>
        </a:p>
      </dgm:t>
    </dgm:pt>
    <dgm:pt modelId="{F50BA7CC-3641-477B-8B96-0FF75B6243E4}" type="parTrans" cxnId="{10E39062-A31D-4A44-8106-3978B1ED725E}">
      <dgm:prSet/>
      <dgm:spPr/>
      <dgm:t>
        <a:bodyPr/>
        <a:lstStyle/>
        <a:p>
          <a:endParaRPr lang="en-US"/>
        </a:p>
      </dgm:t>
    </dgm:pt>
    <dgm:pt modelId="{089E4BE7-BB98-46DA-BF30-C6BC1379674D}" type="sibTrans" cxnId="{10E39062-A31D-4A44-8106-3978B1ED725E}">
      <dgm:prSet/>
      <dgm:spPr/>
      <dgm:t>
        <a:bodyPr/>
        <a:lstStyle/>
        <a:p>
          <a:endParaRPr lang="en-US"/>
        </a:p>
      </dgm:t>
    </dgm:pt>
    <dgm:pt modelId="{86D839C1-AB37-4A1A-A251-12B963F25751}" type="pres">
      <dgm:prSet presAssocID="{93A17C24-BD1B-429B-B245-AE7AB4AE49A2}" presName="linear" presStyleCnt="0">
        <dgm:presLayoutVars>
          <dgm:animLvl val="lvl"/>
          <dgm:resizeHandles val="exact"/>
        </dgm:presLayoutVars>
      </dgm:prSet>
      <dgm:spPr/>
    </dgm:pt>
    <dgm:pt modelId="{DFCAFAD6-4131-44D7-964C-3222E8B58275}" type="pres">
      <dgm:prSet presAssocID="{A7C486C4-EDF0-422D-B7F6-51D1CAE458D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A00E4D1-266B-4B9E-853A-5A70F14C82D3}" type="pres">
      <dgm:prSet presAssocID="{BA34BCDF-DA16-438F-8575-A8E46E3B3C79}" presName="spacer" presStyleCnt="0"/>
      <dgm:spPr/>
    </dgm:pt>
    <dgm:pt modelId="{8E53170A-B1D8-40B9-94A5-4215FBD0773B}" type="pres">
      <dgm:prSet presAssocID="{5F28D05E-508A-4AA6-B1FE-710CFAA1520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CB12689-A493-4BD6-BD72-0D757B259427}" type="pres">
      <dgm:prSet presAssocID="{6042D733-7D72-446C-915E-597AE398BE83}" presName="spacer" presStyleCnt="0"/>
      <dgm:spPr/>
    </dgm:pt>
    <dgm:pt modelId="{06716869-A617-4318-AC86-0703EA9E3EE1}" type="pres">
      <dgm:prSet presAssocID="{542D1330-4674-4560-BDCC-2B661EF8A66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A5F2B24-0E80-4A9F-8774-198869E2CDA4}" srcId="{93A17C24-BD1B-429B-B245-AE7AB4AE49A2}" destId="{5F28D05E-508A-4AA6-B1FE-710CFAA1520A}" srcOrd="1" destOrd="0" parTransId="{BA6A7F3D-71AC-4E15-B02E-64A0BCAB7D78}" sibTransId="{6042D733-7D72-446C-915E-597AE398BE83}"/>
    <dgm:cxn modelId="{10E39062-A31D-4A44-8106-3978B1ED725E}" srcId="{93A17C24-BD1B-429B-B245-AE7AB4AE49A2}" destId="{542D1330-4674-4560-BDCC-2B661EF8A660}" srcOrd="2" destOrd="0" parTransId="{F50BA7CC-3641-477B-8B96-0FF75B6243E4}" sibTransId="{089E4BE7-BB98-46DA-BF30-C6BC1379674D}"/>
    <dgm:cxn modelId="{52ACF179-AF8B-452F-A9EF-6E95A3812F02}" type="presOf" srcId="{A7C486C4-EDF0-422D-B7F6-51D1CAE458D9}" destId="{DFCAFAD6-4131-44D7-964C-3222E8B58275}" srcOrd="0" destOrd="0" presId="urn:microsoft.com/office/officeart/2005/8/layout/vList2"/>
    <dgm:cxn modelId="{56E4609A-4DFE-433F-A259-A67869AF4718}" type="presOf" srcId="{5F28D05E-508A-4AA6-B1FE-710CFAA1520A}" destId="{8E53170A-B1D8-40B9-94A5-4215FBD0773B}" srcOrd="0" destOrd="0" presId="urn:microsoft.com/office/officeart/2005/8/layout/vList2"/>
    <dgm:cxn modelId="{44469FA4-765B-4D0D-88C4-6B9EECB48BB8}" type="presOf" srcId="{93A17C24-BD1B-429B-B245-AE7AB4AE49A2}" destId="{86D839C1-AB37-4A1A-A251-12B963F25751}" srcOrd="0" destOrd="0" presId="urn:microsoft.com/office/officeart/2005/8/layout/vList2"/>
    <dgm:cxn modelId="{248A50A9-B10C-430E-B9A1-6240CD320470}" srcId="{93A17C24-BD1B-429B-B245-AE7AB4AE49A2}" destId="{A7C486C4-EDF0-422D-B7F6-51D1CAE458D9}" srcOrd="0" destOrd="0" parTransId="{471A2F8F-457F-4548-884A-69B42D51FAA7}" sibTransId="{BA34BCDF-DA16-438F-8575-A8E46E3B3C79}"/>
    <dgm:cxn modelId="{73F1BAF8-4F57-4EBB-8A88-B262D3E05FB4}" type="presOf" srcId="{542D1330-4674-4560-BDCC-2B661EF8A660}" destId="{06716869-A617-4318-AC86-0703EA9E3EE1}" srcOrd="0" destOrd="0" presId="urn:microsoft.com/office/officeart/2005/8/layout/vList2"/>
    <dgm:cxn modelId="{796067C7-1E6F-4FA6-B9CA-5B569192CF2A}" type="presParOf" srcId="{86D839C1-AB37-4A1A-A251-12B963F25751}" destId="{DFCAFAD6-4131-44D7-964C-3222E8B58275}" srcOrd="0" destOrd="0" presId="urn:microsoft.com/office/officeart/2005/8/layout/vList2"/>
    <dgm:cxn modelId="{48950666-9387-4E9C-A0E0-A96DBC04D1B5}" type="presParOf" srcId="{86D839C1-AB37-4A1A-A251-12B963F25751}" destId="{EA00E4D1-266B-4B9E-853A-5A70F14C82D3}" srcOrd="1" destOrd="0" presId="urn:microsoft.com/office/officeart/2005/8/layout/vList2"/>
    <dgm:cxn modelId="{6BFBDE39-1E1C-44F9-82AE-774B9467E58C}" type="presParOf" srcId="{86D839C1-AB37-4A1A-A251-12B963F25751}" destId="{8E53170A-B1D8-40B9-94A5-4215FBD0773B}" srcOrd="2" destOrd="0" presId="urn:microsoft.com/office/officeart/2005/8/layout/vList2"/>
    <dgm:cxn modelId="{1AF85A4E-CDBB-4F9B-85FE-C8268FE6D832}" type="presParOf" srcId="{86D839C1-AB37-4A1A-A251-12B963F25751}" destId="{6CB12689-A493-4BD6-BD72-0D757B259427}" srcOrd="3" destOrd="0" presId="urn:microsoft.com/office/officeart/2005/8/layout/vList2"/>
    <dgm:cxn modelId="{E2CA4F43-9FFC-4709-A54D-8A20910127C2}" type="presParOf" srcId="{86D839C1-AB37-4A1A-A251-12B963F25751}" destId="{06716869-A617-4318-AC86-0703EA9E3EE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AFAD6-4131-44D7-964C-3222E8B58275}">
      <dsp:nvSpPr>
        <dsp:cNvPr id="0" name=""/>
        <dsp:cNvSpPr/>
      </dsp:nvSpPr>
      <dsp:spPr>
        <a:xfrm>
          <a:off x="0" y="308124"/>
          <a:ext cx="10515600" cy="1154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Regression -&gt; continuous outcomes</a:t>
          </a:r>
        </a:p>
      </dsp:txBody>
      <dsp:txXfrm>
        <a:off x="56372" y="364496"/>
        <a:ext cx="10402856" cy="1042046"/>
      </dsp:txXfrm>
    </dsp:sp>
    <dsp:sp modelId="{8E53170A-B1D8-40B9-94A5-4215FBD0773B}">
      <dsp:nvSpPr>
        <dsp:cNvPr id="0" name=""/>
        <dsp:cNvSpPr/>
      </dsp:nvSpPr>
      <dsp:spPr>
        <a:xfrm>
          <a:off x="0" y="1598274"/>
          <a:ext cx="10515600" cy="1154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Classification -&gt; categorical outcomes</a:t>
          </a:r>
        </a:p>
      </dsp:txBody>
      <dsp:txXfrm>
        <a:off x="56372" y="1654646"/>
        <a:ext cx="10402856" cy="1042046"/>
      </dsp:txXfrm>
    </dsp:sp>
    <dsp:sp modelId="{06716869-A617-4318-AC86-0703EA9E3EE1}">
      <dsp:nvSpPr>
        <dsp:cNvPr id="0" name=""/>
        <dsp:cNvSpPr/>
      </dsp:nvSpPr>
      <dsp:spPr>
        <a:xfrm>
          <a:off x="0" y="2888424"/>
          <a:ext cx="10515600" cy="1154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Clustering -&gt; no outcome variable</a:t>
          </a:r>
        </a:p>
      </dsp:txBody>
      <dsp:txXfrm>
        <a:off x="56372" y="2944796"/>
        <a:ext cx="10402856" cy="104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5A88-CC59-0A8C-7BF8-A859E0430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D01EA-81EA-59B0-5859-B83E83991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D514B-C52A-323E-645F-D833FC14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10D5B-152B-75DF-E674-9700EE839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CE7D9-8755-62AC-3D9F-29EB2EFC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0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8610-A4FA-52EA-7BB2-2EAFFBCB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50089-CB21-09D5-1732-2132F686B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7BCEF-3701-BD7D-B4B0-BFA87359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36E48-86FF-9257-0D95-7FB2EE7D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6AC8-708D-D4BC-5592-1664BBD0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1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80143-C498-1859-D00D-B87D633B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A9ED8-256F-E6E6-3B63-047F3BA0D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1B1F1-A03F-46DD-12FA-02580276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C1BC-08C8-C36E-21C4-579B8403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10AA8-0E01-FDA2-6F88-70680583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8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2135-42F1-6ED7-5604-EB14D644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48C4E-7135-B82F-C39A-49AEBB7C5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B8C9F-EAA7-91AE-0F5A-DABADDD5E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650BC-30C3-7043-2F6C-67884ABFB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B7944-0948-3293-8144-AC29BA8C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75EB7-17F3-7C95-0A29-7EA33F6F8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8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5FCBE-E8E7-863B-2318-61C45DB3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F34AC-FBA0-2216-E565-B051533C4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2B800-4D93-54F4-8129-6C41409F4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5EB39E-D975-B1CE-53BE-29682B56E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E81F5C-68B6-2A22-4A98-EE3E6311D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E824C-B483-BF94-A3CA-75E4AB13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0B861-A1BF-D46A-9856-533E0E26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5E810E-9DF8-2ABD-8F05-51018790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3A86A-960B-2837-3A3B-1E076AE02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58140-45DB-E528-FA38-7498A26DB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42472C-0B2D-0B3A-566D-8F1BF50F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8C925-6907-9284-4600-FEA39BC3D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04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CCC940-4BF5-BD76-FCA0-9C997BAF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F25235-E232-1BA8-5D44-A8E1602A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191ED-EFAB-D884-34B7-0098DD10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3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978BC-BB9B-1304-B12C-847D7D03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B663B-3178-2159-F835-6C15E9106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E492E-AE59-1ACA-B251-5E4932924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935CF-E9C2-27D8-566F-D56E7BE9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40192-42EE-6F0F-299D-3CE6072A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88F7E-A421-4FA3-A4D4-58606BAC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4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24CB-BF0C-37C5-A25D-AF6D5E0B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82F429-BD5D-DCFD-8711-B0D10CE6B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3A475-F681-0876-5C35-68F5576F9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0F42D-F4F5-E57E-9F3C-9B7D9E6D5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31A6B-8A25-1845-F65A-4DF42AD9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D91CD-8CBE-4986-B9B1-95235724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1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BF44-16B9-B4B5-3A69-49FAE10F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7D4D6-C89D-6512-9E91-11D7BB56B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5444D-88FA-4739-ECA9-62C943C46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94086-41D5-DD46-9CBA-AF7296CA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242B9-8D69-F315-2BE0-F06D11CBE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3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DC1168-0992-15C6-AFB9-AAE6151943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140FE-5D5A-4FF2-A589-F44CDBF85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61286-7C44-91C3-8BE0-03DB80737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62F41-A216-30D8-5C80-1CB00EFE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A5AD0-3C8D-7ADF-1618-60EB192B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6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84F174-C0D2-350C-F7F9-DBD17845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868B6-9A5F-5FA2-C3E1-7CF1D7EE4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67299-6E02-1904-D496-EC0E82B06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C1798-58FB-41D9-A91C-85A7447F93F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7DDC0-0F0C-EFA3-3E43-4D4CE66BA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B390F-C901-AF95-E500-53DCA0793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231DD2-B2DD-4A7C-A7B5-67C1431DA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2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andbot.ai/class-datamining/model_selection.html" TargetMode="External"/><Relationship Id="rId2" Type="http://schemas.openxmlformats.org/officeDocument/2006/relationships/hyperlink" Target="https://www.brainandbot.ai/class-datamining/technique_navigator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andbot.ai/class-datamining/model_selection.html" TargetMode="External"/><Relationship Id="rId2" Type="http://schemas.openxmlformats.org/officeDocument/2006/relationships/hyperlink" Target="https://www.brainandbot.ai/class-datamining/technique_navigator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57AE-3F9B-6BB8-6F3F-AAA2FF05A2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Classification</a:t>
            </a:r>
            <a:br>
              <a:rPr lang="en-US" dirty="0"/>
            </a:br>
            <a:r>
              <a:rPr lang="en-US" sz="4700" dirty="0">
                <a:solidFill>
                  <a:schemeClr val="accent2">
                    <a:lumMod val="50000"/>
                  </a:schemeClr>
                </a:solidFill>
              </a:rPr>
              <a:t>Logistic Regression</a:t>
            </a:r>
            <a:r>
              <a:rPr lang="en-US" sz="4700" dirty="0"/>
              <a:t> &amp; </a:t>
            </a:r>
            <a:r>
              <a:rPr lang="en-US" sz="4700" dirty="0">
                <a:solidFill>
                  <a:srgbClr val="00B050"/>
                </a:solidFill>
              </a:rPr>
              <a:t>Decision Tree</a:t>
            </a:r>
          </a:p>
        </p:txBody>
      </p:sp>
    </p:spTree>
    <p:extLst>
      <p:ext uri="{BB962C8B-B14F-4D97-AF65-F5344CB8AC3E}">
        <p14:creationId xmlns:p14="http://schemas.microsoft.com/office/powerpoint/2010/main" val="339793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47E8-027E-4538-D6D2-D5DCE440C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Groups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C824A3-CE31-0D55-0769-1FBCBD9874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63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FFEF43-BC0E-690A-3F37-F9466D8DA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89" y="1440007"/>
            <a:ext cx="10630821" cy="39779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40CFE2-46FF-E2DA-94A9-C7204F351008}"/>
              </a:ext>
            </a:extLst>
          </p:cNvPr>
          <p:cNvSpPr txBox="1"/>
          <p:nvPr/>
        </p:nvSpPr>
        <p:spPr>
          <a:xfrm>
            <a:off x="2844800" y="518160"/>
            <a:ext cx="638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Historical, Labeled Data</a:t>
            </a:r>
          </a:p>
          <a:p>
            <a:r>
              <a:rPr lang="en-US" dirty="0"/>
              <a:t>Training Data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D722672-9523-F2ED-556F-9520435CB878}"/>
              </a:ext>
            </a:extLst>
          </p:cNvPr>
          <p:cNvSpPr/>
          <p:nvPr/>
        </p:nvSpPr>
        <p:spPr>
          <a:xfrm>
            <a:off x="10434320" y="1440007"/>
            <a:ext cx="977090" cy="39779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D9DB-0D95-9844-AA49-AE4C46B816B3}"/>
              </a:ext>
            </a:extLst>
          </p:cNvPr>
          <p:cNvSpPr txBox="1"/>
          <p:nvPr/>
        </p:nvSpPr>
        <p:spPr>
          <a:xfrm>
            <a:off x="9575800" y="979825"/>
            <a:ext cx="2055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Answer keys (Y)</a:t>
            </a:r>
          </a:p>
        </p:txBody>
      </p:sp>
    </p:spTree>
    <p:extLst>
      <p:ext uri="{BB962C8B-B14F-4D97-AF65-F5344CB8AC3E}">
        <p14:creationId xmlns:p14="http://schemas.microsoft.com/office/powerpoint/2010/main" val="3360106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6B2718-4E34-177D-1E1B-E61007D85F45}"/>
              </a:ext>
            </a:extLst>
          </p:cNvPr>
          <p:cNvSpPr/>
          <p:nvPr/>
        </p:nvSpPr>
        <p:spPr>
          <a:xfrm>
            <a:off x="2971800" y="1888067"/>
            <a:ext cx="2573867" cy="333586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b1 </a:t>
            </a:r>
            <a:r>
              <a:rPr lang="en-US" sz="2400" b="1" dirty="0"/>
              <a:t>X</a:t>
            </a:r>
            <a:r>
              <a:rPr lang="en-US" dirty="0"/>
              <a:t>1</a:t>
            </a:r>
          </a:p>
          <a:p>
            <a:pPr algn="ctr"/>
            <a:r>
              <a:rPr lang="en-US" dirty="0"/>
              <a:t>b2 </a:t>
            </a:r>
            <a:r>
              <a:rPr lang="en-US" sz="2400" b="1" dirty="0"/>
              <a:t>X</a:t>
            </a:r>
            <a:r>
              <a:rPr lang="en-US" dirty="0"/>
              <a:t>2</a:t>
            </a:r>
          </a:p>
          <a:p>
            <a:pPr algn="ctr"/>
            <a:r>
              <a:rPr lang="en-US" dirty="0"/>
              <a:t>b3 </a:t>
            </a:r>
            <a:r>
              <a:rPr lang="en-US" sz="2400" b="1" dirty="0"/>
              <a:t>X</a:t>
            </a:r>
            <a:r>
              <a:rPr lang="en-US" dirty="0"/>
              <a:t>3</a:t>
            </a:r>
          </a:p>
          <a:p>
            <a:pPr algn="ctr"/>
            <a:r>
              <a:rPr lang="en-US" dirty="0"/>
              <a:t>b4 </a:t>
            </a:r>
            <a:r>
              <a:rPr lang="en-US" sz="2400" b="1" dirty="0"/>
              <a:t>X</a:t>
            </a:r>
            <a:r>
              <a:rPr lang="en-US" dirty="0"/>
              <a:t>4</a:t>
            </a:r>
          </a:p>
          <a:p>
            <a:pPr algn="ctr"/>
            <a:r>
              <a:rPr lang="en-US" dirty="0"/>
              <a:t>b5 </a:t>
            </a:r>
            <a:r>
              <a:rPr lang="en-US" sz="2400" b="1" dirty="0"/>
              <a:t>X</a:t>
            </a:r>
            <a:r>
              <a:rPr lang="en-US" dirty="0"/>
              <a:t>5</a:t>
            </a:r>
          </a:p>
          <a:p>
            <a:pPr algn="ctr"/>
            <a:r>
              <a:rPr lang="en-US" dirty="0"/>
              <a:t>…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9CE7B1-41F0-CDD5-FCE9-AD0AE7BFAD66}"/>
              </a:ext>
            </a:extLst>
          </p:cNvPr>
          <p:cNvSpPr/>
          <p:nvPr/>
        </p:nvSpPr>
        <p:spPr>
          <a:xfrm>
            <a:off x="6646335" y="3077633"/>
            <a:ext cx="1193800" cy="95673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FEF7FF7-99A1-C900-EF94-971B580D2A83}"/>
              </a:ext>
            </a:extLst>
          </p:cNvPr>
          <p:cNvSpPr/>
          <p:nvPr/>
        </p:nvSpPr>
        <p:spPr>
          <a:xfrm>
            <a:off x="5765800" y="3496733"/>
            <a:ext cx="457200" cy="2624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1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AB3905-96D8-9726-2026-9B674A4798D5}"/>
              </a:ext>
            </a:extLst>
          </p:cNvPr>
          <p:cNvSpPr txBox="1"/>
          <p:nvPr/>
        </p:nvSpPr>
        <p:spPr>
          <a:xfrm>
            <a:off x="2997200" y="787400"/>
            <a:ext cx="4097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New cases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7BAE08-F006-EECA-E217-1B74B0CA6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67" y="1455983"/>
            <a:ext cx="10226926" cy="42751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4A1D046-E038-23CF-F85B-0145ABEDB501}"/>
              </a:ext>
            </a:extLst>
          </p:cNvPr>
          <p:cNvSpPr/>
          <p:nvPr/>
        </p:nvSpPr>
        <p:spPr>
          <a:xfrm>
            <a:off x="10769600" y="2946400"/>
            <a:ext cx="321733" cy="508000"/>
          </a:xfrm>
          <a:custGeom>
            <a:avLst/>
            <a:gdLst>
              <a:gd name="csX0" fmla="*/ 101600 w 321733"/>
              <a:gd name="csY0" fmla="*/ 186267 h 508000"/>
              <a:gd name="csX1" fmla="*/ 59267 w 321733"/>
              <a:gd name="csY1" fmla="*/ 177800 h 508000"/>
              <a:gd name="csX2" fmla="*/ 0 w 321733"/>
              <a:gd name="csY2" fmla="*/ 93133 h 508000"/>
              <a:gd name="csX3" fmla="*/ 59267 w 321733"/>
              <a:gd name="csY3" fmla="*/ 25400 h 508000"/>
              <a:gd name="csX4" fmla="*/ 270933 w 321733"/>
              <a:gd name="csY4" fmla="*/ 0 h 508000"/>
              <a:gd name="csX5" fmla="*/ 296333 w 321733"/>
              <a:gd name="csY5" fmla="*/ 33867 h 508000"/>
              <a:gd name="csX6" fmla="*/ 321733 w 321733"/>
              <a:gd name="csY6" fmla="*/ 143933 h 508000"/>
              <a:gd name="csX7" fmla="*/ 296333 w 321733"/>
              <a:gd name="csY7" fmla="*/ 270933 h 508000"/>
              <a:gd name="csX8" fmla="*/ 262467 w 321733"/>
              <a:gd name="csY8" fmla="*/ 304800 h 508000"/>
              <a:gd name="csX9" fmla="*/ 220133 w 321733"/>
              <a:gd name="csY9" fmla="*/ 381000 h 508000"/>
              <a:gd name="csX10" fmla="*/ 203200 w 321733"/>
              <a:gd name="csY10" fmla="*/ 465667 h 508000"/>
              <a:gd name="csX11" fmla="*/ 211667 w 321733"/>
              <a:gd name="csY11" fmla="*/ 499533 h 508000"/>
              <a:gd name="csX12" fmla="*/ 211667 w 321733"/>
              <a:gd name="csY12" fmla="*/ 508000 h 50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1733" h="508000">
                <a:moveTo>
                  <a:pt x="101600" y="186267"/>
                </a:moveTo>
                <a:cubicBezTo>
                  <a:pt x="87489" y="183445"/>
                  <a:pt x="69875" y="187524"/>
                  <a:pt x="59267" y="177800"/>
                </a:cubicBezTo>
                <a:cubicBezTo>
                  <a:pt x="33872" y="154521"/>
                  <a:pt x="0" y="93133"/>
                  <a:pt x="0" y="93133"/>
                </a:cubicBezTo>
                <a:cubicBezTo>
                  <a:pt x="19756" y="70555"/>
                  <a:pt x="31754" y="37362"/>
                  <a:pt x="59267" y="25400"/>
                </a:cubicBezTo>
                <a:cubicBezTo>
                  <a:pt x="66165" y="22401"/>
                  <a:pt x="235949" y="3887"/>
                  <a:pt x="270933" y="0"/>
                </a:cubicBezTo>
                <a:cubicBezTo>
                  <a:pt x="279400" y="11289"/>
                  <a:pt x="289480" y="21532"/>
                  <a:pt x="296333" y="33867"/>
                </a:cubicBezTo>
                <a:cubicBezTo>
                  <a:pt x="318852" y="74401"/>
                  <a:pt x="315672" y="95440"/>
                  <a:pt x="321733" y="143933"/>
                </a:cubicBezTo>
                <a:cubicBezTo>
                  <a:pt x="313266" y="186266"/>
                  <a:pt x="311258" y="230423"/>
                  <a:pt x="296333" y="270933"/>
                </a:cubicBezTo>
                <a:cubicBezTo>
                  <a:pt x="290814" y="285914"/>
                  <a:pt x="272268" y="292198"/>
                  <a:pt x="262467" y="304800"/>
                </a:cubicBezTo>
                <a:cubicBezTo>
                  <a:pt x="247584" y="323936"/>
                  <a:pt x="231380" y="358507"/>
                  <a:pt x="220133" y="381000"/>
                </a:cubicBezTo>
                <a:cubicBezTo>
                  <a:pt x="214540" y="403375"/>
                  <a:pt x="203200" y="444913"/>
                  <a:pt x="203200" y="465667"/>
                </a:cubicBezTo>
                <a:cubicBezTo>
                  <a:pt x="203200" y="477303"/>
                  <a:pt x="209385" y="488123"/>
                  <a:pt x="211667" y="499533"/>
                </a:cubicBezTo>
                <a:cubicBezTo>
                  <a:pt x="212221" y="502301"/>
                  <a:pt x="211667" y="505178"/>
                  <a:pt x="211667" y="50800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7D3A72-04D4-3427-AA03-F1FC7802B9A8}"/>
              </a:ext>
            </a:extLst>
          </p:cNvPr>
          <p:cNvSpPr/>
          <p:nvPr/>
        </p:nvSpPr>
        <p:spPr>
          <a:xfrm>
            <a:off x="10969875" y="3563044"/>
            <a:ext cx="121458" cy="61068"/>
          </a:xfrm>
          <a:custGeom>
            <a:avLst/>
            <a:gdLst>
              <a:gd name="csX0" fmla="*/ 11392 w 121458"/>
              <a:gd name="csY0" fmla="*/ 1423 h 61068"/>
              <a:gd name="csX1" fmla="*/ 2925 w 121458"/>
              <a:gd name="csY1" fmla="*/ 43756 h 61068"/>
              <a:gd name="csX2" fmla="*/ 121458 w 121458"/>
              <a:gd name="csY2" fmla="*/ 35289 h 61068"/>
              <a:gd name="csX3" fmla="*/ 96058 w 121458"/>
              <a:gd name="csY3" fmla="*/ 1423 h 61068"/>
              <a:gd name="csX4" fmla="*/ 53725 w 121458"/>
              <a:gd name="csY4" fmla="*/ 9889 h 61068"/>
              <a:gd name="csX5" fmla="*/ 11392 w 121458"/>
              <a:gd name="csY5" fmla="*/ 1423 h 610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458" h="61068">
                <a:moveTo>
                  <a:pt x="11392" y="1423"/>
                </a:moveTo>
                <a:cubicBezTo>
                  <a:pt x="2925" y="7067"/>
                  <a:pt x="-4215" y="31262"/>
                  <a:pt x="2925" y="43756"/>
                </a:cubicBezTo>
                <a:cubicBezTo>
                  <a:pt x="26576" y="85146"/>
                  <a:pt x="107545" y="39927"/>
                  <a:pt x="121458" y="35289"/>
                </a:cubicBezTo>
                <a:cubicBezTo>
                  <a:pt x="112991" y="24000"/>
                  <a:pt x="109270" y="6378"/>
                  <a:pt x="96058" y="1423"/>
                </a:cubicBezTo>
                <a:cubicBezTo>
                  <a:pt x="82584" y="-3630"/>
                  <a:pt x="67608" y="6103"/>
                  <a:pt x="53725" y="9889"/>
                </a:cubicBezTo>
                <a:cubicBezTo>
                  <a:pt x="36505" y="14585"/>
                  <a:pt x="19859" y="-4221"/>
                  <a:pt x="11392" y="1423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8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17FDD-6372-8BB3-E001-1539764D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4000-BE82-DDB3-53A1-85FF0EA56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6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7BA5E-5398-BF76-A7F5-4647E29B4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hlinkClick r:id="rId2"/>
              </a:rPr>
              <a:t>Analytics Technique Navigator</a:t>
            </a:r>
            <a:endParaRPr lang="en-US" dirty="0"/>
          </a:p>
          <a:p>
            <a:r>
              <a:rPr lang="en-US" b="1" u="sng" dirty="0">
                <a:hlinkClick r:id="rId3"/>
              </a:rPr>
              <a:t>Model Selection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99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2803C5-6DF3-0CC4-13BE-B5DDB9A23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5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72028E-142F-0916-D5BF-9B3B8A8BB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558FC-D262-C7CC-6D5B-643AB2831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52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2DAB6-4919-7AB5-96A5-48BAF2487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6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3C747-3BF6-984C-88BD-7AD4BE232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9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6888-E9FD-00DE-CC94-41062C95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Part 1. </a:t>
            </a:r>
            <a:r>
              <a:rPr lang="en-US" dirty="0">
                <a:solidFill>
                  <a:schemeClr val="bg1"/>
                </a:solidFill>
              </a:rPr>
              <a:t>From Linear Regression to Classification (Logistic Regression &amp; Decision Tree)</a:t>
            </a:r>
          </a:p>
        </p:txBody>
      </p:sp>
    </p:spTree>
    <p:extLst>
      <p:ext uri="{BB962C8B-B14F-4D97-AF65-F5344CB8AC3E}">
        <p14:creationId xmlns:p14="http://schemas.microsoft.com/office/powerpoint/2010/main" val="3188659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58B96-4E4B-8E21-9D7B-5710D3558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02" y="662700"/>
            <a:ext cx="10325995" cy="55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18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402BEC-3DEB-9A00-FE3A-8F3F1077E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78" y="662700"/>
            <a:ext cx="10417443" cy="55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34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E0512F-ABB3-F31F-CEDA-700EBAF6A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43" y="754148"/>
            <a:ext cx="10074513" cy="53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7EFCC-ADD9-420A-2F5A-92C6D4877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295" y="674131"/>
            <a:ext cx="10257409" cy="55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69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80D28C-D2EC-A3B7-0DE5-EF545BD94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61" y="887510"/>
            <a:ext cx="10135478" cy="50829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6A549B-1F36-E070-B75B-A5FB3F219067}"/>
              </a:ext>
            </a:extLst>
          </p:cNvPr>
          <p:cNvSpPr txBox="1"/>
          <p:nvPr/>
        </p:nvSpPr>
        <p:spPr>
          <a:xfrm>
            <a:off x="931333" y="6231467"/>
            <a:ext cx="1033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Excel draws lines. Classification requires curves. You cannot force OLS to do MLE’s job.</a:t>
            </a:r>
          </a:p>
        </p:txBody>
      </p:sp>
    </p:spTree>
    <p:extLst>
      <p:ext uri="{BB962C8B-B14F-4D97-AF65-F5344CB8AC3E}">
        <p14:creationId xmlns:p14="http://schemas.microsoft.com/office/powerpoint/2010/main" val="1276394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4B7001-046E-40AA-CA24-565C3D22E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102" y="639838"/>
            <a:ext cx="8481795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4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744C7-AB2A-1362-6155-8CB17772B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92" y="738907"/>
            <a:ext cx="10112616" cy="53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06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4E205D-EC14-F6FE-921B-A9AC18BD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75" y="704614"/>
            <a:ext cx="10272650" cy="54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50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D0C7C0-0C12-BCFA-6D4D-73038BA04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26" y="773200"/>
            <a:ext cx="10234547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33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A25D0-DB31-A6C5-E2A4-966BEEA75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43" y="700803"/>
            <a:ext cx="10074513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25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61AB3A-B3EB-8460-5FB8-EEA36B8EE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7" y="677941"/>
            <a:ext cx="9998306" cy="55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78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EED95-018B-94F6-4076-EED4CA4E3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36" y="853217"/>
            <a:ext cx="10005927" cy="51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52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E02CE-8623-C2ED-F537-29A11D312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709" y="830355"/>
            <a:ext cx="9952582" cy="51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48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015C9B-9CBA-1C5E-BCCD-38D241C89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54" y="754148"/>
            <a:ext cx="10066892" cy="53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78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A9A28-8DC5-C0B1-A1B2-A6D44CB1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6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54FA7-98A7-5BD2-D3B6-73DD13C91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hlinkClick r:id="rId2"/>
              </a:rPr>
              <a:t>Analytics Technique Navigator</a:t>
            </a:r>
            <a:endParaRPr lang="en-US" dirty="0"/>
          </a:p>
          <a:p>
            <a:r>
              <a:rPr lang="en-US" b="1" u="sng" dirty="0">
                <a:hlinkClick r:id="rId3"/>
              </a:rPr>
              <a:t>Model Selection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37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4D4E9-5BEC-3FF6-A801-1880BBA3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Part 2.</a:t>
            </a:r>
            <a:r>
              <a:rPr lang="en-US" dirty="0">
                <a:solidFill>
                  <a:schemeClr val="bg1"/>
                </a:solidFill>
              </a:rPr>
              <a:t> Applications in Different Industries</a:t>
            </a:r>
          </a:p>
        </p:txBody>
      </p:sp>
    </p:spTree>
    <p:extLst>
      <p:ext uri="{BB962C8B-B14F-4D97-AF65-F5344CB8AC3E}">
        <p14:creationId xmlns:p14="http://schemas.microsoft.com/office/powerpoint/2010/main" val="540158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F9430-DCDB-F82E-C53B-EE5C65FD42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43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4687AC-F0F8-1A84-D67B-77B52C1BD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63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B13279-6868-C8FB-F8B6-C910679B7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E2ECAF-B9DA-0F74-DE44-AE4D0E06F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40" y="639838"/>
            <a:ext cx="10371719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57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E10FE-E052-DEDC-14F2-8C9A26C0D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9A3F65-17FB-D1FD-3488-CF832AD8E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23" y="616976"/>
            <a:ext cx="10310754" cy="56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253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716CE-3F28-F89B-6DB9-3333C6028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C46BB6-0B6B-58DD-D0D1-37F5FEFC4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A1779C-7806-3767-1C0F-83CF9519B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54" y="605545"/>
            <a:ext cx="10287892" cy="56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518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0298F6-D855-46BC-1BEE-E3357C15E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6BEA09-0AC3-3A1F-1429-6C175291B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47" y="780820"/>
            <a:ext cx="10219306" cy="52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61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69C69-7FF0-DA3B-5206-E7232FA3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1573E-B07E-968F-80E2-A5F17817B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2670CF-448B-FC6B-46E3-472618F46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88" y="738907"/>
            <a:ext cx="10188823" cy="53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54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C49C-5CB4-3F60-66E7-292DC1912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32A7E-EB20-79A3-4ABF-670D9C86E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047C4E-B6F7-8073-56B6-978B5E8DC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92" y="742717"/>
            <a:ext cx="10112616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51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D232-AC2F-9481-51D7-283D913BC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DC7A21-EA76-3294-E6C2-85DCC464A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77C7A9-5A45-834B-E0F9-5E15B87F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81" y="719855"/>
            <a:ext cx="10120237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67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3D4D6-3882-1613-B2EB-5E7C72D9E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0DCF7-B1BE-496E-1474-2B66BE65D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BC14A0-E962-DCFA-0ED6-E17AF85BD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05" y="731286"/>
            <a:ext cx="10028789" cy="53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6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E9286-6D83-6875-DDC9-DB30A6F3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E0E0D-FD05-6BF1-0059-E055F73E6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FB4361-154D-71F4-E162-368C1E48C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088" y="815113"/>
            <a:ext cx="9967824" cy="52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5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154C-7D06-ABE0-90B3-5D7A62BFE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8A824-9BEF-1924-44E5-212C64657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9E04F1-9888-C243-668F-5E80DFEEB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54" y="750338"/>
            <a:ext cx="10287892" cy="53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82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770AC-8697-7C41-0DF9-77553E619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6A5035-DC38-AE19-6B0A-E943AB34A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6DE8C8-2BBD-502E-5C04-C86048D9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40" y="700803"/>
            <a:ext cx="10150720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04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77332-493E-D91F-D160-B19D8A02E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857A0-B188-CAF5-FDA4-671E065B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A35569-95C1-B7AC-3F41-33F7EB1D4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502" y="1017061"/>
            <a:ext cx="10104996" cy="48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64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6296-D492-8C16-C288-86163F483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76BED4-DA67-6483-3B77-7EEA7DE9F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A9E57-F164-32B2-8DB0-3860C7E12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88" y="719855"/>
            <a:ext cx="10188823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046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EC647-430B-B727-E2BA-44D38C0D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Part 3. </a:t>
            </a:r>
            <a:r>
              <a:rPr lang="en-US" dirty="0">
                <a:solidFill>
                  <a:schemeClr val="bg1"/>
                </a:solidFill>
              </a:rPr>
              <a:t>Data Prepping</a:t>
            </a:r>
          </a:p>
        </p:txBody>
      </p:sp>
    </p:spTree>
    <p:extLst>
      <p:ext uri="{BB962C8B-B14F-4D97-AF65-F5344CB8AC3E}">
        <p14:creationId xmlns:p14="http://schemas.microsoft.com/office/powerpoint/2010/main" val="3431983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E4147-F824-D0A9-6C97-F150D5FE92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23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96619-32C9-E8AF-6B26-F60866CF8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29" r="102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278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EB0A3-F448-2A7E-20D9-ACD12FF660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5" r="205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93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18FBC-567B-13E4-9CC3-259EC49211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949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EDD9F-96A0-CAA0-1AF0-2725526A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9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90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4ADF7-9605-29FE-3B4D-A93BE61403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363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ADE39-06B6-CE7E-D082-383E61D422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9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520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A10FCC-BAE4-8075-9DB2-AE90185686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27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494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A2712-0971-F295-E87F-469296CE9E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3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421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CABBB-29AA-2CC9-1947-B514608F55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6" r="128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846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E987EE-3D39-AAEC-646A-2301183C80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1" r="1827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164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F62E6-5C2D-C0AE-6ED7-18C5DFB967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86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770757-C0E6-782F-6813-63D4C16F2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8B60F-7F97-9A0D-7A82-3BC94D716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48" y="128780"/>
            <a:ext cx="11015303" cy="660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070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437A9-790A-FD95-6D6C-91E8F00F1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E55D61-2C1D-F432-EF4C-E67DC42FA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5" y="182881"/>
            <a:ext cx="11965415" cy="646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945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E7A03B-9EE8-23BB-F415-50702361A8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3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030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B148B-2036-1ECB-06F2-8E3FA7F0E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84052"/>
            <a:ext cx="10515600" cy="32784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 4. Correlation &amp; Causation</a:t>
            </a: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Why your domain expertise is crucial.</a:t>
            </a:r>
          </a:p>
        </p:txBody>
      </p:sp>
    </p:spTree>
    <p:extLst>
      <p:ext uri="{BB962C8B-B14F-4D97-AF65-F5344CB8AC3E}">
        <p14:creationId xmlns:p14="http://schemas.microsoft.com/office/powerpoint/2010/main" val="29644401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0745A-5E4C-A8C9-63E5-332BB07FC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741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4025A9-3479-4099-C55B-2CC7FA699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9" y="0"/>
            <a:ext cx="11321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097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7055F-57DF-08FC-F714-3FB38B7E6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09" y="182880"/>
            <a:ext cx="11783141" cy="633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41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446AD6-4D5C-E24B-E8E2-618306611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88" y="218551"/>
            <a:ext cx="11792224" cy="64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537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772F53-D049-950C-7403-78C80EC26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51" y="158562"/>
            <a:ext cx="11851543" cy="641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951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6B014-3012-43AF-8769-62740A6B7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951" y="597924"/>
            <a:ext cx="10364098" cy="56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148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B1348-900A-1432-1DA7-2A909669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2" y="246944"/>
            <a:ext cx="11735735" cy="636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131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8995D8-95B4-36AB-DDBC-C2989BEFAE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816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EE56E-B857-8801-E5F1-9D1FABA54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94" y="314385"/>
            <a:ext cx="11603812" cy="62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36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52CD96-213B-4EE6-4AF4-8768FDB0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99" y="658890"/>
            <a:ext cx="10402201" cy="55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57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FC8253-46F5-72D2-CFDC-494783E59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07" y="206298"/>
            <a:ext cx="11788134" cy="641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697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04E5A-4A94-5ABC-06B3-7381EF7A1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1" y="502666"/>
            <a:ext cx="10120237" cy="5852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8139A4-9A9E-4A7B-20A0-43559BEB4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949" y="6183868"/>
            <a:ext cx="800169" cy="3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446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02D04-DE66-408A-D77C-0BAEAB73A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82" y="245092"/>
            <a:ext cx="11756635" cy="636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264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B2B9E-41DA-597B-A986-973BFC718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83" y="435607"/>
            <a:ext cx="11525233" cy="622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267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845E6F-C7D0-46D3-F545-D3819858A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565" y="0"/>
            <a:ext cx="12232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38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126</Words>
  <Application>Microsoft Office PowerPoint</Application>
  <PresentationFormat>Widescreen</PresentationFormat>
  <Paragraphs>29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Aptos</vt:lpstr>
      <vt:lpstr>Aptos Display</vt:lpstr>
      <vt:lpstr>Arial</vt:lpstr>
      <vt:lpstr>Office Theme</vt:lpstr>
      <vt:lpstr>Classification Logistic Regression &amp; Decision Tree</vt:lpstr>
      <vt:lpstr>Basic Groups</vt:lpstr>
      <vt:lpstr>PowerPoint Presentation</vt:lpstr>
      <vt:lpstr>PowerPoint Presentation</vt:lpstr>
      <vt:lpstr>PowerPoint Presentation</vt:lpstr>
      <vt:lpstr>Week 6 Page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1. From Linear Regression to Classification (Logistic Regression &amp; Decision Tree)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Week 6 Page</vt:lpstr>
      <vt:lpstr>Part 2. Applications in Different Industries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3. Data Prepping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4. Correlation &amp; Causation  Why your domain expertise is crucial.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39</cp:revision>
  <dcterms:created xsi:type="dcterms:W3CDTF">2026-02-19T08:17:14Z</dcterms:created>
  <dcterms:modified xsi:type="dcterms:W3CDTF">2026-02-19T10:27:07Z</dcterms:modified>
</cp:coreProperties>
</file>