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09" d="100"/>
          <a:sy n="109" d="100"/>
        </p:scale>
        <p:origin x="70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7895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15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640080" y="548640"/>
            <a:ext cx="2011680" cy="320040"/>
          </a:xfrm>
          <a:prstGeom prst="rect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640080" y="548640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FINC 332 · TEAM ACTIVITY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40080" y="1097280"/>
            <a:ext cx="54864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Business Problem</a:t>
            </a:r>
            <a:endParaRPr lang="en-US" sz="36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 Production Model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640080" y="265176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End-to-End Machine Learning Pipeline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40080" y="3749040"/>
            <a:ext cx="5486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1300" dirty="0">
                <a:solidFill>
                  <a:srgbClr val="8899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 a model is only 20% of the work.</a:t>
            </a:r>
            <a:endParaRPr lang="en-US" sz="13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300" dirty="0">
                <a:solidFill>
                  <a:srgbClr val="8899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Getting it into production — that's the real challenge.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7132320" y="502920"/>
            <a:ext cx="502920" cy="502920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2048" y="612648"/>
            <a:ext cx="283464" cy="283464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7772400" y="576072"/>
            <a:ext cx="1188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8899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7383780" y="1005840"/>
            <a:ext cx="0" cy="246888"/>
          </a:xfrm>
          <a:prstGeom prst="line">
            <a:avLst/>
          </a:prstGeom>
          <a:noFill/>
          <a:ln w="19050">
            <a:solidFill>
              <a:srgbClr val="028090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7132320" y="1252728"/>
            <a:ext cx="502920" cy="502920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2048" y="1362456"/>
            <a:ext cx="283464" cy="28346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772400" y="1325880"/>
            <a:ext cx="1188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8899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7383780" y="1755648"/>
            <a:ext cx="0" cy="246888"/>
          </a:xfrm>
          <a:prstGeom prst="line">
            <a:avLst/>
          </a:prstGeom>
          <a:noFill/>
          <a:ln w="19050">
            <a:solidFill>
              <a:srgbClr val="028090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2"/>
          <p:cNvSpPr/>
          <p:nvPr/>
        </p:nvSpPr>
        <p:spPr>
          <a:xfrm>
            <a:off x="7132320" y="2002536"/>
            <a:ext cx="502920" cy="502920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2048" y="2112264"/>
            <a:ext cx="283464" cy="283464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7772400" y="2075688"/>
            <a:ext cx="1188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8899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</a:t>
            </a:r>
            <a:endParaRPr lang="en-US" sz="1000" dirty="0"/>
          </a:p>
        </p:txBody>
      </p:sp>
      <p:sp>
        <p:nvSpPr>
          <p:cNvPr id="19" name="Shape 14"/>
          <p:cNvSpPr/>
          <p:nvPr/>
        </p:nvSpPr>
        <p:spPr>
          <a:xfrm>
            <a:off x="7383780" y="2505456"/>
            <a:ext cx="0" cy="246888"/>
          </a:xfrm>
          <a:prstGeom prst="line">
            <a:avLst/>
          </a:prstGeom>
          <a:noFill/>
          <a:ln w="19050">
            <a:solidFill>
              <a:srgbClr val="028090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5"/>
          <p:cNvSpPr/>
          <p:nvPr/>
        </p:nvSpPr>
        <p:spPr>
          <a:xfrm>
            <a:off x="7132320" y="2752344"/>
            <a:ext cx="502920" cy="502920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2048" y="2862072"/>
            <a:ext cx="283464" cy="28346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772400" y="2825496"/>
            <a:ext cx="1188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8899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EVALUATE</a:t>
            </a:r>
            <a:endParaRPr lang="en-US" sz="1000" dirty="0"/>
          </a:p>
        </p:txBody>
      </p:sp>
      <p:sp>
        <p:nvSpPr>
          <p:cNvPr id="23" name="Shape 17"/>
          <p:cNvSpPr/>
          <p:nvPr/>
        </p:nvSpPr>
        <p:spPr>
          <a:xfrm>
            <a:off x="7383780" y="3255264"/>
            <a:ext cx="0" cy="246888"/>
          </a:xfrm>
          <a:prstGeom prst="line">
            <a:avLst/>
          </a:prstGeom>
          <a:noFill/>
          <a:ln w="19050">
            <a:solidFill>
              <a:srgbClr val="028090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18"/>
          <p:cNvSpPr/>
          <p:nvPr/>
        </p:nvSpPr>
        <p:spPr>
          <a:xfrm>
            <a:off x="7132320" y="3502152"/>
            <a:ext cx="502920" cy="502920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42048" y="3611880"/>
            <a:ext cx="283464" cy="283464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7772400" y="3575304"/>
            <a:ext cx="1188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8899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</a:t>
            </a:r>
            <a:endParaRPr lang="en-US" sz="1000" dirty="0"/>
          </a:p>
        </p:txBody>
      </p:sp>
      <p:sp>
        <p:nvSpPr>
          <p:cNvPr id="27" name="Shape 20"/>
          <p:cNvSpPr/>
          <p:nvPr/>
        </p:nvSpPr>
        <p:spPr>
          <a:xfrm>
            <a:off x="7383780" y="4005072"/>
            <a:ext cx="0" cy="246888"/>
          </a:xfrm>
          <a:prstGeom prst="line">
            <a:avLst/>
          </a:prstGeom>
          <a:noFill/>
          <a:ln w="19050">
            <a:solidFill>
              <a:srgbClr val="028090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1"/>
          <p:cNvSpPr/>
          <p:nvPr/>
        </p:nvSpPr>
        <p:spPr>
          <a:xfrm>
            <a:off x="7132320" y="4251960"/>
            <a:ext cx="502920" cy="502920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9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42048" y="4361688"/>
            <a:ext cx="283464" cy="283464"/>
          </a:xfrm>
          <a:prstGeom prst="rect">
            <a:avLst/>
          </a:prstGeom>
        </p:spPr>
      </p:pic>
      <p:sp>
        <p:nvSpPr>
          <p:cNvPr id="30" name="Text 22"/>
          <p:cNvSpPr/>
          <p:nvPr/>
        </p:nvSpPr>
        <p:spPr>
          <a:xfrm>
            <a:off x="7772400" y="4325112"/>
            <a:ext cx="1188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8899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Big Picture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7724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55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analytics projects fail — </a:t>
            </a:r>
            <a:r>
              <a:rPr lang="en-US" sz="1400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because the model was bad</a:t>
            </a:r>
            <a:r>
              <a:rPr lang="en-US" sz="1400" dirty="0">
                <a:solidFill>
                  <a:srgbClr val="55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but because the team skipped what comes before and after the algorithm.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2560320" cy="17373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2560320" cy="54864"/>
          </a:xfrm>
          <a:prstGeom prst="rect">
            <a:avLst/>
          </a:prstGeom>
          <a:solidFill>
            <a:srgbClr val="C918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31520" y="201168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87%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731520" y="260604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55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ML projects never</a:t>
            </a:r>
            <a:endParaRPr lang="en-US" sz="12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55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reach production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31520" y="32004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VentureBeat, 2019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3383280" y="1828800"/>
            <a:ext cx="2560320" cy="17373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383280" y="1828800"/>
            <a:ext cx="2560320" cy="54864"/>
          </a:xfrm>
          <a:prstGeom prst="rect">
            <a:avLst/>
          </a:prstGeom>
          <a:solidFill>
            <a:srgbClr val="E85D0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566160" y="201168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60-80%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3566160" y="260604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55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project time spent</a:t>
            </a:r>
            <a:endParaRPr lang="en-US" sz="12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55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data preparation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566160" y="32004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Industry surveys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6217920" y="1828800"/>
            <a:ext cx="2560320" cy="17373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6217920" y="1828800"/>
            <a:ext cx="2560320" cy="54864"/>
          </a:xfrm>
          <a:prstGeom prst="rect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400800" y="201168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Only 20%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6400800" y="260604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55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analytic insights</a:t>
            </a:r>
            <a:endParaRPr lang="en-US" sz="12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55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 business outcomes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400800" y="32004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Gartner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548640" y="3931920"/>
            <a:ext cx="8046720" cy="777240"/>
          </a:xfrm>
          <a:prstGeom prst="rect">
            <a:avLst/>
          </a:prstGeom>
          <a:solidFill>
            <a:srgbClr val="0A254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4069080"/>
            <a:ext cx="365760" cy="365760"/>
          </a:xfrm>
          <a:prstGeom prst="rect">
            <a:avLst/>
          </a:prstGeom>
        </p:spPr>
      </p:pic>
      <p:sp>
        <p:nvSpPr>
          <p:cNvPr id="21" name="Text 18"/>
          <p:cNvSpPr/>
          <p:nvPr/>
        </p:nvSpPr>
        <p:spPr>
          <a:xfrm>
            <a:off x="1325880" y="4005072"/>
            <a:ext cx="70408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Today's activity: You'll map out the FULL pipeline — the work that happens BEFORE and AFTER you run the algorithm.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6-Stage Pipeline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822960"/>
            <a:ext cx="7772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5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BizML Framework: Business → Data → Model → Evaluation → Deployment → Monitoring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320040" y="1371600"/>
            <a:ext cx="1298448" cy="2834640"/>
          </a:xfrm>
          <a:prstGeom prst="rect">
            <a:avLst/>
          </a:prstGeom>
          <a:solidFill>
            <a:srgbClr val="F0F7F4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320040" y="1371600"/>
            <a:ext cx="1298448" cy="54864"/>
          </a:xfrm>
          <a:prstGeom prst="rect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713232" y="1600200"/>
            <a:ext cx="512064" cy="512064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13232" y="160020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74904" y="2286000"/>
            <a:ext cx="118872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Business</a:t>
            </a:r>
            <a:endParaRPr lang="en-US" sz="1200" dirty="0"/>
          </a:p>
          <a:p>
            <a:pPr marL="0" indent="0" algn="ctr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Problem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74904" y="3017520"/>
            <a:ext cx="11887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000" dirty="0">
                <a:solidFill>
                  <a:srgbClr val="55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decision are we improving?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554480" y="2468880"/>
            <a:ext cx="274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1764792" y="1371600"/>
            <a:ext cx="1298448" cy="2834640"/>
          </a:xfrm>
          <a:prstGeom prst="rect">
            <a:avLst/>
          </a:prstGeom>
          <a:solidFill>
            <a:srgbClr val="F0F7F4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1764792" y="1371600"/>
            <a:ext cx="1298448" cy="54864"/>
          </a:xfrm>
          <a:prstGeom prst="rect">
            <a:avLst/>
          </a:prstGeom>
          <a:solidFill>
            <a:srgbClr val="00A89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2157984" y="1600200"/>
            <a:ext cx="512064" cy="512064"/>
          </a:xfrm>
          <a:prstGeom prst="ellipse">
            <a:avLst/>
          </a:prstGeom>
          <a:solidFill>
            <a:srgbClr val="00A89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2157984" y="160020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819656" y="2286000"/>
            <a:ext cx="118872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Data</a:t>
            </a:r>
            <a:endParaRPr lang="en-US" sz="1200" dirty="0"/>
          </a:p>
          <a:p>
            <a:pPr marL="0" indent="0" algn="ctr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Pipeline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819656" y="3017520"/>
            <a:ext cx="11887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000" dirty="0">
                <a:solidFill>
                  <a:srgbClr val="55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does data come from? How is it cleaned?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2999232" y="2468880"/>
            <a:ext cx="274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3209544" y="1371600"/>
            <a:ext cx="1298448" cy="2834640"/>
          </a:xfrm>
          <a:prstGeom prst="rect">
            <a:avLst/>
          </a:prstGeom>
          <a:solidFill>
            <a:srgbClr val="F0F7F4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3209544" y="1371600"/>
            <a:ext cx="1298448" cy="54864"/>
          </a:xfrm>
          <a:prstGeom prst="rect">
            <a:avLst/>
          </a:prstGeom>
          <a:solidFill>
            <a:srgbClr val="E85D0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3602736" y="1600200"/>
            <a:ext cx="512064" cy="512064"/>
          </a:xfrm>
          <a:prstGeom prst="ellipse">
            <a:avLst/>
          </a:prstGeom>
          <a:solidFill>
            <a:srgbClr val="E85D0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3602736" y="160020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3264408" y="2286000"/>
            <a:ext cx="118872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Model</a:t>
            </a:r>
            <a:endParaRPr lang="en-US" sz="1200" dirty="0"/>
          </a:p>
          <a:p>
            <a:pPr marL="0" indent="0" algn="ctr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Building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3264408" y="3017520"/>
            <a:ext cx="11887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000" dirty="0">
                <a:solidFill>
                  <a:srgbClr val="55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algorithm fits the problem?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4443984" y="2468880"/>
            <a:ext cx="274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4654296" y="1371600"/>
            <a:ext cx="1298448" cy="2834640"/>
          </a:xfrm>
          <a:prstGeom prst="rect">
            <a:avLst/>
          </a:prstGeom>
          <a:solidFill>
            <a:srgbClr val="F0F7F4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4654296" y="1371600"/>
            <a:ext cx="1298448" cy="54864"/>
          </a:xfrm>
          <a:prstGeom prst="rect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5047488" y="1600200"/>
            <a:ext cx="512064" cy="512064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5047488" y="160020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4709160" y="2286000"/>
            <a:ext cx="118872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Model</a:t>
            </a:r>
            <a:endParaRPr lang="en-US" sz="1200" dirty="0"/>
          </a:p>
          <a:p>
            <a:pPr marL="0" indent="0" algn="ctr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Evaluation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4709160" y="3017520"/>
            <a:ext cx="11887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000" dirty="0">
                <a:solidFill>
                  <a:srgbClr val="55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it actually solve the business problem?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5888736" y="2468880"/>
            <a:ext cx="274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6099048" y="1371600"/>
            <a:ext cx="1298448" cy="2834640"/>
          </a:xfrm>
          <a:prstGeom prst="rect">
            <a:avLst/>
          </a:prstGeom>
          <a:solidFill>
            <a:srgbClr val="F0F7F4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6099048" y="1371600"/>
            <a:ext cx="1298448" cy="54864"/>
          </a:xfrm>
          <a:prstGeom prst="rect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Shape 32"/>
          <p:cNvSpPr/>
          <p:nvPr/>
        </p:nvSpPr>
        <p:spPr>
          <a:xfrm>
            <a:off x="6492240" y="1600200"/>
            <a:ext cx="512064" cy="512064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6492240" y="160020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800" dirty="0"/>
          </a:p>
        </p:txBody>
      </p:sp>
      <p:sp>
        <p:nvSpPr>
          <p:cNvPr id="36" name="Text 34"/>
          <p:cNvSpPr/>
          <p:nvPr/>
        </p:nvSpPr>
        <p:spPr>
          <a:xfrm>
            <a:off x="6153912" y="2286000"/>
            <a:ext cx="118872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Deploy-</a:t>
            </a:r>
            <a:endParaRPr lang="en-US" sz="1200" dirty="0"/>
          </a:p>
          <a:p>
            <a:pPr marL="0" indent="0" algn="ctr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ment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6153912" y="3017520"/>
            <a:ext cx="11887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000" dirty="0">
                <a:solidFill>
                  <a:srgbClr val="55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does it reach users? Batch or real-time?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7333488" y="2468880"/>
            <a:ext cx="274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7543800" y="1371600"/>
            <a:ext cx="1298448" cy="2834640"/>
          </a:xfrm>
          <a:prstGeom prst="rect">
            <a:avLst/>
          </a:prstGeom>
          <a:solidFill>
            <a:srgbClr val="F0F7F4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0" name="Shape 38"/>
          <p:cNvSpPr/>
          <p:nvPr/>
        </p:nvSpPr>
        <p:spPr>
          <a:xfrm>
            <a:off x="7543800" y="1371600"/>
            <a:ext cx="1298448" cy="54864"/>
          </a:xfrm>
          <a:prstGeom prst="rect">
            <a:avLst/>
          </a:prstGeom>
          <a:solidFill>
            <a:srgbClr val="C918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" name="Shape 39"/>
          <p:cNvSpPr/>
          <p:nvPr/>
        </p:nvSpPr>
        <p:spPr>
          <a:xfrm>
            <a:off x="7936992" y="1600200"/>
            <a:ext cx="512064" cy="512064"/>
          </a:xfrm>
          <a:prstGeom prst="ellipse">
            <a:avLst/>
          </a:prstGeom>
          <a:solidFill>
            <a:srgbClr val="C918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" name="Text 40"/>
          <p:cNvSpPr/>
          <p:nvPr/>
        </p:nvSpPr>
        <p:spPr>
          <a:xfrm>
            <a:off x="7936992" y="160020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1800" dirty="0"/>
          </a:p>
        </p:txBody>
      </p:sp>
      <p:sp>
        <p:nvSpPr>
          <p:cNvPr id="43" name="Text 41"/>
          <p:cNvSpPr/>
          <p:nvPr/>
        </p:nvSpPr>
        <p:spPr>
          <a:xfrm>
            <a:off x="7598664" y="2286000"/>
            <a:ext cx="118872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Monitor &amp;</a:t>
            </a:r>
            <a:endParaRPr lang="en-US" sz="1200" dirty="0"/>
          </a:p>
          <a:p>
            <a:pPr marL="0" indent="0" algn="ctr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Maintain</a:t>
            </a:r>
            <a:endParaRPr lang="en-US" sz="1200" dirty="0"/>
          </a:p>
        </p:txBody>
      </p:sp>
      <p:sp>
        <p:nvSpPr>
          <p:cNvPr id="44" name="Text 42"/>
          <p:cNvSpPr/>
          <p:nvPr/>
        </p:nvSpPr>
        <p:spPr>
          <a:xfrm>
            <a:off x="7598664" y="3017520"/>
            <a:ext cx="11887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000" dirty="0">
                <a:solidFill>
                  <a:srgbClr val="55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it still working? When to retrain?</a:t>
            </a:r>
            <a:endParaRPr lang="en-US" sz="1000" dirty="0"/>
          </a:p>
        </p:txBody>
      </p:sp>
      <p:sp>
        <p:nvSpPr>
          <p:cNvPr id="45" name="Shape 43"/>
          <p:cNvSpPr/>
          <p:nvPr/>
        </p:nvSpPr>
        <p:spPr>
          <a:xfrm>
            <a:off x="548640" y="4434840"/>
            <a:ext cx="8046720" cy="411480"/>
          </a:xfrm>
          <a:prstGeom prst="rect">
            <a:avLst/>
          </a:prstGeom>
          <a:solidFill>
            <a:srgbClr val="FEF3C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6" name="Text 44"/>
          <p:cNvSpPr/>
          <p:nvPr/>
        </p:nvSpPr>
        <p:spPr>
          <a:xfrm>
            <a:off x="731520" y="4434840"/>
            <a:ext cx="7680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B453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⚡ Most courses focus on Stage 3. Today you're designing Stages 1–2 and 4–6 — the stages that determine whether your model actually creates value.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20040"/>
            <a:ext cx="1005840" cy="274320"/>
          </a:xfrm>
          <a:prstGeom prst="rect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48640" y="320040"/>
            <a:ext cx="1005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1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691640" y="2743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Business Problem</a:t>
            </a:r>
            <a:endParaRPr lang="en-US" sz="26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0" y="274320"/>
            <a:ext cx="411480" cy="4114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86868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"If you can't name the decision your model changes, you don't have a project — you have a science experiment."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548640" y="150876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Use the PAIR Framework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48640" y="1965960"/>
            <a:ext cx="8046720" cy="594360"/>
          </a:xfrm>
          <a:prstGeom prst="rect">
            <a:avLst/>
          </a:prstGeom>
          <a:solidFill>
            <a:srgbClr val="F0F7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731520" y="2039112"/>
            <a:ext cx="438912" cy="438912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731520" y="2039112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1325880" y="198424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Prediction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1325880" y="2258568"/>
            <a:ext cx="2560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5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exactly are we predicting?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4572000" y="2057400"/>
            <a:ext cx="3840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E85D0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 this patient's stent fail within 12 months?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548640" y="2679192"/>
            <a:ext cx="8046720" cy="59436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2"/>
          <p:cNvSpPr/>
          <p:nvPr/>
        </p:nvSpPr>
        <p:spPr>
          <a:xfrm>
            <a:off x="731520" y="2752344"/>
            <a:ext cx="438912" cy="438912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731520" y="2752344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1325880" y="269748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Action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1325880" y="2971800"/>
            <a:ext cx="2560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5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action changes based on prediction?</a:t>
            </a:r>
            <a:endParaRPr lang="en-US" sz="1000" dirty="0"/>
          </a:p>
        </p:txBody>
      </p:sp>
      <p:sp>
        <p:nvSpPr>
          <p:cNvPr id="19" name="Text 16"/>
          <p:cNvSpPr/>
          <p:nvPr/>
        </p:nvSpPr>
        <p:spPr>
          <a:xfrm>
            <a:off x="4572000" y="2770632"/>
            <a:ext cx="3840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E85D0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Flag high-risk patients for more frequent follow-ups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548640" y="3392424"/>
            <a:ext cx="8046720" cy="594360"/>
          </a:xfrm>
          <a:prstGeom prst="rect">
            <a:avLst/>
          </a:prstGeom>
          <a:solidFill>
            <a:srgbClr val="F0F7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8"/>
          <p:cNvSpPr/>
          <p:nvPr/>
        </p:nvSpPr>
        <p:spPr>
          <a:xfrm>
            <a:off x="731520" y="3465576"/>
            <a:ext cx="438912" cy="438912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/>
          <p:nvPr/>
        </p:nvSpPr>
        <p:spPr>
          <a:xfrm>
            <a:off x="731520" y="3465576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</a:t>
            </a:r>
            <a:endParaRPr lang="en-US" sz="1800" dirty="0"/>
          </a:p>
        </p:txBody>
      </p:sp>
      <p:sp>
        <p:nvSpPr>
          <p:cNvPr id="23" name="Text 20"/>
          <p:cNvSpPr/>
          <p:nvPr/>
        </p:nvSpPr>
        <p:spPr>
          <a:xfrm>
            <a:off x="1325880" y="3410712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Impact</a:t>
            </a:r>
            <a:endParaRPr lang="en-US" sz="1300" dirty="0"/>
          </a:p>
        </p:txBody>
      </p:sp>
      <p:sp>
        <p:nvSpPr>
          <p:cNvPr id="24" name="Text 21"/>
          <p:cNvSpPr/>
          <p:nvPr/>
        </p:nvSpPr>
        <p:spPr>
          <a:xfrm>
            <a:off x="1325880" y="3685032"/>
            <a:ext cx="2560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5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What's the dollar value?</a:t>
            </a:r>
            <a:endParaRPr lang="en-US" sz="1000" dirty="0"/>
          </a:p>
        </p:txBody>
      </p:sp>
      <p:sp>
        <p:nvSpPr>
          <p:cNvPr id="25" name="Text 22"/>
          <p:cNvSpPr/>
          <p:nvPr/>
        </p:nvSpPr>
        <p:spPr>
          <a:xfrm>
            <a:off x="4572000" y="3483864"/>
            <a:ext cx="3840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E85D0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prevented failure saves ~$45K in emergency costs</a:t>
            </a:r>
            <a:endParaRPr lang="en-US" sz="1000" dirty="0"/>
          </a:p>
        </p:txBody>
      </p:sp>
      <p:sp>
        <p:nvSpPr>
          <p:cNvPr id="26" name="Shape 23"/>
          <p:cNvSpPr/>
          <p:nvPr/>
        </p:nvSpPr>
        <p:spPr>
          <a:xfrm>
            <a:off x="548640" y="4105656"/>
            <a:ext cx="8046720" cy="59436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Shape 24"/>
          <p:cNvSpPr/>
          <p:nvPr/>
        </p:nvSpPr>
        <p:spPr>
          <a:xfrm>
            <a:off x="731520" y="4178808"/>
            <a:ext cx="438912" cy="438912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5"/>
          <p:cNvSpPr/>
          <p:nvPr/>
        </p:nvSpPr>
        <p:spPr>
          <a:xfrm>
            <a:off x="731520" y="4178808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</a:t>
            </a:r>
            <a:endParaRPr lang="en-US" sz="1800" dirty="0"/>
          </a:p>
        </p:txBody>
      </p:sp>
      <p:sp>
        <p:nvSpPr>
          <p:cNvPr id="29" name="Text 26"/>
          <p:cNvSpPr/>
          <p:nvPr/>
        </p:nvSpPr>
        <p:spPr>
          <a:xfrm>
            <a:off x="1325880" y="4123944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Risk</a:t>
            </a:r>
            <a:endParaRPr lang="en-US" sz="1300" dirty="0"/>
          </a:p>
        </p:txBody>
      </p:sp>
      <p:sp>
        <p:nvSpPr>
          <p:cNvPr id="30" name="Text 27"/>
          <p:cNvSpPr/>
          <p:nvPr/>
        </p:nvSpPr>
        <p:spPr>
          <a:xfrm>
            <a:off x="1325880" y="4398264"/>
            <a:ext cx="2560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5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happens if the model is wrong?</a:t>
            </a:r>
            <a:endParaRPr lang="en-US" sz="1000" dirty="0"/>
          </a:p>
        </p:txBody>
      </p:sp>
      <p:sp>
        <p:nvSpPr>
          <p:cNvPr id="31" name="Text 28"/>
          <p:cNvSpPr/>
          <p:nvPr/>
        </p:nvSpPr>
        <p:spPr>
          <a:xfrm>
            <a:off x="4572000" y="4197096"/>
            <a:ext cx="3840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E85D0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False negative = missed failure → patient harm</a:t>
            </a:r>
            <a:endParaRPr lang="en-US" sz="1000" dirty="0"/>
          </a:p>
        </p:txBody>
      </p:sp>
      <p:sp>
        <p:nvSpPr>
          <p:cNvPr id="32" name="Shape 29"/>
          <p:cNvSpPr/>
          <p:nvPr/>
        </p:nvSpPr>
        <p:spPr>
          <a:xfrm>
            <a:off x="548640" y="4572000"/>
            <a:ext cx="8046720" cy="320040"/>
          </a:xfrm>
          <a:prstGeom prst="rect">
            <a:avLst/>
          </a:prstGeom>
          <a:solidFill>
            <a:srgbClr val="FEE2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Text 30"/>
          <p:cNvSpPr/>
          <p:nvPr/>
        </p:nvSpPr>
        <p:spPr>
          <a:xfrm>
            <a:off x="731520" y="4572000"/>
            <a:ext cx="7680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91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🛑 If you can't fill in all four, STOP. You may not need a predictive model.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20040"/>
            <a:ext cx="1005840" cy="274320"/>
          </a:xfrm>
          <a:prstGeom prst="rect">
            <a:avLst/>
          </a:prstGeom>
          <a:solidFill>
            <a:srgbClr val="00A89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48640" y="320040"/>
            <a:ext cx="1005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2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691640" y="2743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Data Pipeline</a:t>
            </a:r>
            <a:endParaRPr lang="en-US" sz="26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0" y="274320"/>
            <a:ext cx="411480" cy="4114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82296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5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where 60-80% of real project time is spent. Garbage in = garbage out.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548640" y="137160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Questions Your Team Must Answer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48640" y="1783080"/>
            <a:ext cx="411480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spcAft>
                <a:spcPts val="600"/>
              </a:spcAft>
              <a:buNone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Where does the data live? (databases, APIs, spreadsheets, sensors?)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How often is it updated? (real-time, daily, monthly?)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What are the data quality issues? (missing values, duplicates, outliers?)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What features need to be engineered?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How will you split the data? (train / validate / test)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Are there privacy or compliance constraints? (HIPAA, PII, GDPR?)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5029200" y="137160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Common Data Sources by Industry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5029200" y="1828800"/>
            <a:ext cx="3566160" cy="411480"/>
          </a:xfrm>
          <a:prstGeom prst="rect">
            <a:avLst/>
          </a:prstGeom>
          <a:solidFill>
            <a:srgbClr val="F0F7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5166360" y="1856232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2809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Healthcare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6400800" y="1856232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5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EHR, lab results, imaging, claims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5029200" y="2331720"/>
            <a:ext cx="3566160" cy="4114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5166360" y="2359152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2809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Banking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6400800" y="2359152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5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Transactions, credit bureaus, KYC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5029200" y="2834640"/>
            <a:ext cx="3566160" cy="411480"/>
          </a:xfrm>
          <a:prstGeom prst="rect">
            <a:avLst/>
          </a:prstGeom>
          <a:solidFill>
            <a:srgbClr val="F0F7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5166360" y="2862072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2809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Retail</a:t>
            </a:r>
            <a:endParaRPr lang="en-US" sz="1000" dirty="0"/>
          </a:p>
        </p:txBody>
      </p:sp>
      <p:sp>
        <p:nvSpPr>
          <p:cNvPr id="18" name="Text 15"/>
          <p:cNvSpPr/>
          <p:nvPr/>
        </p:nvSpPr>
        <p:spPr>
          <a:xfrm>
            <a:off x="6400800" y="2862072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5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POS, web clickstream, loyalty programs</a:t>
            </a:r>
            <a:endParaRPr lang="en-US" sz="1000" dirty="0"/>
          </a:p>
        </p:txBody>
      </p:sp>
      <p:sp>
        <p:nvSpPr>
          <p:cNvPr id="19" name="Shape 16"/>
          <p:cNvSpPr/>
          <p:nvPr/>
        </p:nvSpPr>
        <p:spPr>
          <a:xfrm>
            <a:off x="5029200" y="3337560"/>
            <a:ext cx="3566160" cy="4114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5166360" y="3364992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2809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Manufacturing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6400800" y="3364992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5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IoT sensors, quality logs, SCADA</a:t>
            </a:r>
            <a:endParaRPr lang="en-US" sz="1000" dirty="0"/>
          </a:p>
        </p:txBody>
      </p:sp>
      <p:sp>
        <p:nvSpPr>
          <p:cNvPr id="22" name="Shape 19"/>
          <p:cNvSpPr/>
          <p:nvPr/>
        </p:nvSpPr>
        <p:spPr>
          <a:xfrm>
            <a:off x="5029200" y="3840480"/>
            <a:ext cx="3566160" cy="411480"/>
          </a:xfrm>
          <a:prstGeom prst="rect">
            <a:avLst/>
          </a:prstGeom>
          <a:solidFill>
            <a:srgbClr val="F0F7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5166360" y="3867912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2809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Marketing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6400800" y="3867912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5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CRM, social media, campaign logs</a:t>
            </a:r>
            <a:endParaRPr lang="en-US" sz="1000" dirty="0"/>
          </a:p>
        </p:txBody>
      </p:sp>
      <p:sp>
        <p:nvSpPr>
          <p:cNvPr id="25" name="Shape 22"/>
          <p:cNvSpPr/>
          <p:nvPr/>
        </p:nvSpPr>
        <p:spPr>
          <a:xfrm>
            <a:off x="5029200" y="4389120"/>
            <a:ext cx="3566160" cy="502920"/>
          </a:xfrm>
          <a:prstGeom prst="rect">
            <a:avLst/>
          </a:prstGeom>
          <a:solidFill>
            <a:srgbClr val="0A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3"/>
          <p:cNvSpPr/>
          <p:nvPr/>
        </p:nvSpPr>
        <p:spPr>
          <a:xfrm>
            <a:off x="5120640" y="4389120"/>
            <a:ext cx="3383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ETL = Extract → Transform → Load</a:t>
            </a:r>
            <a:endParaRPr lang="en-US" sz="10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plumbing that keeps data flowing.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20040"/>
            <a:ext cx="1828800" cy="274320"/>
          </a:xfrm>
          <a:prstGeom prst="rect">
            <a:avLst/>
          </a:prstGeom>
          <a:solidFill>
            <a:srgbClr val="E85D0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48640" y="32004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STAGES 3 &amp; 4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2514600" y="27432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Model Building &amp; Evaluation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548640" y="82296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5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You've practiced these in SAS Model Studio and Python. Today's focus is what comes before and after. But here's the quick reminder: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1463040"/>
            <a:ext cx="3840480" cy="3108960"/>
          </a:xfrm>
          <a:prstGeom prst="rect">
            <a:avLst/>
          </a:prstGeom>
          <a:solidFill>
            <a:srgbClr val="F0F7F4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548640" y="1463040"/>
            <a:ext cx="3840480" cy="54864"/>
          </a:xfrm>
          <a:prstGeom prst="rect">
            <a:avLst/>
          </a:prstGeom>
          <a:solidFill>
            <a:srgbClr val="E85D0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1691640"/>
            <a:ext cx="320040" cy="32004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234440" y="169164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Stage 3: Build &amp; Train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822960" y="2194560"/>
            <a:ext cx="329184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 algorithm(s) that match your problem type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Regression → continuous outcome (price, revenue)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Classification → yes/no (churn, fraud, approval)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Clustering → find natural groups (segments)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 selection: which variables matter?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 on training set, tune on validation set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4754880" y="1463040"/>
            <a:ext cx="3840480" cy="3108960"/>
          </a:xfrm>
          <a:prstGeom prst="rect">
            <a:avLst/>
          </a:prstGeom>
          <a:solidFill>
            <a:srgbClr val="F0F7F4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4754880" y="1463040"/>
            <a:ext cx="3840480" cy="54864"/>
          </a:xfrm>
          <a:prstGeom prst="rect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3480" y="1691640"/>
            <a:ext cx="320040" cy="32004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440680" y="169164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Stage 4: Evaluate</a:t>
            </a:r>
            <a:endParaRPr lang="en-US" sz="1600" dirty="0"/>
          </a:p>
        </p:txBody>
      </p:sp>
      <p:sp>
        <p:nvSpPr>
          <p:cNvPr id="15" name="Text 11"/>
          <p:cNvSpPr/>
          <p:nvPr/>
        </p:nvSpPr>
        <p:spPr>
          <a:xfrm>
            <a:off x="5029200" y="2194560"/>
            <a:ext cx="329184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it solve the BUSINESS problem? (not just math)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Accuracy alone isn't enough — context matters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Confusion matrix: false positives vs false negatives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AUC, precision, recall — which one matters most?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multiple models (champion vs challenger)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stakeholders understand and trust it?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>
            <a:off x="548640" y="4709160"/>
            <a:ext cx="8046720" cy="320040"/>
          </a:xfrm>
          <a:prstGeom prst="rect">
            <a:avLst/>
          </a:prstGeom>
          <a:solidFill>
            <a:srgbClr val="FEF3C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3"/>
          <p:cNvSpPr/>
          <p:nvPr/>
        </p:nvSpPr>
        <p:spPr>
          <a:xfrm>
            <a:off x="731520" y="4709160"/>
            <a:ext cx="7680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B453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A slightly less accurate model that stakeholders trust beats a perfect model nobody uses.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20040"/>
            <a:ext cx="1005840" cy="274320"/>
          </a:xfrm>
          <a:prstGeom prst="rect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48640" y="320040"/>
            <a:ext cx="1005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5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691640" y="2743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Deployment</a:t>
            </a:r>
            <a:endParaRPr lang="en-US" sz="26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0" y="274320"/>
            <a:ext cx="411480" cy="4114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82296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C91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"87% of ML projects never reach production." — Your model is worthless until someone actually uses it.</a:t>
            </a:r>
            <a:endParaRPr lang="en-US" sz="1200" dirty="0"/>
          </a:p>
        </p:txBody>
      </p:sp>
      <p:sp>
        <p:nvSpPr>
          <p:cNvPr id="7" name="Shape 4"/>
          <p:cNvSpPr/>
          <p:nvPr/>
        </p:nvSpPr>
        <p:spPr>
          <a:xfrm>
            <a:off x="548640" y="1417320"/>
            <a:ext cx="3840480" cy="1463040"/>
          </a:xfrm>
          <a:prstGeom prst="rect">
            <a:avLst/>
          </a:prstGeom>
          <a:solidFill>
            <a:srgbClr val="F0F7F4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548640" y="1417320"/>
            <a:ext cx="73152" cy="1463040"/>
          </a:xfrm>
          <a:prstGeom prst="rect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777240" y="1490472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Real-Time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77240" y="178308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55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scores each event as it happens</a:t>
            </a:r>
            <a:endParaRPr lang="en-US" sz="100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55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(milliseconds)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2651760" y="1490472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000" i="1" dirty="0">
                <a:solidFill>
                  <a:srgbClr val="E85D0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FICO Falcon fraud detection,</a:t>
            </a:r>
            <a:endParaRPr lang="en-US" sz="100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000" i="1" dirty="0">
                <a:solidFill>
                  <a:srgbClr val="E85D0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dynamic pricing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2651760" y="205740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 must happen instantly</a:t>
            </a:r>
            <a:endParaRPr lang="en-US" sz="900" dirty="0"/>
          </a:p>
        </p:txBody>
      </p:sp>
      <p:sp>
        <p:nvSpPr>
          <p:cNvPr id="13" name="Shape 10"/>
          <p:cNvSpPr/>
          <p:nvPr/>
        </p:nvSpPr>
        <p:spPr>
          <a:xfrm>
            <a:off x="4754880" y="1417320"/>
            <a:ext cx="3840480" cy="1463040"/>
          </a:xfrm>
          <a:prstGeom prst="rect">
            <a:avLst/>
          </a:prstGeom>
          <a:solidFill>
            <a:srgbClr val="F0F7F4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4754880" y="1417320"/>
            <a:ext cx="73152" cy="1463040"/>
          </a:xfrm>
          <a:prstGeom prst="rect">
            <a:avLst/>
          </a:prstGeom>
          <a:solidFill>
            <a:srgbClr val="00A89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4983480" y="1490472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Batch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4983480" y="178308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55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scores a group of records</a:t>
            </a:r>
            <a:endParaRPr lang="en-US" sz="100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55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a schedule (daily/weekly)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6858000" y="1490472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000" i="1" dirty="0">
                <a:solidFill>
                  <a:srgbClr val="E85D0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Weekly churn lists,</a:t>
            </a:r>
            <a:endParaRPr lang="en-US" sz="100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000" i="1" dirty="0">
                <a:solidFill>
                  <a:srgbClr val="E85D0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monthly lead scoring</a:t>
            </a:r>
            <a:endParaRPr lang="en-US" sz="1000" dirty="0"/>
          </a:p>
        </p:txBody>
      </p:sp>
      <p:sp>
        <p:nvSpPr>
          <p:cNvPr id="18" name="Text 15"/>
          <p:cNvSpPr/>
          <p:nvPr/>
        </p:nvSpPr>
        <p:spPr>
          <a:xfrm>
            <a:off x="6858000" y="205740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Action isn't time-critical</a:t>
            </a:r>
            <a:endParaRPr lang="en-US" sz="900" dirty="0"/>
          </a:p>
        </p:txBody>
      </p:sp>
      <p:sp>
        <p:nvSpPr>
          <p:cNvPr id="19" name="Shape 16"/>
          <p:cNvSpPr/>
          <p:nvPr/>
        </p:nvSpPr>
        <p:spPr>
          <a:xfrm>
            <a:off x="548640" y="3108960"/>
            <a:ext cx="3840480" cy="1463040"/>
          </a:xfrm>
          <a:prstGeom prst="rect">
            <a:avLst/>
          </a:prstGeom>
          <a:solidFill>
            <a:srgbClr val="F0F7F4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7"/>
          <p:cNvSpPr/>
          <p:nvPr/>
        </p:nvSpPr>
        <p:spPr>
          <a:xfrm>
            <a:off x="548640" y="3108960"/>
            <a:ext cx="73152" cy="1463040"/>
          </a:xfrm>
          <a:prstGeom prst="rect">
            <a:avLst/>
          </a:prstGeom>
          <a:solidFill>
            <a:srgbClr val="E85D0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777240" y="3182112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Embedded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777240" y="347472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55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lives inside another product</a:t>
            </a:r>
            <a:endParaRPr lang="en-US" sz="100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55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users don't know it's there</a:t>
            </a:r>
            <a:endParaRPr lang="en-US" sz="1000" dirty="0"/>
          </a:p>
        </p:txBody>
      </p:sp>
      <p:sp>
        <p:nvSpPr>
          <p:cNvPr id="23" name="Text 20"/>
          <p:cNvSpPr/>
          <p:nvPr/>
        </p:nvSpPr>
        <p:spPr>
          <a:xfrm>
            <a:off x="2651760" y="3182112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000" i="1" dirty="0">
                <a:solidFill>
                  <a:srgbClr val="E85D0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Gmail spam filter,</a:t>
            </a:r>
            <a:endParaRPr lang="en-US" sz="100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000" i="1" dirty="0">
                <a:solidFill>
                  <a:srgbClr val="E85D0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autocorrect, Netflix recs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2651760" y="374904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Seamless user experience</a:t>
            </a:r>
            <a:endParaRPr lang="en-US" sz="900" dirty="0"/>
          </a:p>
        </p:txBody>
      </p:sp>
      <p:sp>
        <p:nvSpPr>
          <p:cNvPr id="25" name="Shape 22"/>
          <p:cNvSpPr/>
          <p:nvPr/>
        </p:nvSpPr>
        <p:spPr>
          <a:xfrm>
            <a:off x="4754880" y="3108960"/>
            <a:ext cx="3840480" cy="1463040"/>
          </a:xfrm>
          <a:prstGeom prst="rect">
            <a:avLst/>
          </a:prstGeom>
          <a:solidFill>
            <a:srgbClr val="F0F7F4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6" name="Shape 23"/>
          <p:cNvSpPr/>
          <p:nvPr/>
        </p:nvSpPr>
        <p:spPr>
          <a:xfrm>
            <a:off x="4754880" y="3108960"/>
            <a:ext cx="73152" cy="1463040"/>
          </a:xfrm>
          <a:prstGeom prst="rect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4"/>
          <p:cNvSpPr/>
          <p:nvPr/>
        </p:nvSpPr>
        <p:spPr>
          <a:xfrm>
            <a:off x="4983480" y="3182112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Human-in-Loop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4983480" y="347472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55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recommends;</a:t>
            </a:r>
            <a:endParaRPr lang="en-US" sz="100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55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 makes final call</a:t>
            </a:r>
            <a:endParaRPr lang="en-US" sz="1000" dirty="0"/>
          </a:p>
        </p:txBody>
      </p:sp>
      <p:sp>
        <p:nvSpPr>
          <p:cNvPr id="29" name="Text 26"/>
          <p:cNvSpPr/>
          <p:nvPr/>
        </p:nvSpPr>
        <p:spPr>
          <a:xfrm>
            <a:off x="6858000" y="3182112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000" i="1" dirty="0">
                <a:solidFill>
                  <a:srgbClr val="E85D0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Medical diagnosis support,</a:t>
            </a:r>
            <a:endParaRPr lang="en-US" sz="100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000" i="1" dirty="0">
                <a:solidFill>
                  <a:srgbClr val="E85D0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loan underwriting</a:t>
            </a:r>
            <a:endParaRPr lang="en-US" sz="1000" dirty="0"/>
          </a:p>
        </p:txBody>
      </p:sp>
      <p:sp>
        <p:nvSpPr>
          <p:cNvPr id="30" name="Text 27"/>
          <p:cNvSpPr/>
          <p:nvPr/>
        </p:nvSpPr>
        <p:spPr>
          <a:xfrm>
            <a:off x="6858000" y="374904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stakes + regulations</a:t>
            </a:r>
            <a:endParaRPr lang="en-US" sz="900" dirty="0"/>
          </a:p>
        </p:txBody>
      </p:sp>
      <p:sp>
        <p:nvSpPr>
          <p:cNvPr id="31" name="Shape 28"/>
          <p:cNvSpPr/>
          <p:nvPr/>
        </p:nvSpPr>
        <p:spPr>
          <a:xfrm>
            <a:off x="548640" y="4572000"/>
            <a:ext cx="8046720" cy="411480"/>
          </a:xfrm>
          <a:prstGeom prst="rect">
            <a:avLst/>
          </a:prstGeom>
          <a:solidFill>
            <a:srgbClr val="0A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29"/>
          <p:cNvSpPr/>
          <p:nvPr/>
        </p:nvSpPr>
        <p:spPr>
          <a:xfrm>
            <a:off x="731520" y="4572000"/>
            <a:ext cx="7680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🎯 Your team's key question: What deployment type fits YOUR problem? Who needs the prediction and how fast?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20040"/>
            <a:ext cx="1005840" cy="274320"/>
          </a:xfrm>
          <a:prstGeom prst="rect">
            <a:avLst/>
          </a:prstGeom>
          <a:solidFill>
            <a:srgbClr val="C918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48640" y="320040"/>
            <a:ext cx="1005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6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691640" y="27432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Monitor &amp; Maintain</a:t>
            </a:r>
            <a:endParaRPr lang="en-US" sz="26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0" y="274320"/>
            <a:ext cx="411480" cy="4114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822960"/>
            <a:ext cx="8046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5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model decays. The world changes, customers shift, and fraud patterns evolve. A model without monitoring is a ticking time bomb.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548640" y="141732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to Monitor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48640" y="1874520"/>
            <a:ext cx="4114800" cy="594360"/>
          </a:xfrm>
          <a:prstGeom prst="rect">
            <a:avLst/>
          </a:prstGeom>
          <a:solidFill>
            <a:srgbClr val="F0F7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731520" y="1901952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Model Performance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731520" y="2130552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dirty="0">
                <a:solidFill>
                  <a:srgbClr val="55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 accuracy/AUC scores stable? Set thresholds (e.g., retrain if AUC drops below 0.75)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548640" y="2606040"/>
            <a:ext cx="4114800" cy="59436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731520" y="2633472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Data Drift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731520" y="2862072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dirty="0">
                <a:solidFill>
                  <a:srgbClr val="55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Has the input data changed? New patterns, missing sources, different distributions?</a:t>
            </a:r>
            <a:endParaRPr lang="en-US" sz="950" dirty="0"/>
          </a:p>
        </p:txBody>
      </p:sp>
      <p:sp>
        <p:nvSpPr>
          <p:cNvPr id="14" name="Shape 11"/>
          <p:cNvSpPr/>
          <p:nvPr/>
        </p:nvSpPr>
        <p:spPr>
          <a:xfrm>
            <a:off x="548640" y="3337560"/>
            <a:ext cx="4114800" cy="594360"/>
          </a:xfrm>
          <a:prstGeom prst="rect">
            <a:avLst/>
          </a:prstGeom>
          <a:solidFill>
            <a:srgbClr val="F0F7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731520" y="3364992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Business Outcomes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731520" y="3593592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dirty="0">
                <a:solidFill>
                  <a:srgbClr val="55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the model still delivering ROI? Are the right decisions being made?</a:t>
            </a:r>
            <a:endParaRPr lang="en-US" sz="950" dirty="0"/>
          </a:p>
        </p:txBody>
      </p:sp>
      <p:sp>
        <p:nvSpPr>
          <p:cNvPr id="17" name="Shape 14"/>
          <p:cNvSpPr/>
          <p:nvPr/>
        </p:nvSpPr>
        <p:spPr>
          <a:xfrm>
            <a:off x="548640" y="4069080"/>
            <a:ext cx="4114800" cy="59436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731520" y="4096512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Fairness &amp; Bias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731520" y="4325112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dirty="0">
                <a:solidFill>
                  <a:srgbClr val="55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performance differ across demographic groups? Are protected classes affected?</a:t>
            </a:r>
            <a:endParaRPr lang="en-US" sz="950" dirty="0"/>
          </a:p>
        </p:txBody>
      </p:sp>
      <p:sp>
        <p:nvSpPr>
          <p:cNvPr id="20" name="Shape 17"/>
          <p:cNvSpPr/>
          <p:nvPr/>
        </p:nvSpPr>
        <p:spPr>
          <a:xfrm>
            <a:off x="5029200" y="1417320"/>
            <a:ext cx="3566160" cy="3291840"/>
          </a:xfrm>
          <a:prstGeom prst="rect">
            <a:avLst/>
          </a:prstGeom>
          <a:solidFill>
            <a:srgbClr val="FEF2F2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8"/>
          <p:cNvSpPr/>
          <p:nvPr/>
        </p:nvSpPr>
        <p:spPr>
          <a:xfrm>
            <a:off x="5029200" y="1417320"/>
            <a:ext cx="3566160" cy="54864"/>
          </a:xfrm>
          <a:prstGeom prst="rect">
            <a:avLst/>
          </a:prstGeom>
          <a:solidFill>
            <a:srgbClr val="C9184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7800" y="1645920"/>
            <a:ext cx="320040" cy="320040"/>
          </a:xfrm>
          <a:prstGeom prst="rect">
            <a:avLst/>
          </a:prstGeom>
        </p:spPr>
      </p:pic>
      <p:sp>
        <p:nvSpPr>
          <p:cNvPr id="23" name="Text 19"/>
          <p:cNvSpPr/>
          <p:nvPr/>
        </p:nvSpPr>
        <p:spPr>
          <a:xfrm>
            <a:off x="5669280" y="1664208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18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Cautionary Tales</a:t>
            </a:r>
            <a:endParaRPr lang="en-US" sz="1500" dirty="0"/>
          </a:p>
        </p:txBody>
      </p:sp>
      <p:sp>
        <p:nvSpPr>
          <p:cNvPr id="24" name="Text 20"/>
          <p:cNvSpPr/>
          <p:nvPr/>
        </p:nvSpPr>
        <p:spPr>
          <a:xfrm>
            <a:off x="5257800" y="2148840"/>
            <a:ext cx="310896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35000"/>
              </a:lnSpc>
              <a:buNone/>
            </a:pPr>
            <a:r>
              <a:rPr lang="en-US" sz="1200" b="1" dirty="0">
                <a:solidFill>
                  <a:srgbClr val="0A2540"/>
                </a:solidFill>
              </a:rPr>
              <a:t>Zillow Offers (2021)</a:t>
            </a:r>
            <a:endParaRPr lang="en-US" sz="1200" dirty="0"/>
          </a:p>
          <a:p>
            <a:pPr marL="0" indent="0">
              <a:lnSpc>
                <a:spcPct val="135000"/>
              </a:lnSpc>
              <a:buNone/>
            </a:pPr>
            <a:r>
              <a:rPr lang="en-US" sz="1000" dirty="0">
                <a:solidFill>
                  <a:srgbClr val="555568"/>
                </a:solidFill>
              </a:rPr>
              <a:t>Home-pricing model drifted without adequate monitoring. Zillow lost $881M and shut down the business unit.
</a:t>
            </a:r>
            <a:endParaRPr lang="en-US" sz="1200" dirty="0"/>
          </a:p>
          <a:p>
            <a:pPr marL="0" indent="0">
              <a:lnSpc>
                <a:spcPct val="135000"/>
              </a:lnSpc>
              <a:buNone/>
            </a:pPr>
            <a:r>
              <a:rPr lang="en-US" sz="1200" b="1" dirty="0">
                <a:solidFill>
                  <a:srgbClr val="0A2540"/>
                </a:solidFill>
              </a:rPr>
              <a:t>COVID-19 &amp; Every Model (2020)</a:t>
            </a:r>
            <a:endParaRPr lang="en-US" sz="1200" dirty="0"/>
          </a:p>
          <a:p>
            <a:pPr marL="0" indent="0">
              <a:lnSpc>
                <a:spcPct val="135000"/>
              </a:lnSpc>
              <a:buNone/>
            </a:pPr>
            <a:r>
              <a:rPr lang="en-US" sz="1000" dirty="0">
                <a:solidFill>
                  <a:srgbClr val="555568"/>
                </a:solidFill>
              </a:rPr>
              <a:t>Demand forecasting, fraud detection, credit scoring — models trained on pre-pandemic data broke overnight. Historical patterns became misleading.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320040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143000" y="32004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Team Activity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1143000" y="77724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Your End-to-End Pipeline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548640" y="1371600"/>
            <a:ext cx="8046720" cy="3383280"/>
          </a:xfrm>
          <a:prstGeom prst="rect">
            <a:avLst/>
          </a:prstGeom>
          <a:solidFill>
            <a:srgbClr val="0F2D4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777240" y="1581912"/>
            <a:ext cx="347472" cy="347472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777240" y="1581912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1280160" y="1554480"/>
            <a:ext cx="7132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 a prediction problem from ANY industry (see next slide for ideas, or choose your own!)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777240" y="2084832"/>
            <a:ext cx="347472" cy="347472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777240" y="2084832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1280160" y="2057400"/>
            <a:ext cx="7132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Fill in the PAIR Framework for your problem (Prediction → Action → Impact → Risk)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777240" y="2587752"/>
            <a:ext cx="347472" cy="347472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777240" y="2587752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1280160" y="2560320"/>
            <a:ext cx="7132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 the Data Pipeline: Where does data come from? What needs cleaning? How is it stored?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777240" y="3090672"/>
            <a:ext cx="347472" cy="347472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777240" y="3090672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1280160" y="3063240"/>
            <a:ext cx="7132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a Deployment Type: Real-time, batch, embedded, or human-in-the-loop? Why?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777240" y="3593592"/>
            <a:ext cx="347472" cy="347472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777240" y="3593592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1280160" y="3566160"/>
            <a:ext cx="7132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Your Monitoring Plan: What could go wrong? When would you retrain?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777240" y="4096512"/>
            <a:ext cx="347472" cy="347472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777240" y="4096512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1280160" y="4069080"/>
            <a:ext cx="7132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 to class: 3-minute walkthrough of your end-to-end pipeline (be ready for questions!)</a:t>
            </a:r>
            <a:endParaRPr lang="en-US" sz="1300" dirty="0"/>
          </a:p>
        </p:txBody>
      </p:sp>
      <p:sp>
        <p:nvSpPr>
          <p:cNvPr id="25" name="Shape 22"/>
          <p:cNvSpPr/>
          <p:nvPr/>
        </p:nvSpPr>
        <p:spPr>
          <a:xfrm>
            <a:off x="548640" y="4800600"/>
            <a:ext cx="3840480" cy="274320"/>
          </a:xfrm>
          <a:prstGeom prst="rect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3"/>
          <p:cNvSpPr/>
          <p:nvPr/>
        </p:nvSpPr>
        <p:spPr>
          <a:xfrm>
            <a:off x="548640" y="4800600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⏱  25 minutes team work  +  3 min per team presentation</a:t>
            </a:r>
            <a:endParaRPr lang="en-US" sz="1000" dirty="0"/>
          </a:p>
        </p:txBody>
      </p:sp>
      <p:sp>
        <p:nvSpPr>
          <p:cNvPr id="27" name="Shape 24"/>
          <p:cNvSpPr/>
          <p:nvPr/>
        </p:nvSpPr>
        <p:spPr>
          <a:xfrm>
            <a:off x="4572000" y="4800600"/>
            <a:ext cx="4023360" cy="274320"/>
          </a:xfrm>
          <a:prstGeom prst="rect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5"/>
          <p:cNvSpPr/>
          <p:nvPr/>
        </p:nvSpPr>
        <p:spPr>
          <a:xfrm>
            <a:off x="4572000" y="4800600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📋  Deliverable: Completed Pipeline Worksheet (1 page per team)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Problem Ideas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73152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i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 one of these — or better yet, bring your own!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234440"/>
            <a:ext cx="3840480" cy="713232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48640" y="1234440"/>
            <a:ext cx="64008" cy="713232"/>
          </a:xfrm>
          <a:prstGeom prst="rect">
            <a:avLst/>
          </a:prstGeom>
          <a:solidFill>
            <a:srgbClr val="C9184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1371600"/>
            <a:ext cx="320040" cy="32004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234440" y="1307592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Healthcare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1234440" y="1581912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5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 patient readmission within 30 days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4754880" y="1234440"/>
            <a:ext cx="3840480" cy="713232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4754880" y="1234440"/>
            <a:ext cx="64008" cy="713232"/>
          </a:xfrm>
          <a:prstGeom prst="rect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3480" y="1371600"/>
            <a:ext cx="320040" cy="32004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440680" y="1307592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Banking</a:t>
            </a:r>
            <a:endParaRPr lang="en-US" sz="1100" dirty="0"/>
          </a:p>
        </p:txBody>
      </p:sp>
      <p:sp>
        <p:nvSpPr>
          <p:cNvPr id="13" name="Text 9"/>
          <p:cNvSpPr/>
          <p:nvPr/>
        </p:nvSpPr>
        <p:spPr>
          <a:xfrm>
            <a:off x="5440680" y="1581912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5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 fraudulent credit card transactions</a:t>
            </a:r>
            <a:endParaRPr lang="en-US" sz="1000" dirty="0"/>
          </a:p>
        </p:txBody>
      </p:sp>
      <p:sp>
        <p:nvSpPr>
          <p:cNvPr id="14" name="Shape 10"/>
          <p:cNvSpPr/>
          <p:nvPr/>
        </p:nvSpPr>
        <p:spPr>
          <a:xfrm>
            <a:off x="548640" y="2103120"/>
            <a:ext cx="3840480" cy="713232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548640" y="2103120"/>
            <a:ext cx="64008" cy="713232"/>
          </a:xfrm>
          <a:prstGeom prst="rect">
            <a:avLst/>
          </a:prstGeom>
          <a:solidFill>
            <a:srgbClr val="E85D0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" y="2240280"/>
            <a:ext cx="320040" cy="32004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234440" y="2176272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Retail</a:t>
            </a:r>
            <a:endParaRPr lang="en-US" sz="1100" dirty="0"/>
          </a:p>
        </p:txBody>
      </p:sp>
      <p:sp>
        <p:nvSpPr>
          <p:cNvPr id="18" name="Text 13"/>
          <p:cNvSpPr/>
          <p:nvPr/>
        </p:nvSpPr>
        <p:spPr>
          <a:xfrm>
            <a:off x="1234440" y="2450592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5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 which customers will churn next quarter</a:t>
            </a:r>
            <a:endParaRPr lang="en-US" sz="1000" dirty="0"/>
          </a:p>
        </p:txBody>
      </p:sp>
      <p:sp>
        <p:nvSpPr>
          <p:cNvPr id="19" name="Shape 14"/>
          <p:cNvSpPr/>
          <p:nvPr/>
        </p:nvSpPr>
        <p:spPr>
          <a:xfrm>
            <a:off x="4754880" y="2103120"/>
            <a:ext cx="3840480" cy="713232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5"/>
          <p:cNvSpPr/>
          <p:nvPr/>
        </p:nvSpPr>
        <p:spPr>
          <a:xfrm>
            <a:off x="4754880" y="2103120"/>
            <a:ext cx="64008" cy="713232"/>
          </a:xfrm>
          <a:prstGeom prst="rect">
            <a:avLst/>
          </a:prstGeom>
          <a:solidFill>
            <a:srgbClr val="00A89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3480" y="2240280"/>
            <a:ext cx="320040" cy="32004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5440680" y="2176272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Manufacturing</a:t>
            </a:r>
            <a:endParaRPr lang="en-US" sz="1100" dirty="0"/>
          </a:p>
        </p:txBody>
      </p:sp>
      <p:sp>
        <p:nvSpPr>
          <p:cNvPr id="23" name="Text 17"/>
          <p:cNvSpPr/>
          <p:nvPr/>
        </p:nvSpPr>
        <p:spPr>
          <a:xfrm>
            <a:off x="5440680" y="2450592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5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 equipment failure before it happens</a:t>
            </a:r>
            <a:endParaRPr lang="en-US" sz="1000" dirty="0"/>
          </a:p>
        </p:txBody>
      </p:sp>
      <p:sp>
        <p:nvSpPr>
          <p:cNvPr id="24" name="Shape 18"/>
          <p:cNvSpPr/>
          <p:nvPr/>
        </p:nvSpPr>
        <p:spPr>
          <a:xfrm>
            <a:off x="548640" y="2971800"/>
            <a:ext cx="3840480" cy="713232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19"/>
          <p:cNvSpPr/>
          <p:nvPr/>
        </p:nvSpPr>
        <p:spPr>
          <a:xfrm>
            <a:off x="548640" y="2971800"/>
            <a:ext cx="64008" cy="713232"/>
          </a:xfrm>
          <a:prstGeom prst="rect">
            <a:avLst/>
          </a:prstGeom>
          <a:solidFill>
            <a:srgbClr val="B4530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7240" y="3108960"/>
            <a:ext cx="320040" cy="320040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1234440" y="3044952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Sports</a:t>
            </a:r>
            <a:endParaRPr lang="en-US" sz="1100" dirty="0"/>
          </a:p>
        </p:txBody>
      </p:sp>
      <p:sp>
        <p:nvSpPr>
          <p:cNvPr id="28" name="Text 21"/>
          <p:cNvSpPr/>
          <p:nvPr/>
        </p:nvSpPr>
        <p:spPr>
          <a:xfrm>
            <a:off x="1234440" y="3319272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5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 player injury risk based on workload data</a:t>
            </a:r>
            <a:endParaRPr lang="en-US" sz="1000" dirty="0"/>
          </a:p>
        </p:txBody>
      </p:sp>
      <p:sp>
        <p:nvSpPr>
          <p:cNvPr id="29" name="Shape 22"/>
          <p:cNvSpPr/>
          <p:nvPr/>
        </p:nvSpPr>
        <p:spPr>
          <a:xfrm>
            <a:off x="4754880" y="2971800"/>
            <a:ext cx="3840480" cy="713232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0" name="Shape 23"/>
          <p:cNvSpPr/>
          <p:nvPr/>
        </p:nvSpPr>
        <p:spPr>
          <a:xfrm>
            <a:off x="4754880" y="2971800"/>
            <a:ext cx="64008" cy="713232"/>
          </a:xfrm>
          <a:prstGeom prst="rect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1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83480" y="3108960"/>
            <a:ext cx="320040" cy="320040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5440680" y="3044952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Marketing</a:t>
            </a:r>
            <a:endParaRPr lang="en-US" sz="1100" dirty="0"/>
          </a:p>
        </p:txBody>
      </p:sp>
      <p:sp>
        <p:nvSpPr>
          <p:cNvPr id="33" name="Text 25"/>
          <p:cNvSpPr/>
          <p:nvPr/>
        </p:nvSpPr>
        <p:spPr>
          <a:xfrm>
            <a:off x="5440680" y="3319272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5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 which leads will convert to paying customers</a:t>
            </a:r>
            <a:endParaRPr lang="en-US" sz="1000" dirty="0"/>
          </a:p>
        </p:txBody>
      </p:sp>
      <p:sp>
        <p:nvSpPr>
          <p:cNvPr id="34" name="Shape 26"/>
          <p:cNvSpPr/>
          <p:nvPr/>
        </p:nvSpPr>
        <p:spPr>
          <a:xfrm>
            <a:off x="548640" y="3840480"/>
            <a:ext cx="3840480" cy="713232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5" name="Shape 27"/>
          <p:cNvSpPr/>
          <p:nvPr/>
        </p:nvSpPr>
        <p:spPr>
          <a:xfrm>
            <a:off x="548640" y="3840480"/>
            <a:ext cx="64008" cy="713232"/>
          </a:xfrm>
          <a:prstGeom prst="rect">
            <a:avLst/>
          </a:prstGeom>
          <a:solidFill>
            <a:srgbClr val="55556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6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7240" y="3977640"/>
            <a:ext cx="320040" cy="320040"/>
          </a:xfrm>
          <a:prstGeom prst="rect">
            <a:avLst/>
          </a:prstGeom>
        </p:spPr>
      </p:pic>
      <p:sp>
        <p:nvSpPr>
          <p:cNvPr id="37" name="Text 28"/>
          <p:cNvSpPr/>
          <p:nvPr/>
        </p:nvSpPr>
        <p:spPr>
          <a:xfrm>
            <a:off x="1234440" y="3913632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Supply Chain</a:t>
            </a:r>
            <a:endParaRPr lang="en-US" sz="1100" dirty="0"/>
          </a:p>
        </p:txBody>
      </p:sp>
      <p:sp>
        <p:nvSpPr>
          <p:cNvPr id="38" name="Text 29"/>
          <p:cNvSpPr/>
          <p:nvPr/>
        </p:nvSpPr>
        <p:spPr>
          <a:xfrm>
            <a:off x="1234440" y="4187952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5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 demand spikes to optimize inventory</a:t>
            </a:r>
            <a:endParaRPr lang="en-US" sz="1000" dirty="0"/>
          </a:p>
        </p:txBody>
      </p:sp>
      <p:sp>
        <p:nvSpPr>
          <p:cNvPr id="39" name="Shape 30"/>
          <p:cNvSpPr/>
          <p:nvPr/>
        </p:nvSpPr>
        <p:spPr>
          <a:xfrm>
            <a:off x="4754880" y="3840480"/>
            <a:ext cx="3840480" cy="713232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0" name="Shape 31"/>
          <p:cNvSpPr/>
          <p:nvPr/>
        </p:nvSpPr>
        <p:spPr>
          <a:xfrm>
            <a:off x="4754880" y="3840480"/>
            <a:ext cx="64008" cy="713232"/>
          </a:xfrm>
          <a:prstGeom prst="rect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1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83480" y="3977640"/>
            <a:ext cx="320040" cy="320040"/>
          </a:xfrm>
          <a:prstGeom prst="rect">
            <a:avLst/>
          </a:prstGeom>
        </p:spPr>
      </p:pic>
      <p:sp>
        <p:nvSpPr>
          <p:cNvPr id="42" name="Text 32"/>
          <p:cNvSpPr/>
          <p:nvPr/>
        </p:nvSpPr>
        <p:spPr>
          <a:xfrm>
            <a:off x="5440680" y="3913632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HR / People</a:t>
            </a:r>
            <a:endParaRPr lang="en-US" sz="1100" dirty="0"/>
          </a:p>
        </p:txBody>
      </p:sp>
      <p:sp>
        <p:nvSpPr>
          <p:cNvPr id="43" name="Text 33"/>
          <p:cNvSpPr/>
          <p:nvPr/>
        </p:nvSpPr>
        <p:spPr>
          <a:xfrm>
            <a:off x="5440680" y="4187952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5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 employee attrition before they resign</a:t>
            </a:r>
            <a:endParaRPr lang="en-US" sz="1000" dirty="0"/>
          </a:p>
        </p:txBody>
      </p:sp>
      <p:sp>
        <p:nvSpPr>
          <p:cNvPr id="44" name="Shape 34"/>
          <p:cNvSpPr/>
          <p:nvPr/>
        </p:nvSpPr>
        <p:spPr>
          <a:xfrm>
            <a:off x="548640" y="4754880"/>
            <a:ext cx="8046720" cy="274320"/>
          </a:xfrm>
          <a:prstGeom prst="rect">
            <a:avLst/>
          </a:prstGeom>
          <a:solidFill>
            <a:srgbClr val="0A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5" name="Text 35"/>
          <p:cNvSpPr/>
          <p:nvPr/>
        </p:nvSpPr>
        <p:spPr>
          <a:xfrm>
            <a:off x="731520" y="4754880"/>
            <a:ext cx="7680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🌟 Bonus points for picking a problem from YOUR major — finance, marketing, sports management, accounting, operations!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2860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Pipeline Worksheet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5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Fill this in with your team — this is your presentation guide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48640" y="1051560"/>
            <a:ext cx="8046720" cy="457200"/>
          </a:xfrm>
          <a:prstGeom prst="rect">
            <a:avLst/>
          </a:prstGeom>
          <a:solidFill>
            <a:srgbClr val="F0F7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48640" y="1051560"/>
            <a:ext cx="54864" cy="457200"/>
          </a:xfrm>
          <a:prstGeom prst="rect">
            <a:avLst/>
          </a:prstGeom>
          <a:solidFill>
            <a:srgbClr val="0A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77240" y="1069848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Team &amp; Problem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777240" y="1280160"/>
            <a:ext cx="7589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members:                    Industry:                    Prediction target: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548640" y="1600200"/>
            <a:ext cx="8046720" cy="4572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548640" y="1600200"/>
            <a:ext cx="54864" cy="457200"/>
          </a:xfrm>
          <a:prstGeom prst="rect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777240" y="1618488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 PAIR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77240" y="1828800"/>
            <a:ext cx="7589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P:                    A:                    I: $                    R: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548640" y="2148840"/>
            <a:ext cx="8046720" cy="457200"/>
          </a:xfrm>
          <a:prstGeom prst="rect">
            <a:avLst/>
          </a:prstGeom>
          <a:solidFill>
            <a:srgbClr val="F0F7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548640" y="2148840"/>
            <a:ext cx="54864" cy="457200"/>
          </a:xfrm>
          <a:prstGeom prst="rect">
            <a:avLst/>
          </a:prstGeom>
          <a:solidFill>
            <a:srgbClr val="00A89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777240" y="2167128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 Data Pipeline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777240" y="2377440"/>
            <a:ext cx="7589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             Quality issues:              Features to engineer:              Privacy: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548640" y="2697480"/>
            <a:ext cx="8046720" cy="4572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548640" y="2697480"/>
            <a:ext cx="54864" cy="457200"/>
          </a:xfrm>
          <a:prstGeom prst="rect">
            <a:avLst/>
          </a:prstGeom>
          <a:solidFill>
            <a:srgbClr val="E85D0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777240" y="2715768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 Algorithm Choice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777240" y="2926080"/>
            <a:ext cx="7589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Algorithm(s):                         Why this one?: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548640" y="3246120"/>
            <a:ext cx="8046720" cy="457200"/>
          </a:xfrm>
          <a:prstGeom prst="rect">
            <a:avLst/>
          </a:prstGeom>
          <a:solidFill>
            <a:srgbClr val="F0F7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548640" y="3246120"/>
            <a:ext cx="54864" cy="457200"/>
          </a:xfrm>
          <a:prstGeom prst="rect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777240" y="3264408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 Evaluation Plan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40" y="3474720"/>
            <a:ext cx="7589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metric:              Success threshold:              Who decides 'good enough'?:</a:t>
            </a:r>
            <a:endParaRPr lang="en-US" sz="900" dirty="0"/>
          </a:p>
        </p:txBody>
      </p:sp>
      <p:sp>
        <p:nvSpPr>
          <p:cNvPr id="24" name="Shape 22"/>
          <p:cNvSpPr/>
          <p:nvPr/>
        </p:nvSpPr>
        <p:spPr>
          <a:xfrm>
            <a:off x="548640" y="3794760"/>
            <a:ext cx="8046720" cy="4572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548640" y="3794760"/>
            <a:ext cx="54864" cy="457200"/>
          </a:xfrm>
          <a:prstGeom prst="rect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777240" y="3813048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 Deployment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777240" y="4023360"/>
            <a:ext cx="7589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(real-time / batch / embedded / human-in-loop):              Who receives predictions?: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548640" y="4343400"/>
            <a:ext cx="8046720" cy="457200"/>
          </a:xfrm>
          <a:prstGeom prst="rect">
            <a:avLst/>
          </a:prstGeom>
          <a:solidFill>
            <a:srgbClr val="F0F7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548640" y="4343400"/>
            <a:ext cx="54864" cy="457200"/>
          </a:xfrm>
          <a:prstGeom prst="rect">
            <a:avLst/>
          </a:prstGeom>
          <a:solidFill>
            <a:srgbClr val="C918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777240" y="4361688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 Monitoring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777240" y="4572000"/>
            <a:ext cx="7589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could drift?              Retrain trigger:              Who owns ongoing monitoring?:</a:t>
            </a:r>
            <a:endParaRPr lang="en-US" sz="900" dirty="0"/>
          </a:p>
        </p:txBody>
      </p:sp>
      <p:sp>
        <p:nvSpPr>
          <p:cNvPr id="32" name="Shape 30"/>
          <p:cNvSpPr/>
          <p:nvPr/>
        </p:nvSpPr>
        <p:spPr>
          <a:xfrm>
            <a:off x="548640" y="4572000"/>
            <a:ext cx="8046720" cy="411480"/>
          </a:xfrm>
          <a:prstGeom prst="rect">
            <a:avLst/>
          </a:prstGeom>
          <a:solidFill>
            <a:srgbClr val="FEF3C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731520" y="4572000"/>
            <a:ext cx="7680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B453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💬 Presentation tip: Walk us through your pipeline like you're pitching to a VP. Lead with the business problem, end with the dollar impact.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Great Looks Like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914400"/>
            <a:ext cx="3840480" cy="3840480"/>
          </a:xfrm>
          <a:prstGeom prst="rect">
            <a:avLst/>
          </a:prstGeom>
          <a:solidFill>
            <a:srgbClr val="ECFDF5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548640" y="914400"/>
            <a:ext cx="3840480" cy="54864"/>
          </a:xfrm>
          <a:prstGeom prst="rect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1097280"/>
            <a:ext cx="320040" cy="32004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188720" y="10972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2C39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Strong Pipeline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777240" y="1554480"/>
            <a:ext cx="338328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spcAft>
                <a:spcPts val="600"/>
              </a:spcAft>
              <a:buNone/>
            </a:pPr>
            <a:r>
              <a:rPr lang="en-US" sz="10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"We predict which cardiac patients will experience stent failure within 12 months."
</a:t>
            </a:r>
            <a:endParaRPr lang="en-US" sz="1000" dirty="0"/>
          </a:p>
          <a:p>
            <a:pPr marL="0" indent="0">
              <a:lnSpc>
                <a:spcPct val="130000"/>
              </a:lnSpc>
              <a:spcAft>
                <a:spcPts val="600"/>
              </a:spcAft>
              <a:buNone/>
            </a:pPr>
            <a:r>
              <a:rPr lang="en-US" sz="10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"Data comes from EHR systems and IoT monitoring devices, refreshed daily."
</a:t>
            </a:r>
            <a:endParaRPr lang="en-US" sz="1000" dirty="0"/>
          </a:p>
          <a:p>
            <a:pPr marL="0" indent="0">
              <a:lnSpc>
                <a:spcPct val="130000"/>
              </a:lnSpc>
              <a:spcAft>
                <a:spcPts val="600"/>
              </a:spcAft>
              <a:buNone/>
            </a:pPr>
            <a:r>
              <a:rPr lang="en-US" sz="10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"If the model flags high risk, the cardiologist schedules an early follow-up — each prevented emergency saves $45K."
</a:t>
            </a:r>
            <a:endParaRPr lang="en-US" sz="1000" dirty="0"/>
          </a:p>
          <a:p>
            <a:pPr marL="0" indent="0">
              <a:lnSpc>
                <a:spcPct val="130000"/>
              </a:lnSpc>
              <a:spcAft>
                <a:spcPts val="600"/>
              </a:spcAft>
              <a:buNone/>
            </a:pPr>
            <a:r>
              <a:rPr lang="en-US" sz="10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"Deployed as decision support — model recommends, doctor decides."
</a:t>
            </a:r>
            <a:endParaRPr lang="en-US" sz="1000" dirty="0"/>
          </a:p>
          <a:p>
            <a:pPr marL="0" indent="0">
              <a:lnSpc>
                <a:spcPct val="130000"/>
              </a:lnSpc>
              <a:spcAft>
                <a:spcPts val="600"/>
              </a:spcAft>
              <a:buNone/>
            </a:pPr>
            <a:r>
              <a:rPr lang="en-US" sz="10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"We retrain quarterly using the latest outcomes data and monitor for demographic bias."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4754880" y="914400"/>
            <a:ext cx="3840480" cy="3840480"/>
          </a:xfrm>
          <a:prstGeom prst="rect">
            <a:avLst/>
          </a:prstGeom>
          <a:solidFill>
            <a:srgbClr val="FEF2F2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4754880" y="914400"/>
            <a:ext cx="3840480" cy="54864"/>
          </a:xfrm>
          <a:prstGeom prst="rect">
            <a:avLst/>
          </a:prstGeom>
          <a:solidFill>
            <a:srgbClr val="C9184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3480" y="1097280"/>
            <a:ext cx="320040" cy="32004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394960" y="10972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18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Needs Work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4983480" y="1554480"/>
            <a:ext cx="338328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spcAft>
                <a:spcPts val="600"/>
              </a:spcAft>
              <a:buNone/>
            </a:pPr>
            <a:r>
              <a:rPr lang="en-US" sz="1000" i="1" dirty="0">
                <a:solidFill>
                  <a:srgbClr val="C91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"We're going to use machine learning on hospital data."
</a:t>
            </a:r>
            <a:endParaRPr lang="en-US" sz="1000" dirty="0"/>
          </a:p>
          <a:p>
            <a:pPr marL="0" indent="0">
              <a:lnSpc>
                <a:spcPct val="130000"/>
              </a:lnSpc>
              <a:spcAft>
                <a:spcPts val="600"/>
              </a:spcAft>
              <a:buNone/>
            </a:pPr>
            <a:r>
              <a:rPr lang="en-US" sz="1000" i="1" dirty="0">
                <a:solidFill>
                  <a:srgbClr val="C91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"We'll get data from the internet."
</a:t>
            </a:r>
            <a:endParaRPr lang="en-US" sz="1000" dirty="0"/>
          </a:p>
          <a:p>
            <a:pPr marL="0" indent="0">
              <a:lnSpc>
                <a:spcPct val="130000"/>
              </a:lnSpc>
              <a:spcAft>
                <a:spcPts val="600"/>
              </a:spcAft>
              <a:buNone/>
            </a:pPr>
            <a:r>
              <a:rPr lang="en-US" sz="1000" i="1" dirty="0">
                <a:solidFill>
                  <a:srgbClr val="C91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"The model will help doctors."
</a:t>
            </a:r>
            <a:endParaRPr lang="en-US" sz="1000" dirty="0"/>
          </a:p>
          <a:p>
            <a:pPr marL="0" indent="0">
              <a:lnSpc>
                <a:spcPct val="130000"/>
              </a:lnSpc>
              <a:spcAft>
                <a:spcPts val="600"/>
              </a:spcAft>
              <a:buNone/>
            </a:pPr>
            <a:r>
              <a:rPr lang="en-US" sz="1000" i="1" dirty="0">
                <a:solidFill>
                  <a:srgbClr val="C91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"We'll deploy it somehow."
</a:t>
            </a:r>
            <a:endParaRPr lang="en-US" sz="1000" dirty="0"/>
          </a:p>
          <a:p>
            <a:pPr marL="0" indent="0">
              <a:lnSpc>
                <a:spcPct val="130000"/>
              </a:lnSpc>
              <a:spcAft>
                <a:spcPts val="600"/>
              </a:spcAft>
              <a:buNone/>
            </a:pPr>
            <a:r>
              <a:rPr lang="en-US" sz="1000" i="1" dirty="0">
                <a:solidFill>
                  <a:srgbClr val="C91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"We didn't think about monitoring."</a:t>
            </a:r>
            <a:endParaRPr lang="en-US" sz="1000" dirty="0"/>
          </a:p>
        </p:txBody>
      </p:sp>
      <p:sp>
        <p:nvSpPr>
          <p:cNvPr id="13" name="Text 9"/>
          <p:cNvSpPr/>
          <p:nvPr/>
        </p:nvSpPr>
        <p:spPr>
          <a:xfrm>
            <a:off x="548640" y="4800600"/>
            <a:ext cx="8046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difference? Specificity. Name the decision-maker, the action, the dollar amount, and the data source.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A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36576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Key Takeaways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143000"/>
            <a:ext cx="384048" cy="384048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40080" y="114300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188720" y="1097280"/>
            <a:ext cx="7315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with the business decision, not the algorithm. If the prediction doesn't change an action, don't build the model.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40080" y="1892808"/>
            <a:ext cx="384048" cy="384048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40080" y="1892808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188720" y="1847088"/>
            <a:ext cx="7315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pipeline is the foundation. 60-80% of the work is getting clean, reliable data — and that work never stops.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40080" y="2642616"/>
            <a:ext cx="384048" cy="384048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40080" y="2642616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188720" y="2596896"/>
            <a:ext cx="7315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Deployment type depends on the business context. Fraud needs real-time. Churn can wait for batch. Know the difference.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40080" y="3392424"/>
            <a:ext cx="384048" cy="384048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40080" y="339242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188720" y="3346704"/>
            <a:ext cx="7315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Models decay. Plan for monitoring and retraining from day one, not as an afterthought.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40080" y="4142232"/>
            <a:ext cx="384048" cy="384048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40080" y="414223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188720" y="4096512"/>
            <a:ext cx="7315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full pipeline is a team sport. Data engineers, analysts, business owners, IT, and compliance all play a role.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548640" y="4709160"/>
            <a:ext cx="8046720" cy="320040"/>
          </a:xfrm>
          <a:prstGeom prst="rect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731520" y="4709160"/>
            <a:ext cx="7680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🎓 In interviews: "Walk me through how you'd deploy this model" separates analysts from leaders.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1677</Words>
  <Application>Microsoft Office PowerPoint</Application>
  <PresentationFormat>On-screen Show (16:9)</PresentationFormat>
  <Paragraphs>257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End-to-End ML Pipeline: From Problem to Production</dc:title>
  <dc:subject>PptxGenJS Presentation</dc:subject>
  <dc:creator>GMBA 621</dc:creator>
  <cp:lastModifiedBy>Nithithanatchinnapat, Benyawarath</cp:lastModifiedBy>
  <cp:revision>2</cp:revision>
  <dcterms:created xsi:type="dcterms:W3CDTF">2026-02-26T15:27:46Z</dcterms:created>
  <dcterms:modified xsi:type="dcterms:W3CDTF">2026-02-26T17:54:25Z</dcterms:modified>
</cp:coreProperties>
</file>