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26" d="100"/>
          <a:sy n="126" d="100"/>
        </p:scale>
        <p:origin x="202" y="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85229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DEMO: Walk through creating these tables in pgAdmin. Show students the server browser, how to open Query Tool, and run the CREATE statements. Point out SERIAL vs AUTO_INCREMENT and the REFERENCES keyword.</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DEMO: Run both queries live in pgAdmin. Let students see familiar results. Emphasize the || concatenation operator. Ask: 'What would you change to get only completed orders?' to check engagement.</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3D3229"/>
        </a:solidFill>
        <a:effectLst/>
      </p:bgPr>
    </p:bg>
    <p:spTree>
      <p:nvGrpSpPr>
        <p:cNvPr id="1" name=""/>
        <p:cNvGrpSpPr/>
        <p:nvPr/>
      </p:nvGrpSpPr>
      <p:grpSpPr>
        <a:xfrm>
          <a:off x="0" y="0"/>
          <a:ext cx="0" cy="0"/>
          <a:chOff x="0" y="0"/>
          <a:chExt cx="0" cy="0"/>
        </a:xfrm>
      </p:grpSpPr>
      <p:sp>
        <p:nvSpPr>
          <p:cNvPr id="2" name="Shape 0"/>
          <p:cNvSpPr/>
          <p:nvPr/>
        </p:nvSpPr>
        <p:spPr>
          <a:xfrm>
            <a:off x="0" y="0"/>
            <a:ext cx="9144000" cy="109728"/>
          </a:xfrm>
          <a:prstGeom prst="rect">
            <a:avLst/>
          </a:prstGeom>
          <a:solidFill>
            <a:srgbClr val="B85042"/>
          </a:solidFill>
          <a:ln/>
        </p:spPr>
        <p:txBody>
          <a:bodyPr/>
          <a:lstStyle/>
          <a:p>
            <a:endParaRPr lang="en-US"/>
          </a:p>
        </p:txBody>
      </p:sp>
      <p:sp>
        <p:nvSpPr>
          <p:cNvPr id="3" name="Shape 1"/>
          <p:cNvSpPr/>
          <p:nvPr/>
        </p:nvSpPr>
        <p:spPr>
          <a:xfrm>
            <a:off x="0" y="5033772"/>
            <a:ext cx="9144000" cy="109728"/>
          </a:xfrm>
          <a:prstGeom prst="rect">
            <a:avLst/>
          </a:prstGeom>
          <a:solidFill>
            <a:srgbClr val="B85042"/>
          </a:solidFill>
          <a:ln/>
        </p:spPr>
        <p:txBody>
          <a:bodyPr/>
          <a:lstStyle/>
          <a:p>
            <a:endParaRPr lang="en-US"/>
          </a:p>
        </p:txBody>
      </p:sp>
      <p:sp>
        <p:nvSpPr>
          <p:cNvPr id="4" name="Shape 2"/>
          <p:cNvSpPr/>
          <p:nvPr/>
        </p:nvSpPr>
        <p:spPr>
          <a:xfrm>
            <a:off x="548640" y="1097280"/>
            <a:ext cx="109728" cy="2194560"/>
          </a:xfrm>
          <a:prstGeom prst="rect">
            <a:avLst/>
          </a:prstGeom>
          <a:solidFill>
            <a:srgbClr val="C4953A"/>
          </a:solidFill>
          <a:ln/>
        </p:spPr>
        <p:txBody>
          <a:bodyPr/>
          <a:lstStyle/>
          <a:p>
            <a:endParaRPr lang="en-US"/>
          </a:p>
        </p:txBody>
      </p:sp>
      <p:sp>
        <p:nvSpPr>
          <p:cNvPr id="5" name="Text 3"/>
          <p:cNvSpPr/>
          <p:nvPr/>
        </p:nvSpPr>
        <p:spPr>
          <a:xfrm>
            <a:off x="1005840" y="1097280"/>
            <a:ext cx="7315200" cy="457200"/>
          </a:xfrm>
          <a:prstGeom prst="rect">
            <a:avLst/>
          </a:prstGeom>
          <a:noFill/>
          <a:ln/>
        </p:spPr>
        <p:txBody>
          <a:bodyPr wrap="square" rtlCol="0" anchor="ctr"/>
          <a:lstStyle/>
          <a:p>
            <a:pPr marL="0" indent="0">
              <a:buNone/>
            </a:pPr>
            <a:r>
              <a:rPr lang="en-US" sz="1400" kern="0" spc="300" dirty="0">
                <a:solidFill>
                  <a:srgbClr val="A7BEAE"/>
                </a:solidFill>
                <a:latin typeface="Calibri" pitchFamily="34" charset="0"/>
                <a:ea typeface="Calibri" pitchFamily="34" charset="-122"/>
                <a:cs typeface="Calibri" pitchFamily="34" charset="-120"/>
              </a:rPr>
              <a:t>GMBA 612: Database Design &amp; SQL</a:t>
            </a:r>
            <a:endParaRPr lang="en-US" sz="1400" dirty="0"/>
          </a:p>
        </p:txBody>
      </p:sp>
      <p:sp>
        <p:nvSpPr>
          <p:cNvPr id="6" name="Text 4"/>
          <p:cNvSpPr/>
          <p:nvPr/>
        </p:nvSpPr>
        <p:spPr>
          <a:xfrm>
            <a:off x="1005840" y="1554480"/>
            <a:ext cx="7315200" cy="914400"/>
          </a:xfrm>
          <a:prstGeom prst="rect">
            <a:avLst/>
          </a:prstGeom>
          <a:noFill/>
          <a:ln/>
        </p:spPr>
        <p:txBody>
          <a:bodyPr wrap="square" lIns="0" tIns="0" rIns="0" bIns="0" rtlCol="0" anchor="ctr"/>
          <a:lstStyle/>
          <a:p>
            <a:pPr marL="0" indent="0">
              <a:buNone/>
            </a:pPr>
            <a:r>
              <a:rPr lang="en-US" sz="4400" b="1" dirty="0">
                <a:solidFill>
                  <a:srgbClr val="FFFFFF"/>
                </a:solidFill>
                <a:latin typeface="Georgia" pitchFamily="34" charset="0"/>
                <a:ea typeface="Georgia" pitchFamily="34" charset="-122"/>
                <a:cs typeface="Georgia" pitchFamily="34" charset="-120"/>
              </a:rPr>
              <a:t>Introduction to PostgreSQL</a:t>
            </a:r>
            <a:endParaRPr lang="en-US" sz="4400" dirty="0"/>
          </a:p>
        </p:txBody>
      </p:sp>
      <p:sp>
        <p:nvSpPr>
          <p:cNvPr id="7" name="Text 5"/>
          <p:cNvSpPr/>
          <p:nvPr/>
        </p:nvSpPr>
        <p:spPr>
          <a:xfrm>
            <a:off x="948690" y="2606040"/>
            <a:ext cx="7315200" cy="640080"/>
          </a:xfrm>
          <a:prstGeom prst="rect">
            <a:avLst/>
          </a:prstGeom>
          <a:noFill/>
          <a:ln/>
        </p:spPr>
        <p:txBody>
          <a:bodyPr wrap="square" rtlCol="0" anchor="ctr"/>
          <a:lstStyle/>
          <a:p>
            <a:pPr marL="0" indent="0">
              <a:buNone/>
            </a:pPr>
            <a:r>
              <a:rPr lang="en-US" sz="3000" dirty="0">
                <a:solidFill>
                  <a:srgbClr val="A7BEAE"/>
                </a:solidFill>
                <a:latin typeface="Georgia" pitchFamily="34" charset="0"/>
                <a:ea typeface="Georgia" pitchFamily="34" charset="-122"/>
                <a:cs typeface="Georgia" pitchFamily="34" charset="-120"/>
              </a:rPr>
              <a:t>for Absolute Beginners</a:t>
            </a:r>
            <a:endParaRPr lang="en-US" sz="3000" dirty="0"/>
          </a:p>
        </p:txBody>
      </p:sp>
      <p:sp>
        <p:nvSpPr>
          <p:cNvPr id="8" name="Text 6"/>
          <p:cNvSpPr/>
          <p:nvPr/>
        </p:nvSpPr>
        <p:spPr>
          <a:xfrm>
            <a:off x="1005840" y="3291840"/>
            <a:ext cx="6400800" cy="457200"/>
          </a:xfrm>
          <a:prstGeom prst="rect">
            <a:avLst/>
          </a:prstGeom>
          <a:noFill/>
          <a:ln/>
        </p:spPr>
        <p:txBody>
          <a:bodyPr wrap="square" rtlCol="0" anchor="ctr"/>
          <a:lstStyle/>
          <a:p>
            <a:pPr marL="0" indent="0">
              <a:buNone/>
            </a:pPr>
            <a:r>
              <a:rPr lang="en-US" sz="1500" i="1" dirty="0">
                <a:solidFill>
                  <a:srgbClr val="C4953A"/>
                </a:solidFill>
                <a:latin typeface="Calibri" pitchFamily="34" charset="0"/>
                <a:ea typeface="Calibri" pitchFamily="34" charset="-122"/>
                <a:cs typeface="Calibri" pitchFamily="34" charset="-120"/>
              </a:rPr>
              <a:t>From Zero to Hero: Your Next Step After Oracle APEX &amp; MySQL</a:t>
            </a:r>
            <a:endParaRPr lang="en-US" sz="1500" dirty="0"/>
          </a:p>
        </p:txBody>
      </p:sp>
      <p:sp>
        <p:nvSpPr>
          <p:cNvPr id="9" name="Text 7"/>
          <p:cNvSpPr/>
          <p:nvPr/>
        </p:nvSpPr>
        <p:spPr>
          <a:xfrm>
            <a:off x="548640" y="4389120"/>
            <a:ext cx="8046720" cy="365760"/>
          </a:xfrm>
          <a:prstGeom prst="rect">
            <a:avLst/>
          </a:prstGeom>
          <a:noFill/>
          <a:ln/>
        </p:spPr>
        <p:txBody>
          <a:bodyPr wrap="square" rtlCol="0" anchor="ctr"/>
          <a:lstStyle/>
          <a:p>
            <a:pPr marL="0" indent="0">
              <a:buNone/>
            </a:pPr>
            <a:r>
              <a:rPr lang="en-US" sz="1200" dirty="0">
                <a:solidFill>
                  <a:srgbClr val="8C8279"/>
                </a:solidFill>
                <a:latin typeface="Calibri" pitchFamily="34" charset="0"/>
                <a:ea typeface="Calibri" pitchFamily="34" charset="-122"/>
                <a:cs typeface="Calibri" pitchFamily="34" charset="-120"/>
              </a:rPr>
              <a:t>MBA Business Analytics Program  |  Gannon University  |  Spring 2026</a:t>
            </a:r>
            <a:endParaRPr lang="en-US" sz="1200" dirty="0"/>
          </a:p>
        </p:txBody>
      </p:sp>
      <p:sp>
        <p:nvSpPr>
          <p:cNvPr id="10" name="Shape 8"/>
          <p:cNvSpPr/>
          <p:nvPr/>
        </p:nvSpPr>
        <p:spPr>
          <a:xfrm>
            <a:off x="7589520" y="1371600"/>
            <a:ext cx="640080" cy="640080"/>
          </a:xfrm>
          <a:prstGeom prst="ellipse">
            <a:avLst/>
          </a:prstGeom>
          <a:solidFill>
            <a:srgbClr val="B85042"/>
          </a:solidFill>
          <a:ln/>
          <a:effectLst>
            <a:outerShdw blurRad="76200" dist="25400" dir="8100000" algn="bl" rotWithShape="0">
              <a:srgbClr val="000000">
                <a:alpha val="10000"/>
              </a:srgbClr>
            </a:outerShdw>
          </a:effectLst>
        </p:spPr>
        <p:txBody>
          <a:bodyPr/>
          <a:lstStyle/>
          <a:p>
            <a:endParaRPr lang="en-US"/>
          </a:p>
        </p:txBody>
      </p:sp>
      <p:pic>
        <p:nvPicPr>
          <p:cNvPr id="11" name="Image 0" descr="preencoded.png"/>
          <p:cNvPicPr>
            <a:picLocks noChangeAspect="1"/>
          </p:cNvPicPr>
          <p:nvPr/>
        </p:nvPicPr>
        <p:blipFill>
          <a:blip r:embed="rId3"/>
          <a:stretch>
            <a:fillRect/>
          </a:stretch>
        </p:blipFill>
        <p:spPr>
          <a:xfrm>
            <a:off x="7749540" y="1531620"/>
            <a:ext cx="320040" cy="320040"/>
          </a:xfrm>
          <a:prstGeom prst="rect">
            <a:avLst/>
          </a:prstGeom>
        </p:spPr>
      </p:pic>
      <p:sp>
        <p:nvSpPr>
          <p:cNvPr id="12" name="Shape 9"/>
          <p:cNvSpPr/>
          <p:nvPr/>
        </p:nvSpPr>
        <p:spPr>
          <a:xfrm>
            <a:off x="8008872" y="2217420"/>
            <a:ext cx="502920" cy="502920"/>
          </a:xfrm>
          <a:prstGeom prst="ellipse">
            <a:avLst/>
          </a:prstGeom>
          <a:solidFill>
            <a:srgbClr val="3D3229"/>
          </a:solidFill>
          <a:ln/>
          <a:effectLst>
            <a:outerShdw blurRad="76200" dist="25400" dir="8100000" algn="bl" rotWithShape="0">
              <a:srgbClr val="000000">
                <a:alpha val="10000"/>
              </a:srgbClr>
            </a:outerShdw>
          </a:effectLst>
        </p:spPr>
        <p:txBody>
          <a:bodyPr/>
          <a:lstStyle/>
          <a:p>
            <a:endParaRPr lang="en-US"/>
          </a:p>
        </p:txBody>
      </p:sp>
      <p:pic>
        <p:nvPicPr>
          <p:cNvPr id="13" name="Image 1" descr="preencoded.png"/>
          <p:cNvPicPr>
            <a:picLocks noChangeAspect="1"/>
          </p:cNvPicPr>
          <p:nvPr/>
        </p:nvPicPr>
        <p:blipFill>
          <a:blip r:embed="rId4"/>
          <a:stretch>
            <a:fillRect/>
          </a:stretch>
        </p:blipFill>
        <p:spPr>
          <a:xfrm>
            <a:off x="8141642" y="2354580"/>
            <a:ext cx="251460" cy="251460"/>
          </a:xfrm>
          <a:prstGeom prst="rect">
            <a:avLst/>
          </a:prstGeom>
        </p:spPr>
      </p:pic>
      <p:sp>
        <p:nvSpPr>
          <p:cNvPr id="14" name="Shape 10"/>
          <p:cNvSpPr/>
          <p:nvPr/>
        </p:nvSpPr>
        <p:spPr>
          <a:xfrm>
            <a:off x="7510645" y="2007108"/>
            <a:ext cx="457200" cy="457200"/>
          </a:xfrm>
          <a:prstGeom prst="ellipse">
            <a:avLst/>
          </a:prstGeom>
          <a:solidFill>
            <a:srgbClr val="3D3229"/>
          </a:solidFill>
          <a:ln/>
          <a:effectLst>
            <a:outerShdw blurRad="76200" dist="25400" dir="8100000" algn="bl" rotWithShape="0">
              <a:srgbClr val="000000">
                <a:alpha val="10000"/>
              </a:srgbClr>
            </a:outerShdw>
          </a:effectLst>
        </p:spPr>
        <p:txBody>
          <a:bodyPr/>
          <a:lstStyle/>
          <a:p>
            <a:endParaRPr lang="en-US"/>
          </a:p>
        </p:txBody>
      </p:sp>
      <p:pic>
        <p:nvPicPr>
          <p:cNvPr id="15" name="Image 2" descr="preencoded.png"/>
          <p:cNvPicPr>
            <a:picLocks noChangeAspect="1"/>
          </p:cNvPicPr>
          <p:nvPr/>
        </p:nvPicPr>
        <p:blipFill>
          <a:blip r:embed="rId5"/>
          <a:stretch>
            <a:fillRect/>
          </a:stretch>
        </p:blipFill>
        <p:spPr>
          <a:xfrm>
            <a:off x="7635240" y="2131248"/>
            <a:ext cx="228600" cy="2286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AF7F2"/>
        </a:solidFill>
        <a:effectLst/>
      </p:bgPr>
    </p:bg>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B85042"/>
          </a:solidFill>
          <a:ln/>
        </p:spPr>
        <p:txBody>
          <a:bodyPr/>
          <a:lstStyle/>
          <a:p>
            <a:endParaRPr lang="en-US"/>
          </a:p>
        </p:txBody>
      </p:sp>
      <p:sp>
        <p:nvSpPr>
          <p:cNvPr id="3" name="Text 1"/>
          <p:cNvSpPr/>
          <p:nvPr/>
        </p:nvSpPr>
        <p:spPr>
          <a:xfrm>
            <a:off x="548640" y="228600"/>
            <a:ext cx="8046720" cy="594360"/>
          </a:xfrm>
          <a:prstGeom prst="rect">
            <a:avLst/>
          </a:prstGeom>
          <a:noFill/>
          <a:ln/>
        </p:spPr>
        <p:txBody>
          <a:bodyPr wrap="square" lIns="0" tIns="0" rIns="0" bIns="0" rtlCol="0" anchor="ctr"/>
          <a:lstStyle/>
          <a:p>
            <a:pPr marL="0" indent="0">
              <a:buNone/>
            </a:pPr>
            <a:r>
              <a:rPr lang="en-US" sz="2800" b="1" dirty="0">
                <a:solidFill>
                  <a:srgbClr val="B85042"/>
                </a:solidFill>
                <a:latin typeface="Georgia" pitchFamily="34" charset="0"/>
                <a:ea typeface="Georgia" pitchFamily="34" charset="-122"/>
                <a:cs typeface="Georgia" pitchFamily="34" charset="-120"/>
              </a:rPr>
              <a:t>Today’s Roadmap</a:t>
            </a:r>
            <a:endParaRPr lang="en-US" sz="2800" dirty="0"/>
          </a:p>
        </p:txBody>
      </p:sp>
      <p:sp>
        <p:nvSpPr>
          <p:cNvPr id="4" name="Shape 2"/>
          <p:cNvSpPr/>
          <p:nvPr/>
        </p:nvSpPr>
        <p:spPr>
          <a:xfrm>
            <a:off x="548640" y="822960"/>
            <a:ext cx="2743200" cy="0"/>
          </a:xfrm>
          <a:prstGeom prst="line">
            <a:avLst/>
          </a:prstGeom>
          <a:noFill/>
          <a:ln w="25400">
            <a:solidFill>
              <a:srgbClr val="C4953A"/>
            </a:solidFill>
            <a:prstDash val="solid"/>
          </a:ln>
        </p:spPr>
        <p:txBody>
          <a:bodyPr/>
          <a:lstStyle/>
          <a:p>
            <a:endParaRPr lang="en-US"/>
          </a:p>
        </p:txBody>
      </p:sp>
      <p:sp>
        <p:nvSpPr>
          <p:cNvPr id="5" name="Shape 3"/>
          <p:cNvSpPr/>
          <p:nvPr/>
        </p:nvSpPr>
        <p:spPr>
          <a:xfrm>
            <a:off x="548640" y="1097280"/>
            <a:ext cx="3840480" cy="1005840"/>
          </a:xfrm>
          <a:prstGeom prst="rect">
            <a:avLst/>
          </a:prstGeom>
          <a:solidFill>
            <a:srgbClr val="FFFFFF"/>
          </a:solidFill>
          <a:ln/>
          <a:effectLst>
            <a:outerShdw blurRad="76200" dist="25400" dir="8100000" algn="bl" rotWithShape="0">
              <a:srgbClr val="000000">
                <a:alpha val="10000"/>
              </a:srgbClr>
            </a:outerShdw>
          </a:effectLst>
        </p:spPr>
        <p:txBody>
          <a:bodyPr/>
          <a:lstStyle/>
          <a:p>
            <a:endParaRPr lang="en-US"/>
          </a:p>
        </p:txBody>
      </p:sp>
      <p:sp>
        <p:nvSpPr>
          <p:cNvPr id="6" name="Shape 4"/>
          <p:cNvSpPr/>
          <p:nvPr/>
        </p:nvSpPr>
        <p:spPr>
          <a:xfrm>
            <a:off x="548640" y="1097280"/>
            <a:ext cx="54864" cy="1005840"/>
          </a:xfrm>
          <a:prstGeom prst="rect">
            <a:avLst/>
          </a:prstGeom>
          <a:solidFill>
            <a:srgbClr val="6B8F71"/>
          </a:solidFill>
          <a:ln/>
        </p:spPr>
        <p:txBody>
          <a:bodyPr/>
          <a:lstStyle/>
          <a:p>
            <a:endParaRPr lang="en-US"/>
          </a:p>
        </p:txBody>
      </p:sp>
      <p:pic>
        <p:nvPicPr>
          <p:cNvPr id="7" name="Image 0" descr="preencoded.png"/>
          <p:cNvPicPr>
            <a:picLocks noChangeAspect="1"/>
          </p:cNvPicPr>
          <p:nvPr/>
        </p:nvPicPr>
        <p:blipFill>
          <a:blip r:embed="rId3"/>
          <a:stretch>
            <a:fillRect/>
          </a:stretch>
        </p:blipFill>
        <p:spPr>
          <a:xfrm>
            <a:off x="731520" y="1325880"/>
            <a:ext cx="457200" cy="457200"/>
          </a:xfrm>
          <a:prstGeom prst="rect">
            <a:avLst/>
          </a:prstGeom>
        </p:spPr>
      </p:pic>
      <p:sp>
        <p:nvSpPr>
          <p:cNvPr id="8" name="Text 5"/>
          <p:cNvSpPr/>
          <p:nvPr/>
        </p:nvSpPr>
        <p:spPr>
          <a:xfrm>
            <a:off x="1325880" y="1234440"/>
            <a:ext cx="2743200" cy="365760"/>
          </a:xfrm>
          <a:prstGeom prst="rect">
            <a:avLst/>
          </a:prstGeom>
          <a:noFill/>
          <a:ln/>
        </p:spPr>
        <p:txBody>
          <a:bodyPr wrap="square" lIns="0" tIns="0" rIns="0" bIns="0" rtlCol="0" anchor="ctr"/>
          <a:lstStyle/>
          <a:p>
            <a:pPr marL="0" indent="0">
              <a:buNone/>
            </a:pPr>
            <a:r>
              <a:rPr lang="en-US" sz="1600" b="1" dirty="0">
                <a:solidFill>
                  <a:srgbClr val="2C2419"/>
                </a:solidFill>
                <a:latin typeface="Georgia" pitchFamily="34" charset="0"/>
                <a:ea typeface="Georgia" pitchFamily="34" charset="-122"/>
                <a:cs typeface="Georgia" pitchFamily="34" charset="-120"/>
              </a:rPr>
              <a:t>What Is PostgreSQL?</a:t>
            </a:r>
            <a:endParaRPr lang="en-US" sz="1600" dirty="0"/>
          </a:p>
        </p:txBody>
      </p:sp>
      <p:sp>
        <p:nvSpPr>
          <p:cNvPr id="9" name="Text 6"/>
          <p:cNvSpPr/>
          <p:nvPr/>
        </p:nvSpPr>
        <p:spPr>
          <a:xfrm>
            <a:off x="1325880" y="1600200"/>
            <a:ext cx="2743200" cy="365760"/>
          </a:xfrm>
          <a:prstGeom prst="rect">
            <a:avLst/>
          </a:prstGeom>
          <a:noFill/>
          <a:ln/>
        </p:spPr>
        <p:txBody>
          <a:bodyPr wrap="square" lIns="0" tIns="0" rIns="0" bIns="0" rtlCol="0" anchor="ctr"/>
          <a:lstStyle/>
          <a:p>
            <a:pPr marL="0" indent="0">
              <a:buNone/>
            </a:pPr>
            <a:r>
              <a:rPr lang="en-US" sz="1200" dirty="0">
                <a:solidFill>
                  <a:srgbClr val="8C8279"/>
                </a:solidFill>
                <a:latin typeface="Calibri" pitchFamily="34" charset="0"/>
                <a:ea typeface="Calibri" pitchFamily="34" charset="-122"/>
                <a:cs typeface="Calibri" pitchFamily="34" charset="-120"/>
              </a:rPr>
              <a:t>The big picture and why it matters</a:t>
            </a:r>
            <a:endParaRPr lang="en-US" sz="1200" dirty="0"/>
          </a:p>
        </p:txBody>
      </p:sp>
      <p:sp>
        <p:nvSpPr>
          <p:cNvPr id="10" name="Shape 7"/>
          <p:cNvSpPr/>
          <p:nvPr/>
        </p:nvSpPr>
        <p:spPr>
          <a:xfrm>
            <a:off x="4754880" y="1097280"/>
            <a:ext cx="3840480" cy="1005840"/>
          </a:xfrm>
          <a:prstGeom prst="rect">
            <a:avLst/>
          </a:prstGeom>
          <a:solidFill>
            <a:srgbClr val="FFFFFF"/>
          </a:solidFill>
          <a:ln/>
          <a:effectLst>
            <a:outerShdw blurRad="76200" dist="25400" dir="8100000" algn="bl" rotWithShape="0">
              <a:srgbClr val="000000">
                <a:alpha val="10000"/>
              </a:srgbClr>
            </a:outerShdw>
          </a:effectLst>
        </p:spPr>
        <p:txBody>
          <a:bodyPr/>
          <a:lstStyle/>
          <a:p>
            <a:endParaRPr lang="en-US"/>
          </a:p>
        </p:txBody>
      </p:sp>
      <p:sp>
        <p:nvSpPr>
          <p:cNvPr id="11" name="Shape 8"/>
          <p:cNvSpPr/>
          <p:nvPr/>
        </p:nvSpPr>
        <p:spPr>
          <a:xfrm>
            <a:off x="4754880" y="1097280"/>
            <a:ext cx="54864" cy="1005840"/>
          </a:xfrm>
          <a:prstGeom prst="rect">
            <a:avLst/>
          </a:prstGeom>
          <a:solidFill>
            <a:srgbClr val="6B8F71"/>
          </a:solidFill>
          <a:ln/>
        </p:spPr>
        <p:txBody>
          <a:bodyPr/>
          <a:lstStyle/>
          <a:p>
            <a:endParaRPr lang="en-US"/>
          </a:p>
        </p:txBody>
      </p:sp>
      <p:pic>
        <p:nvPicPr>
          <p:cNvPr id="12" name="Image 1" descr="preencoded.png"/>
          <p:cNvPicPr>
            <a:picLocks noChangeAspect="1"/>
          </p:cNvPicPr>
          <p:nvPr/>
        </p:nvPicPr>
        <p:blipFill>
          <a:blip r:embed="rId4"/>
          <a:stretch>
            <a:fillRect/>
          </a:stretch>
        </p:blipFill>
        <p:spPr>
          <a:xfrm>
            <a:off x="4937760" y="1325880"/>
            <a:ext cx="457200" cy="457200"/>
          </a:xfrm>
          <a:prstGeom prst="rect">
            <a:avLst/>
          </a:prstGeom>
        </p:spPr>
      </p:pic>
      <p:sp>
        <p:nvSpPr>
          <p:cNvPr id="13" name="Text 9"/>
          <p:cNvSpPr/>
          <p:nvPr/>
        </p:nvSpPr>
        <p:spPr>
          <a:xfrm>
            <a:off x="5532120" y="1234440"/>
            <a:ext cx="2743200" cy="365760"/>
          </a:xfrm>
          <a:prstGeom prst="rect">
            <a:avLst/>
          </a:prstGeom>
          <a:noFill/>
          <a:ln/>
        </p:spPr>
        <p:txBody>
          <a:bodyPr wrap="square" lIns="0" tIns="0" rIns="0" bIns="0" rtlCol="0" anchor="ctr"/>
          <a:lstStyle/>
          <a:p>
            <a:pPr marL="0" indent="0">
              <a:buNone/>
            </a:pPr>
            <a:r>
              <a:rPr lang="en-US" sz="1600" b="1" dirty="0">
                <a:solidFill>
                  <a:srgbClr val="2C2419"/>
                </a:solidFill>
                <a:latin typeface="Georgia" pitchFamily="34" charset="0"/>
                <a:ea typeface="Georgia" pitchFamily="34" charset="-122"/>
                <a:cs typeface="Georgia" pitchFamily="34" charset="-120"/>
              </a:rPr>
              <a:t>MySQL vs. PostgreSQL</a:t>
            </a:r>
            <a:endParaRPr lang="en-US" sz="1600" dirty="0"/>
          </a:p>
        </p:txBody>
      </p:sp>
      <p:sp>
        <p:nvSpPr>
          <p:cNvPr id="14" name="Text 10"/>
          <p:cNvSpPr/>
          <p:nvPr/>
        </p:nvSpPr>
        <p:spPr>
          <a:xfrm>
            <a:off x="5532120" y="1600200"/>
            <a:ext cx="2743200" cy="365760"/>
          </a:xfrm>
          <a:prstGeom prst="rect">
            <a:avLst/>
          </a:prstGeom>
          <a:noFill/>
          <a:ln/>
        </p:spPr>
        <p:txBody>
          <a:bodyPr wrap="square" lIns="0" tIns="0" rIns="0" bIns="0" rtlCol="0" anchor="ctr"/>
          <a:lstStyle/>
          <a:p>
            <a:pPr marL="0" indent="0">
              <a:buNone/>
            </a:pPr>
            <a:r>
              <a:rPr lang="en-US" sz="1200" dirty="0">
                <a:solidFill>
                  <a:srgbClr val="8C8279"/>
                </a:solidFill>
                <a:latin typeface="Calibri" pitchFamily="34" charset="0"/>
                <a:ea typeface="Calibri" pitchFamily="34" charset="-122"/>
                <a:cs typeface="Calibri" pitchFamily="34" charset="-120"/>
              </a:rPr>
              <a:t>Side-by-side comparison using what you know</a:t>
            </a:r>
            <a:endParaRPr lang="en-US" sz="1200" dirty="0"/>
          </a:p>
        </p:txBody>
      </p:sp>
      <p:sp>
        <p:nvSpPr>
          <p:cNvPr id="15" name="Shape 11"/>
          <p:cNvSpPr/>
          <p:nvPr/>
        </p:nvSpPr>
        <p:spPr>
          <a:xfrm>
            <a:off x="548640" y="2331720"/>
            <a:ext cx="3840480" cy="1005840"/>
          </a:xfrm>
          <a:prstGeom prst="rect">
            <a:avLst/>
          </a:prstGeom>
          <a:solidFill>
            <a:srgbClr val="FFFFFF"/>
          </a:solidFill>
          <a:ln/>
          <a:effectLst>
            <a:outerShdw blurRad="76200" dist="25400" dir="8100000" algn="bl" rotWithShape="0">
              <a:srgbClr val="000000">
                <a:alpha val="10000"/>
              </a:srgbClr>
            </a:outerShdw>
          </a:effectLst>
        </p:spPr>
        <p:txBody>
          <a:bodyPr/>
          <a:lstStyle/>
          <a:p>
            <a:endParaRPr lang="en-US"/>
          </a:p>
        </p:txBody>
      </p:sp>
      <p:sp>
        <p:nvSpPr>
          <p:cNvPr id="16" name="Shape 12"/>
          <p:cNvSpPr/>
          <p:nvPr/>
        </p:nvSpPr>
        <p:spPr>
          <a:xfrm>
            <a:off x="548640" y="2331720"/>
            <a:ext cx="54864" cy="1005840"/>
          </a:xfrm>
          <a:prstGeom prst="rect">
            <a:avLst/>
          </a:prstGeom>
          <a:solidFill>
            <a:srgbClr val="6B8F71"/>
          </a:solidFill>
          <a:ln/>
        </p:spPr>
        <p:txBody>
          <a:bodyPr/>
          <a:lstStyle/>
          <a:p>
            <a:endParaRPr lang="en-US"/>
          </a:p>
        </p:txBody>
      </p:sp>
      <p:pic>
        <p:nvPicPr>
          <p:cNvPr id="17" name="Image 2" descr="preencoded.png"/>
          <p:cNvPicPr>
            <a:picLocks noChangeAspect="1"/>
          </p:cNvPicPr>
          <p:nvPr/>
        </p:nvPicPr>
        <p:blipFill>
          <a:blip r:embed="rId5"/>
          <a:stretch>
            <a:fillRect/>
          </a:stretch>
        </p:blipFill>
        <p:spPr>
          <a:xfrm>
            <a:off x="731520" y="2560320"/>
            <a:ext cx="457200" cy="457200"/>
          </a:xfrm>
          <a:prstGeom prst="rect">
            <a:avLst/>
          </a:prstGeom>
        </p:spPr>
      </p:pic>
      <p:sp>
        <p:nvSpPr>
          <p:cNvPr id="18" name="Text 13"/>
          <p:cNvSpPr/>
          <p:nvPr/>
        </p:nvSpPr>
        <p:spPr>
          <a:xfrm>
            <a:off x="1325880" y="2468880"/>
            <a:ext cx="2743200" cy="365760"/>
          </a:xfrm>
          <a:prstGeom prst="rect">
            <a:avLst/>
          </a:prstGeom>
          <a:noFill/>
          <a:ln/>
        </p:spPr>
        <p:txBody>
          <a:bodyPr wrap="square" lIns="0" tIns="0" rIns="0" bIns="0" rtlCol="0" anchor="ctr"/>
          <a:lstStyle/>
          <a:p>
            <a:pPr marL="0" indent="0">
              <a:buNone/>
            </a:pPr>
            <a:r>
              <a:rPr lang="en-US" sz="1600" b="1" dirty="0">
                <a:solidFill>
                  <a:srgbClr val="2C2419"/>
                </a:solidFill>
                <a:latin typeface="Georgia" pitchFamily="34" charset="0"/>
                <a:ea typeface="Georgia" pitchFamily="34" charset="-122"/>
                <a:cs typeface="Georgia" pitchFamily="34" charset="-120"/>
              </a:rPr>
              <a:t>Key Concepts &amp; Syntax</a:t>
            </a:r>
            <a:endParaRPr lang="en-US" sz="1600" dirty="0"/>
          </a:p>
        </p:txBody>
      </p:sp>
      <p:sp>
        <p:nvSpPr>
          <p:cNvPr id="19" name="Text 14"/>
          <p:cNvSpPr/>
          <p:nvPr/>
        </p:nvSpPr>
        <p:spPr>
          <a:xfrm>
            <a:off x="1325880" y="2834640"/>
            <a:ext cx="2743200" cy="365760"/>
          </a:xfrm>
          <a:prstGeom prst="rect">
            <a:avLst/>
          </a:prstGeom>
          <a:noFill/>
          <a:ln/>
        </p:spPr>
        <p:txBody>
          <a:bodyPr wrap="square" lIns="0" tIns="0" rIns="0" bIns="0" rtlCol="0" anchor="ctr"/>
          <a:lstStyle/>
          <a:p>
            <a:pPr marL="0" indent="0">
              <a:buNone/>
            </a:pPr>
            <a:r>
              <a:rPr lang="en-US" sz="1200" dirty="0">
                <a:solidFill>
                  <a:srgbClr val="8C8279"/>
                </a:solidFill>
                <a:latin typeface="Calibri" pitchFamily="34" charset="0"/>
                <a:ea typeface="Calibri" pitchFamily="34" charset="-122"/>
                <a:cs typeface="Calibri" pitchFamily="34" charset="-120"/>
              </a:rPr>
              <a:t>Schemas, roles, data types, and gotchas</a:t>
            </a:r>
            <a:endParaRPr lang="en-US" sz="1200" dirty="0"/>
          </a:p>
        </p:txBody>
      </p:sp>
      <p:sp>
        <p:nvSpPr>
          <p:cNvPr id="20" name="Shape 15"/>
          <p:cNvSpPr/>
          <p:nvPr/>
        </p:nvSpPr>
        <p:spPr>
          <a:xfrm>
            <a:off x="4754880" y="2331720"/>
            <a:ext cx="3840480" cy="1005840"/>
          </a:xfrm>
          <a:prstGeom prst="rect">
            <a:avLst/>
          </a:prstGeom>
          <a:solidFill>
            <a:srgbClr val="FFFFFF"/>
          </a:solidFill>
          <a:ln/>
          <a:effectLst>
            <a:outerShdw blurRad="76200" dist="25400" dir="8100000" algn="bl" rotWithShape="0">
              <a:srgbClr val="000000">
                <a:alpha val="10000"/>
              </a:srgbClr>
            </a:outerShdw>
          </a:effectLst>
        </p:spPr>
        <p:txBody>
          <a:bodyPr/>
          <a:lstStyle/>
          <a:p>
            <a:endParaRPr lang="en-US"/>
          </a:p>
        </p:txBody>
      </p:sp>
      <p:sp>
        <p:nvSpPr>
          <p:cNvPr id="21" name="Shape 16"/>
          <p:cNvSpPr/>
          <p:nvPr/>
        </p:nvSpPr>
        <p:spPr>
          <a:xfrm>
            <a:off x="4754880" y="2331720"/>
            <a:ext cx="54864" cy="1005840"/>
          </a:xfrm>
          <a:prstGeom prst="rect">
            <a:avLst/>
          </a:prstGeom>
          <a:solidFill>
            <a:srgbClr val="6B8F71"/>
          </a:solidFill>
          <a:ln/>
        </p:spPr>
        <p:txBody>
          <a:bodyPr/>
          <a:lstStyle/>
          <a:p>
            <a:endParaRPr lang="en-US"/>
          </a:p>
        </p:txBody>
      </p:sp>
      <p:pic>
        <p:nvPicPr>
          <p:cNvPr id="22" name="Image 3" descr="preencoded.png"/>
          <p:cNvPicPr>
            <a:picLocks noChangeAspect="1"/>
          </p:cNvPicPr>
          <p:nvPr/>
        </p:nvPicPr>
        <p:blipFill>
          <a:blip r:embed="rId6"/>
          <a:stretch>
            <a:fillRect/>
          </a:stretch>
        </p:blipFill>
        <p:spPr>
          <a:xfrm>
            <a:off x="4937760" y="2560320"/>
            <a:ext cx="457200" cy="457200"/>
          </a:xfrm>
          <a:prstGeom prst="rect">
            <a:avLst/>
          </a:prstGeom>
        </p:spPr>
      </p:pic>
      <p:sp>
        <p:nvSpPr>
          <p:cNvPr id="23" name="Text 17"/>
          <p:cNvSpPr/>
          <p:nvPr/>
        </p:nvSpPr>
        <p:spPr>
          <a:xfrm>
            <a:off x="5532120" y="2468880"/>
            <a:ext cx="2743200" cy="365760"/>
          </a:xfrm>
          <a:prstGeom prst="rect">
            <a:avLst/>
          </a:prstGeom>
          <a:noFill/>
          <a:ln/>
        </p:spPr>
        <p:txBody>
          <a:bodyPr wrap="square" lIns="0" tIns="0" rIns="0" bIns="0" rtlCol="0" anchor="ctr"/>
          <a:lstStyle/>
          <a:p>
            <a:pPr marL="0" indent="0">
              <a:buNone/>
            </a:pPr>
            <a:r>
              <a:rPr lang="en-US" sz="1600" b="1" dirty="0">
                <a:solidFill>
                  <a:srgbClr val="2C2419"/>
                </a:solidFill>
                <a:latin typeface="Georgia" pitchFamily="34" charset="0"/>
                <a:ea typeface="Georgia" pitchFamily="34" charset="-122"/>
                <a:cs typeface="Georgia" pitchFamily="34" charset="-120"/>
              </a:rPr>
              <a:t>Your Toolkit</a:t>
            </a:r>
            <a:endParaRPr lang="en-US" sz="1600" dirty="0"/>
          </a:p>
        </p:txBody>
      </p:sp>
      <p:sp>
        <p:nvSpPr>
          <p:cNvPr id="24" name="Text 18"/>
          <p:cNvSpPr/>
          <p:nvPr/>
        </p:nvSpPr>
        <p:spPr>
          <a:xfrm>
            <a:off x="5532120" y="2834640"/>
            <a:ext cx="2743200" cy="365760"/>
          </a:xfrm>
          <a:prstGeom prst="rect">
            <a:avLst/>
          </a:prstGeom>
          <a:noFill/>
          <a:ln/>
        </p:spPr>
        <p:txBody>
          <a:bodyPr wrap="square" lIns="0" tIns="0" rIns="0" bIns="0" rtlCol="0" anchor="ctr"/>
          <a:lstStyle/>
          <a:p>
            <a:pPr marL="0" indent="0">
              <a:buNone/>
            </a:pPr>
            <a:r>
              <a:rPr lang="en-US" sz="1200" dirty="0">
                <a:solidFill>
                  <a:srgbClr val="8C8279"/>
                </a:solidFill>
                <a:latin typeface="Calibri" pitchFamily="34" charset="0"/>
                <a:ea typeface="Calibri" pitchFamily="34" charset="-122"/>
                <a:cs typeface="Calibri" pitchFamily="34" charset="-120"/>
              </a:rPr>
              <a:t>pgAdmin, psql, and cloud options</a:t>
            </a:r>
            <a:endParaRPr lang="en-US" sz="1200" dirty="0"/>
          </a:p>
        </p:txBody>
      </p:sp>
      <p:sp>
        <p:nvSpPr>
          <p:cNvPr id="25" name="Shape 19"/>
          <p:cNvSpPr/>
          <p:nvPr/>
        </p:nvSpPr>
        <p:spPr>
          <a:xfrm>
            <a:off x="548640" y="3566160"/>
            <a:ext cx="3840480" cy="1005840"/>
          </a:xfrm>
          <a:prstGeom prst="rect">
            <a:avLst/>
          </a:prstGeom>
          <a:solidFill>
            <a:srgbClr val="FFFFFF"/>
          </a:solidFill>
          <a:ln/>
          <a:effectLst>
            <a:outerShdw blurRad="76200" dist="25400" dir="8100000" algn="bl" rotWithShape="0">
              <a:srgbClr val="000000">
                <a:alpha val="10000"/>
              </a:srgbClr>
            </a:outerShdw>
          </a:effectLst>
        </p:spPr>
        <p:txBody>
          <a:bodyPr/>
          <a:lstStyle/>
          <a:p>
            <a:endParaRPr lang="en-US"/>
          </a:p>
        </p:txBody>
      </p:sp>
      <p:sp>
        <p:nvSpPr>
          <p:cNvPr id="26" name="Shape 20"/>
          <p:cNvSpPr/>
          <p:nvPr/>
        </p:nvSpPr>
        <p:spPr>
          <a:xfrm>
            <a:off x="548640" y="3566160"/>
            <a:ext cx="54864" cy="1005840"/>
          </a:xfrm>
          <a:prstGeom prst="rect">
            <a:avLst/>
          </a:prstGeom>
          <a:solidFill>
            <a:srgbClr val="6B8F71"/>
          </a:solidFill>
          <a:ln/>
        </p:spPr>
        <p:txBody>
          <a:bodyPr/>
          <a:lstStyle/>
          <a:p>
            <a:endParaRPr lang="en-US"/>
          </a:p>
        </p:txBody>
      </p:sp>
      <p:pic>
        <p:nvPicPr>
          <p:cNvPr id="27" name="Image 4" descr="preencoded.png"/>
          <p:cNvPicPr>
            <a:picLocks noChangeAspect="1"/>
          </p:cNvPicPr>
          <p:nvPr/>
        </p:nvPicPr>
        <p:blipFill>
          <a:blip r:embed="rId7"/>
          <a:stretch>
            <a:fillRect/>
          </a:stretch>
        </p:blipFill>
        <p:spPr>
          <a:xfrm>
            <a:off x="731520" y="3794760"/>
            <a:ext cx="457200" cy="457200"/>
          </a:xfrm>
          <a:prstGeom prst="rect">
            <a:avLst/>
          </a:prstGeom>
        </p:spPr>
      </p:pic>
      <p:sp>
        <p:nvSpPr>
          <p:cNvPr id="28" name="Text 21"/>
          <p:cNvSpPr/>
          <p:nvPr/>
        </p:nvSpPr>
        <p:spPr>
          <a:xfrm>
            <a:off x="1325880" y="3703320"/>
            <a:ext cx="2743200" cy="365760"/>
          </a:xfrm>
          <a:prstGeom prst="rect">
            <a:avLst/>
          </a:prstGeom>
          <a:noFill/>
          <a:ln/>
        </p:spPr>
        <p:txBody>
          <a:bodyPr wrap="square" lIns="0" tIns="0" rIns="0" bIns="0" rtlCol="0" anchor="ctr"/>
          <a:lstStyle/>
          <a:p>
            <a:pPr marL="0" indent="0">
              <a:buNone/>
            </a:pPr>
            <a:r>
              <a:rPr lang="en-US" sz="1600" b="1" dirty="0">
                <a:solidFill>
                  <a:srgbClr val="2C2419"/>
                </a:solidFill>
                <a:latin typeface="Georgia" pitchFamily="34" charset="0"/>
                <a:ea typeface="Georgia" pitchFamily="34" charset="-122"/>
                <a:cs typeface="Georgia" pitchFamily="34" charset="-120"/>
              </a:rPr>
              <a:t>Hands-On Demo</a:t>
            </a:r>
            <a:endParaRPr lang="en-US" sz="1600" dirty="0"/>
          </a:p>
        </p:txBody>
      </p:sp>
      <p:sp>
        <p:nvSpPr>
          <p:cNvPr id="29" name="Text 22"/>
          <p:cNvSpPr/>
          <p:nvPr/>
        </p:nvSpPr>
        <p:spPr>
          <a:xfrm>
            <a:off x="1325880" y="4069080"/>
            <a:ext cx="2743200" cy="365760"/>
          </a:xfrm>
          <a:prstGeom prst="rect">
            <a:avLst/>
          </a:prstGeom>
          <a:noFill/>
          <a:ln/>
        </p:spPr>
        <p:txBody>
          <a:bodyPr wrap="square" lIns="0" tIns="0" rIns="0" bIns="0" rtlCol="0" anchor="ctr"/>
          <a:lstStyle/>
          <a:p>
            <a:pPr marL="0" indent="0">
              <a:buNone/>
            </a:pPr>
            <a:r>
              <a:rPr lang="en-US" sz="1200" dirty="0">
                <a:solidFill>
                  <a:srgbClr val="8C8279"/>
                </a:solidFill>
                <a:latin typeface="Calibri" pitchFamily="34" charset="0"/>
                <a:ea typeface="Calibri" pitchFamily="34" charset="-122"/>
                <a:cs typeface="Calibri" pitchFamily="34" charset="-120"/>
              </a:rPr>
              <a:t>Build your first PostgreSQL database</a:t>
            </a:r>
            <a:endParaRPr lang="en-US" sz="1200" dirty="0"/>
          </a:p>
        </p:txBody>
      </p:sp>
      <p:sp>
        <p:nvSpPr>
          <p:cNvPr id="30" name="Shape 23"/>
          <p:cNvSpPr/>
          <p:nvPr/>
        </p:nvSpPr>
        <p:spPr>
          <a:xfrm>
            <a:off x="4754880" y="3566160"/>
            <a:ext cx="3840480" cy="1005840"/>
          </a:xfrm>
          <a:prstGeom prst="rect">
            <a:avLst/>
          </a:prstGeom>
          <a:solidFill>
            <a:srgbClr val="FFFFFF"/>
          </a:solidFill>
          <a:ln/>
          <a:effectLst>
            <a:outerShdw blurRad="76200" dist="25400" dir="8100000" algn="bl" rotWithShape="0">
              <a:srgbClr val="000000">
                <a:alpha val="10000"/>
              </a:srgbClr>
            </a:outerShdw>
          </a:effectLst>
        </p:spPr>
        <p:txBody>
          <a:bodyPr/>
          <a:lstStyle/>
          <a:p>
            <a:endParaRPr lang="en-US"/>
          </a:p>
        </p:txBody>
      </p:sp>
      <p:sp>
        <p:nvSpPr>
          <p:cNvPr id="31" name="Shape 24"/>
          <p:cNvSpPr/>
          <p:nvPr/>
        </p:nvSpPr>
        <p:spPr>
          <a:xfrm>
            <a:off x="4754880" y="3566160"/>
            <a:ext cx="54864" cy="1005840"/>
          </a:xfrm>
          <a:prstGeom prst="rect">
            <a:avLst/>
          </a:prstGeom>
          <a:solidFill>
            <a:srgbClr val="6B8F71"/>
          </a:solidFill>
          <a:ln/>
        </p:spPr>
        <p:txBody>
          <a:bodyPr/>
          <a:lstStyle/>
          <a:p>
            <a:endParaRPr lang="en-US"/>
          </a:p>
        </p:txBody>
      </p:sp>
      <p:pic>
        <p:nvPicPr>
          <p:cNvPr id="32" name="Image 5" descr="preencoded.png"/>
          <p:cNvPicPr>
            <a:picLocks noChangeAspect="1"/>
          </p:cNvPicPr>
          <p:nvPr/>
        </p:nvPicPr>
        <p:blipFill>
          <a:blip r:embed="rId8"/>
          <a:stretch>
            <a:fillRect/>
          </a:stretch>
        </p:blipFill>
        <p:spPr>
          <a:xfrm>
            <a:off x="4937760" y="3794760"/>
            <a:ext cx="457200" cy="457200"/>
          </a:xfrm>
          <a:prstGeom prst="rect">
            <a:avLst/>
          </a:prstGeom>
        </p:spPr>
      </p:pic>
      <p:sp>
        <p:nvSpPr>
          <p:cNvPr id="33" name="Text 25"/>
          <p:cNvSpPr/>
          <p:nvPr/>
        </p:nvSpPr>
        <p:spPr>
          <a:xfrm>
            <a:off x="5532120" y="3703320"/>
            <a:ext cx="2743200" cy="365760"/>
          </a:xfrm>
          <a:prstGeom prst="rect">
            <a:avLst/>
          </a:prstGeom>
          <a:noFill/>
          <a:ln/>
        </p:spPr>
        <p:txBody>
          <a:bodyPr wrap="square" lIns="0" tIns="0" rIns="0" bIns="0" rtlCol="0" anchor="ctr"/>
          <a:lstStyle/>
          <a:p>
            <a:pPr marL="0" indent="0">
              <a:buNone/>
            </a:pPr>
            <a:r>
              <a:rPr lang="en-US" sz="1600" b="1" dirty="0">
                <a:solidFill>
                  <a:srgbClr val="2C2419"/>
                </a:solidFill>
                <a:latin typeface="Georgia" pitchFamily="34" charset="0"/>
                <a:ea typeface="Georgia" pitchFamily="34" charset="-122"/>
                <a:cs typeface="Georgia" pitchFamily="34" charset="-120"/>
              </a:rPr>
              <a:t>Learning Path &amp; Resources</a:t>
            </a:r>
            <a:endParaRPr lang="en-US" sz="1600" dirty="0"/>
          </a:p>
        </p:txBody>
      </p:sp>
      <p:sp>
        <p:nvSpPr>
          <p:cNvPr id="34" name="Text 26"/>
          <p:cNvSpPr/>
          <p:nvPr/>
        </p:nvSpPr>
        <p:spPr>
          <a:xfrm>
            <a:off x="5532120" y="4069080"/>
            <a:ext cx="2743200" cy="365760"/>
          </a:xfrm>
          <a:prstGeom prst="rect">
            <a:avLst/>
          </a:prstGeom>
          <a:noFill/>
          <a:ln/>
        </p:spPr>
        <p:txBody>
          <a:bodyPr wrap="square" lIns="0" tIns="0" rIns="0" bIns="0" rtlCol="0" anchor="ctr"/>
          <a:lstStyle/>
          <a:p>
            <a:pPr marL="0" indent="0">
              <a:buNone/>
            </a:pPr>
            <a:r>
              <a:rPr lang="en-US" sz="1200" dirty="0">
                <a:solidFill>
                  <a:srgbClr val="8C8279"/>
                </a:solidFill>
                <a:latin typeface="Calibri" pitchFamily="34" charset="0"/>
                <a:ea typeface="Calibri" pitchFamily="34" charset="-122"/>
                <a:cs typeface="Calibri" pitchFamily="34" charset="-120"/>
              </a:rPr>
              <a:t>Where to go from here</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3D3229"/>
        </a:solidFill>
        <a:effectLst/>
      </p:bgPr>
    </p:bg>
    <p:spTree>
      <p:nvGrpSpPr>
        <p:cNvPr id="1" name=""/>
        <p:cNvGrpSpPr/>
        <p:nvPr/>
      </p:nvGrpSpPr>
      <p:grpSpPr>
        <a:xfrm>
          <a:off x="0" y="0"/>
          <a:ext cx="0" cy="0"/>
          <a:chOff x="0" y="0"/>
          <a:chExt cx="0" cy="0"/>
        </a:xfrm>
      </p:grpSpPr>
      <p:sp>
        <p:nvSpPr>
          <p:cNvPr id="2" name="Shape 0"/>
          <p:cNvSpPr/>
          <p:nvPr/>
        </p:nvSpPr>
        <p:spPr>
          <a:xfrm>
            <a:off x="0" y="0"/>
            <a:ext cx="137160" cy="5143500"/>
          </a:xfrm>
          <a:prstGeom prst="rect">
            <a:avLst/>
          </a:prstGeom>
          <a:solidFill>
            <a:srgbClr val="B85042"/>
          </a:solidFill>
          <a:ln/>
        </p:spPr>
        <p:txBody>
          <a:bodyPr/>
          <a:lstStyle/>
          <a:p>
            <a:endParaRPr lang="en-US"/>
          </a:p>
        </p:txBody>
      </p:sp>
      <p:sp>
        <p:nvSpPr>
          <p:cNvPr id="3" name="Shape 1"/>
          <p:cNvSpPr/>
          <p:nvPr/>
        </p:nvSpPr>
        <p:spPr>
          <a:xfrm>
            <a:off x="137160" y="0"/>
            <a:ext cx="45720" cy="5143500"/>
          </a:xfrm>
          <a:prstGeom prst="rect">
            <a:avLst/>
          </a:prstGeom>
          <a:solidFill>
            <a:srgbClr val="C4953A"/>
          </a:solidFill>
          <a:ln/>
        </p:spPr>
        <p:txBody>
          <a:bodyPr/>
          <a:lstStyle/>
          <a:p>
            <a:endParaRPr lang="en-US"/>
          </a:p>
        </p:txBody>
      </p:sp>
      <p:sp>
        <p:nvSpPr>
          <p:cNvPr id="4" name="Shape 2"/>
          <p:cNvSpPr/>
          <p:nvPr/>
        </p:nvSpPr>
        <p:spPr>
          <a:xfrm>
            <a:off x="640080" y="1645920"/>
            <a:ext cx="822960" cy="822960"/>
          </a:xfrm>
          <a:prstGeom prst="ellipse">
            <a:avLst/>
          </a:prstGeom>
          <a:solidFill>
            <a:srgbClr val="B85042"/>
          </a:solidFill>
          <a:ln/>
          <a:effectLst>
            <a:outerShdw blurRad="76200" dist="25400" dir="8100000" algn="bl" rotWithShape="0">
              <a:srgbClr val="000000">
                <a:alpha val="10000"/>
              </a:srgbClr>
            </a:outerShdw>
          </a:effectLst>
        </p:spPr>
        <p:txBody>
          <a:bodyPr/>
          <a:lstStyle/>
          <a:p>
            <a:endParaRPr lang="en-US"/>
          </a:p>
        </p:txBody>
      </p:sp>
      <p:pic>
        <p:nvPicPr>
          <p:cNvPr id="5" name="Image 0" descr="preencoded.png"/>
          <p:cNvPicPr>
            <a:picLocks noChangeAspect="1"/>
          </p:cNvPicPr>
          <p:nvPr/>
        </p:nvPicPr>
        <p:blipFill>
          <a:blip r:embed="rId3"/>
          <a:stretch>
            <a:fillRect/>
          </a:stretch>
        </p:blipFill>
        <p:spPr>
          <a:xfrm>
            <a:off x="845820" y="1851660"/>
            <a:ext cx="411480" cy="411480"/>
          </a:xfrm>
          <a:prstGeom prst="rect">
            <a:avLst/>
          </a:prstGeom>
        </p:spPr>
      </p:pic>
      <p:sp>
        <p:nvSpPr>
          <p:cNvPr id="6" name="Text 3"/>
          <p:cNvSpPr/>
          <p:nvPr/>
        </p:nvSpPr>
        <p:spPr>
          <a:xfrm>
            <a:off x="1828800" y="1463040"/>
            <a:ext cx="6400800" cy="1097280"/>
          </a:xfrm>
          <a:prstGeom prst="rect">
            <a:avLst/>
          </a:prstGeom>
          <a:noFill/>
          <a:ln/>
        </p:spPr>
        <p:txBody>
          <a:bodyPr wrap="square" rtlCol="0" anchor="ctr"/>
          <a:lstStyle/>
          <a:p>
            <a:pPr marL="0" indent="0">
              <a:buNone/>
            </a:pPr>
            <a:r>
              <a:rPr lang="en-US" sz="3800" b="1" dirty="0">
                <a:solidFill>
                  <a:srgbClr val="FFFFFF"/>
                </a:solidFill>
                <a:latin typeface="Georgia" pitchFamily="34" charset="0"/>
                <a:ea typeface="Georgia" pitchFamily="34" charset="-122"/>
                <a:cs typeface="Georgia" pitchFamily="34" charset="-120"/>
              </a:rPr>
              <a:t>What Is PostgreSQL?</a:t>
            </a:r>
            <a:endParaRPr lang="en-US" sz="3800" dirty="0"/>
          </a:p>
        </p:txBody>
      </p:sp>
      <p:sp>
        <p:nvSpPr>
          <p:cNvPr id="7" name="Text 4"/>
          <p:cNvSpPr/>
          <p:nvPr/>
        </p:nvSpPr>
        <p:spPr>
          <a:xfrm>
            <a:off x="1828800" y="2560320"/>
            <a:ext cx="6400800" cy="731520"/>
          </a:xfrm>
          <a:prstGeom prst="rect">
            <a:avLst/>
          </a:prstGeom>
          <a:noFill/>
          <a:ln/>
        </p:spPr>
        <p:txBody>
          <a:bodyPr wrap="square" rtlCol="0" anchor="t"/>
          <a:lstStyle/>
          <a:p>
            <a:pPr marL="0" indent="0">
              <a:buNone/>
            </a:pPr>
            <a:r>
              <a:rPr lang="en-US" sz="1800" i="1" dirty="0">
                <a:solidFill>
                  <a:srgbClr val="A7BEAE"/>
                </a:solidFill>
                <a:latin typeface="Calibri" pitchFamily="34" charset="0"/>
                <a:ea typeface="Calibri" pitchFamily="34" charset="-122"/>
                <a:cs typeface="Calibri" pitchFamily="34" charset="-120"/>
              </a:rPr>
              <a:t>The world’s most advanced open-source relational database</a:t>
            </a:r>
            <a:endParaRPr lang="en-US" sz="1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AF7F2"/>
        </a:solidFill>
        <a:effectLst/>
      </p:bgPr>
    </p:bg>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B85042"/>
          </a:solidFill>
          <a:ln/>
        </p:spPr>
        <p:txBody>
          <a:bodyPr/>
          <a:lstStyle/>
          <a:p>
            <a:endParaRPr lang="en-US"/>
          </a:p>
        </p:txBody>
      </p:sp>
      <p:sp>
        <p:nvSpPr>
          <p:cNvPr id="3" name="Text 1"/>
          <p:cNvSpPr/>
          <p:nvPr/>
        </p:nvSpPr>
        <p:spPr>
          <a:xfrm>
            <a:off x="548640" y="228600"/>
            <a:ext cx="8046720" cy="594360"/>
          </a:xfrm>
          <a:prstGeom prst="rect">
            <a:avLst/>
          </a:prstGeom>
          <a:noFill/>
          <a:ln/>
        </p:spPr>
        <p:txBody>
          <a:bodyPr wrap="square" lIns="0" tIns="0" rIns="0" bIns="0" rtlCol="0" anchor="ctr"/>
          <a:lstStyle/>
          <a:p>
            <a:pPr marL="0" indent="0">
              <a:buNone/>
            </a:pPr>
            <a:r>
              <a:rPr lang="en-US" sz="2800" b="1" dirty="0">
                <a:solidFill>
                  <a:srgbClr val="B85042"/>
                </a:solidFill>
                <a:latin typeface="Georgia" pitchFamily="34" charset="0"/>
                <a:ea typeface="Georgia" pitchFamily="34" charset="-122"/>
                <a:cs typeface="Georgia" pitchFamily="34" charset="-120"/>
              </a:rPr>
              <a:t>PostgreSQL at a Glance</a:t>
            </a:r>
            <a:endParaRPr lang="en-US" sz="2800" dirty="0"/>
          </a:p>
        </p:txBody>
      </p:sp>
      <p:sp>
        <p:nvSpPr>
          <p:cNvPr id="4" name="Shape 2"/>
          <p:cNvSpPr/>
          <p:nvPr/>
        </p:nvSpPr>
        <p:spPr>
          <a:xfrm>
            <a:off x="548640" y="822960"/>
            <a:ext cx="2743200" cy="0"/>
          </a:xfrm>
          <a:prstGeom prst="line">
            <a:avLst/>
          </a:prstGeom>
          <a:noFill/>
          <a:ln w="25400">
            <a:solidFill>
              <a:srgbClr val="C4953A"/>
            </a:solidFill>
            <a:prstDash val="solid"/>
          </a:ln>
        </p:spPr>
        <p:txBody>
          <a:bodyPr/>
          <a:lstStyle/>
          <a:p>
            <a:endParaRPr lang="en-US"/>
          </a:p>
        </p:txBody>
      </p:sp>
      <p:sp>
        <p:nvSpPr>
          <p:cNvPr id="5" name="Shape 3"/>
          <p:cNvSpPr/>
          <p:nvPr/>
        </p:nvSpPr>
        <p:spPr>
          <a:xfrm>
            <a:off x="457200" y="1051560"/>
            <a:ext cx="1920240" cy="1463040"/>
          </a:xfrm>
          <a:prstGeom prst="rect">
            <a:avLst/>
          </a:prstGeom>
          <a:solidFill>
            <a:srgbClr val="FFFFFF"/>
          </a:solidFill>
          <a:ln/>
          <a:effectLst>
            <a:outerShdw blurRad="76200" dist="25400" dir="8100000" algn="bl" rotWithShape="0">
              <a:srgbClr val="000000">
                <a:alpha val="10000"/>
              </a:srgbClr>
            </a:outerShdw>
          </a:effectLst>
        </p:spPr>
        <p:txBody>
          <a:bodyPr/>
          <a:lstStyle/>
          <a:p>
            <a:endParaRPr lang="en-US"/>
          </a:p>
        </p:txBody>
      </p:sp>
      <p:sp>
        <p:nvSpPr>
          <p:cNvPr id="6" name="Text 4"/>
          <p:cNvSpPr/>
          <p:nvPr/>
        </p:nvSpPr>
        <p:spPr>
          <a:xfrm>
            <a:off x="457200" y="1097280"/>
            <a:ext cx="1920240" cy="731520"/>
          </a:xfrm>
          <a:prstGeom prst="rect">
            <a:avLst/>
          </a:prstGeom>
          <a:noFill/>
          <a:ln/>
        </p:spPr>
        <p:txBody>
          <a:bodyPr wrap="square" rtlCol="0" anchor="ctr"/>
          <a:lstStyle/>
          <a:p>
            <a:pPr marL="0" indent="0" algn="ctr">
              <a:buNone/>
            </a:pPr>
            <a:r>
              <a:rPr lang="en-US" sz="3600" b="1" dirty="0">
                <a:solidFill>
                  <a:srgbClr val="B85042"/>
                </a:solidFill>
                <a:latin typeface="Georgia" pitchFamily="34" charset="0"/>
                <a:ea typeface="Georgia" pitchFamily="34" charset="-122"/>
                <a:cs typeface="Georgia" pitchFamily="34" charset="-120"/>
              </a:rPr>
              <a:t>35+</a:t>
            </a:r>
            <a:endParaRPr lang="en-US" sz="3600" dirty="0"/>
          </a:p>
        </p:txBody>
      </p:sp>
      <p:sp>
        <p:nvSpPr>
          <p:cNvPr id="7" name="Text 5"/>
          <p:cNvSpPr/>
          <p:nvPr/>
        </p:nvSpPr>
        <p:spPr>
          <a:xfrm>
            <a:off x="457200" y="1828800"/>
            <a:ext cx="1920240" cy="594360"/>
          </a:xfrm>
          <a:prstGeom prst="rect">
            <a:avLst/>
          </a:prstGeom>
          <a:noFill/>
          <a:ln/>
        </p:spPr>
        <p:txBody>
          <a:bodyPr wrap="square" rtlCol="0" anchor="t"/>
          <a:lstStyle/>
          <a:p>
            <a:pPr marL="0" indent="0" algn="ctr">
              <a:lnSpc>
                <a:spcPct val="110000"/>
              </a:lnSpc>
              <a:buNone/>
            </a:pPr>
            <a:r>
              <a:rPr lang="en-US" sz="1100" dirty="0">
                <a:solidFill>
                  <a:srgbClr val="8C8279"/>
                </a:solidFill>
                <a:latin typeface="Calibri" pitchFamily="34" charset="0"/>
                <a:ea typeface="Calibri" pitchFamily="34" charset="-122"/>
                <a:cs typeface="Calibri" pitchFamily="34" charset="-120"/>
              </a:rPr>
              <a:t>Years of Active</a:t>
            </a:r>
            <a:endParaRPr lang="en-US" sz="1100" dirty="0"/>
          </a:p>
          <a:p>
            <a:pPr marL="0" indent="0" algn="ctr">
              <a:lnSpc>
                <a:spcPct val="110000"/>
              </a:lnSpc>
              <a:buNone/>
            </a:pPr>
            <a:r>
              <a:rPr lang="en-US" sz="1100" dirty="0">
                <a:solidFill>
                  <a:srgbClr val="8C8279"/>
                </a:solidFill>
                <a:latin typeface="Calibri" pitchFamily="34" charset="0"/>
                <a:ea typeface="Calibri" pitchFamily="34" charset="-122"/>
                <a:cs typeface="Calibri" pitchFamily="34" charset="-120"/>
              </a:rPr>
              <a:t>Development</a:t>
            </a:r>
            <a:endParaRPr lang="en-US" sz="1100" dirty="0"/>
          </a:p>
        </p:txBody>
      </p:sp>
      <p:sp>
        <p:nvSpPr>
          <p:cNvPr id="8" name="Shape 6"/>
          <p:cNvSpPr/>
          <p:nvPr/>
        </p:nvSpPr>
        <p:spPr>
          <a:xfrm>
            <a:off x="2606040" y="1051560"/>
            <a:ext cx="1920240" cy="1463040"/>
          </a:xfrm>
          <a:prstGeom prst="rect">
            <a:avLst/>
          </a:prstGeom>
          <a:solidFill>
            <a:srgbClr val="FFFFFF"/>
          </a:solidFill>
          <a:ln/>
          <a:effectLst>
            <a:outerShdw blurRad="76200" dist="25400" dir="8100000" algn="bl" rotWithShape="0">
              <a:srgbClr val="000000">
                <a:alpha val="10000"/>
              </a:srgbClr>
            </a:outerShdw>
          </a:effectLst>
        </p:spPr>
        <p:txBody>
          <a:bodyPr/>
          <a:lstStyle/>
          <a:p>
            <a:endParaRPr lang="en-US"/>
          </a:p>
        </p:txBody>
      </p:sp>
      <p:sp>
        <p:nvSpPr>
          <p:cNvPr id="9" name="Text 7"/>
          <p:cNvSpPr/>
          <p:nvPr/>
        </p:nvSpPr>
        <p:spPr>
          <a:xfrm>
            <a:off x="2606040" y="1097280"/>
            <a:ext cx="1920240" cy="731520"/>
          </a:xfrm>
          <a:prstGeom prst="rect">
            <a:avLst/>
          </a:prstGeom>
          <a:noFill/>
          <a:ln/>
        </p:spPr>
        <p:txBody>
          <a:bodyPr wrap="square" rtlCol="0" anchor="ctr"/>
          <a:lstStyle/>
          <a:p>
            <a:pPr marL="0" indent="0" algn="ctr">
              <a:buNone/>
            </a:pPr>
            <a:r>
              <a:rPr lang="en-US" sz="3600" b="1" dirty="0">
                <a:solidFill>
                  <a:srgbClr val="6B8F71"/>
                </a:solidFill>
                <a:latin typeface="Georgia" pitchFamily="34" charset="0"/>
                <a:ea typeface="Georgia" pitchFamily="34" charset="-122"/>
                <a:cs typeface="Georgia" pitchFamily="34" charset="-120"/>
              </a:rPr>
              <a:t>v18</a:t>
            </a:r>
            <a:endParaRPr lang="en-US" sz="3600" dirty="0"/>
          </a:p>
        </p:txBody>
      </p:sp>
      <p:sp>
        <p:nvSpPr>
          <p:cNvPr id="10" name="Text 8"/>
          <p:cNvSpPr/>
          <p:nvPr/>
        </p:nvSpPr>
        <p:spPr>
          <a:xfrm>
            <a:off x="2606040" y="1828800"/>
            <a:ext cx="1920240" cy="594360"/>
          </a:xfrm>
          <a:prstGeom prst="rect">
            <a:avLst/>
          </a:prstGeom>
          <a:noFill/>
          <a:ln/>
        </p:spPr>
        <p:txBody>
          <a:bodyPr wrap="square" rtlCol="0" anchor="t"/>
          <a:lstStyle/>
          <a:p>
            <a:pPr marL="0" indent="0" algn="ctr">
              <a:lnSpc>
                <a:spcPct val="110000"/>
              </a:lnSpc>
              <a:buNone/>
            </a:pPr>
            <a:r>
              <a:rPr lang="en-US" sz="1100" dirty="0">
                <a:solidFill>
                  <a:srgbClr val="8C8279"/>
                </a:solidFill>
                <a:latin typeface="Calibri" pitchFamily="34" charset="0"/>
                <a:ea typeface="Calibri" pitchFamily="34" charset="-122"/>
                <a:cs typeface="Calibri" pitchFamily="34" charset="-120"/>
              </a:rPr>
              <a:t>Current Stable</a:t>
            </a:r>
            <a:endParaRPr lang="en-US" sz="1100" dirty="0"/>
          </a:p>
          <a:p>
            <a:pPr marL="0" indent="0" algn="ctr">
              <a:lnSpc>
                <a:spcPct val="110000"/>
              </a:lnSpc>
              <a:buNone/>
            </a:pPr>
            <a:r>
              <a:rPr lang="en-US" sz="1100" dirty="0">
                <a:solidFill>
                  <a:srgbClr val="8C8279"/>
                </a:solidFill>
                <a:latin typeface="Calibri" pitchFamily="34" charset="0"/>
                <a:ea typeface="Calibri" pitchFamily="34" charset="-122"/>
                <a:cs typeface="Calibri" pitchFamily="34" charset="-120"/>
              </a:rPr>
              <a:t>Release (2025)</a:t>
            </a:r>
            <a:endParaRPr lang="en-US" sz="1100" dirty="0"/>
          </a:p>
        </p:txBody>
      </p:sp>
      <p:sp>
        <p:nvSpPr>
          <p:cNvPr id="11" name="Shape 9"/>
          <p:cNvSpPr/>
          <p:nvPr/>
        </p:nvSpPr>
        <p:spPr>
          <a:xfrm>
            <a:off x="4754880" y="1051560"/>
            <a:ext cx="1920240" cy="1463040"/>
          </a:xfrm>
          <a:prstGeom prst="rect">
            <a:avLst/>
          </a:prstGeom>
          <a:solidFill>
            <a:srgbClr val="FFFFFF"/>
          </a:solidFill>
          <a:ln/>
          <a:effectLst>
            <a:outerShdw blurRad="76200" dist="25400" dir="8100000" algn="bl" rotWithShape="0">
              <a:srgbClr val="000000">
                <a:alpha val="10000"/>
              </a:srgbClr>
            </a:outerShdw>
          </a:effectLst>
        </p:spPr>
        <p:txBody>
          <a:bodyPr/>
          <a:lstStyle/>
          <a:p>
            <a:endParaRPr lang="en-US"/>
          </a:p>
        </p:txBody>
      </p:sp>
      <p:sp>
        <p:nvSpPr>
          <p:cNvPr id="12" name="Text 10"/>
          <p:cNvSpPr/>
          <p:nvPr/>
        </p:nvSpPr>
        <p:spPr>
          <a:xfrm>
            <a:off x="4754880" y="1097280"/>
            <a:ext cx="1920240" cy="731520"/>
          </a:xfrm>
          <a:prstGeom prst="rect">
            <a:avLst/>
          </a:prstGeom>
          <a:noFill/>
          <a:ln/>
        </p:spPr>
        <p:txBody>
          <a:bodyPr wrap="square" rtlCol="0" anchor="ctr"/>
          <a:lstStyle/>
          <a:p>
            <a:pPr marL="0" indent="0" algn="ctr">
              <a:buNone/>
            </a:pPr>
            <a:r>
              <a:rPr lang="en-US" sz="3600" b="1" dirty="0">
                <a:solidFill>
                  <a:srgbClr val="C4953A"/>
                </a:solidFill>
                <a:latin typeface="Georgia" pitchFamily="34" charset="0"/>
                <a:ea typeface="Georgia" pitchFamily="34" charset="-122"/>
                <a:cs typeface="Georgia" pitchFamily="34" charset="-120"/>
              </a:rPr>
              <a:t>$0</a:t>
            </a:r>
            <a:endParaRPr lang="en-US" sz="3600" dirty="0"/>
          </a:p>
        </p:txBody>
      </p:sp>
      <p:sp>
        <p:nvSpPr>
          <p:cNvPr id="13" name="Text 11"/>
          <p:cNvSpPr/>
          <p:nvPr/>
        </p:nvSpPr>
        <p:spPr>
          <a:xfrm>
            <a:off x="4754880" y="1828800"/>
            <a:ext cx="1920240" cy="594360"/>
          </a:xfrm>
          <a:prstGeom prst="rect">
            <a:avLst/>
          </a:prstGeom>
          <a:noFill/>
          <a:ln/>
        </p:spPr>
        <p:txBody>
          <a:bodyPr wrap="square" rtlCol="0" anchor="t"/>
          <a:lstStyle/>
          <a:p>
            <a:pPr marL="0" indent="0" algn="ctr">
              <a:lnSpc>
                <a:spcPct val="110000"/>
              </a:lnSpc>
              <a:buNone/>
            </a:pPr>
            <a:r>
              <a:rPr lang="en-US" sz="1100" dirty="0">
                <a:solidFill>
                  <a:srgbClr val="8C8279"/>
                </a:solidFill>
                <a:latin typeface="Calibri" pitchFamily="34" charset="0"/>
                <a:ea typeface="Calibri" pitchFamily="34" charset="-122"/>
                <a:cs typeface="Calibri" pitchFamily="34" charset="-120"/>
              </a:rPr>
              <a:t>Cost. Every Feature.</a:t>
            </a:r>
            <a:endParaRPr lang="en-US" sz="1100" dirty="0"/>
          </a:p>
          <a:p>
            <a:pPr marL="0" indent="0" algn="ctr">
              <a:lnSpc>
                <a:spcPct val="110000"/>
              </a:lnSpc>
              <a:buNone/>
            </a:pPr>
            <a:r>
              <a:rPr lang="en-US" sz="1100" dirty="0">
                <a:solidFill>
                  <a:srgbClr val="8C8279"/>
                </a:solidFill>
                <a:latin typeface="Calibri" pitchFamily="34" charset="0"/>
                <a:ea typeface="Calibri" pitchFamily="34" charset="-122"/>
                <a:cs typeface="Calibri" pitchFamily="34" charset="-120"/>
              </a:rPr>
              <a:t>No Restrictions.</a:t>
            </a:r>
            <a:endParaRPr lang="en-US" sz="1100" dirty="0"/>
          </a:p>
        </p:txBody>
      </p:sp>
      <p:sp>
        <p:nvSpPr>
          <p:cNvPr id="14" name="Shape 12"/>
          <p:cNvSpPr/>
          <p:nvPr/>
        </p:nvSpPr>
        <p:spPr>
          <a:xfrm>
            <a:off x="6903720" y="1051560"/>
            <a:ext cx="1920240" cy="1463040"/>
          </a:xfrm>
          <a:prstGeom prst="rect">
            <a:avLst/>
          </a:prstGeom>
          <a:solidFill>
            <a:srgbClr val="FFFFFF"/>
          </a:solidFill>
          <a:ln/>
          <a:effectLst>
            <a:outerShdw blurRad="76200" dist="25400" dir="8100000" algn="bl" rotWithShape="0">
              <a:srgbClr val="000000">
                <a:alpha val="10000"/>
              </a:srgbClr>
            </a:outerShdw>
          </a:effectLst>
        </p:spPr>
        <p:txBody>
          <a:bodyPr/>
          <a:lstStyle/>
          <a:p>
            <a:endParaRPr lang="en-US"/>
          </a:p>
        </p:txBody>
      </p:sp>
      <p:sp>
        <p:nvSpPr>
          <p:cNvPr id="15" name="Text 13"/>
          <p:cNvSpPr/>
          <p:nvPr/>
        </p:nvSpPr>
        <p:spPr>
          <a:xfrm>
            <a:off x="6903720" y="1097280"/>
            <a:ext cx="1920240" cy="731520"/>
          </a:xfrm>
          <a:prstGeom prst="rect">
            <a:avLst/>
          </a:prstGeom>
          <a:noFill/>
          <a:ln/>
        </p:spPr>
        <p:txBody>
          <a:bodyPr wrap="square" rtlCol="0" anchor="ctr"/>
          <a:lstStyle/>
          <a:p>
            <a:pPr marL="0" indent="0" algn="ctr">
              <a:buNone/>
            </a:pPr>
            <a:r>
              <a:rPr lang="en-US" sz="3600" b="1" dirty="0">
                <a:solidFill>
                  <a:srgbClr val="B85042"/>
                </a:solidFill>
                <a:latin typeface="Georgia" pitchFamily="34" charset="0"/>
                <a:ea typeface="Georgia" pitchFamily="34" charset="-122"/>
                <a:cs typeface="Georgia" pitchFamily="34" charset="-120"/>
              </a:rPr>
              <a:t>48K+</a:t>
            </a:r>
            <a:endParaRPr lang="en-US" sz="3600" dirty="0"/>
          </a:p>
        </p:txBody>
      </p:sp>
      <p:sp>
        <p:nvSpPr>
          <p:cNvPr id="16" name="Text 14"/>
          <p:cNvSpPr/>
          <p:nvPr/>
        </p:nvSpPr>
        <p:spPr>
          <a:xfrm>
            <a:off x="6903720" y="1828800"/>
            <a:ext cx="1920240" cy="594360"/>
          </a:xfrm>
          <a:prstGeom prst="rect">
            <a:avLst/>
          </a:prstGeom>
          <a:noFill/>
          <a:ln/>
        </p:spPr>
        <p:txBody>
          <a:bodyPr wrap="square" rtlCol="0" anchor="t"/>
          <a:lstStyle/>
          <a:p>
            <a:pPr marL="0" indent="0" algn="ctr">
              <a:lnSpc>
                <a:spcPct val="110000"/>
              </a:lnSpc>
              <a:buNone/>
            </a:pPr>
            <a:r>
              <a:rPr lang="en-US" sz="1100" dirty="0">
                <a:solidFill>
                  <a:srgbClr val="8C8279"/>
                </a:solidFill>
                <a:latin typeface="Calibri" pitchFamily="34" charset="0"/>
                <a:ea typeface="Calibri" pitchFamily="34" charset="-122"/>
                <a:cs typeface="Calibri" pitchFamily="34" charset="-120"/>
              </a:rPr>
              <a:t>Companies Use</a:t>
            </a:r>
            <a:endParaRPr lang="en-US" sz="1100" dirty="0"/>
          </a:p>
          <a:p>
            <a:pPr marL="0" indent="0" algn="ctr">
              <a:lnSpc>
                <a:spcPct val="110000"/>
              </a:lnSpc>
              <a:buNone/>
            </a:pPr>
            <a:r>
              <a:rPr lang="en-US" sz="1100" dirty="0">
                <a:solidFill>
                  <a:srgbClr val="8C8279"/>
                </a:solidFill>
                <a:latin typeface="Calibri" pitchFamily="34" charset="0"/>
                <a:ea typeface="Calibri" pitchFamily="34" charset="-122"/>
                <a:cs typeface="Calibri" pitchFamily="34" charset="-120"/>
              </a:rPr>
              <a:t>It in Production</a:t>
            </a:r>
            <a:endParaRPr lang="en-US" sz="1100" dirty="0"/>
          </a:p>
        </p:txBody>
      </p:sp>
      <p:sp>
        <p:nvSpPr>
          <p:cNvPr id="17" name="Text 15"/>
          <p:cNvSpPr/>
          <p:nvPr/>
        </p:nvSpPr>
        <p:spPr>
          <a:xfrm>
            <a:off x="548640" y="2834640"/>
            <a:ext cx="8046720" cy="822960"/>
          </a:xfrm>
          <a:prstGeom prst="rect">
            <a:avLst/>
          </a:prstGeom>
          <a:noFill/>
          <a:ln/>
        </p:spPr>
        <p:txBody>
          <a:bodyPr wrap="square" rtlCol="0" anchor="ctr"/>
          <a:lstStyle/>
          <a:p>
            <a:pPr marL="0" indent="0">
              <a:lnSpc>
                <a:spcPct val="130000"/>
              </a:lnSpc>
              <a:buNone/>
            </a:pPr>
            <a:r>
              <a:rPr lang="en-US" sz="1400" b="1" dirty="0">
                <a:solidFill>
                  <a:srgbClr val="B85042"/>
                </a:solidFill>
                <a:latin typeface="Calibri" pitchFamily="34" charset="0"/>
                <a:ea typeface="Calibri" pitchFamily="34" charset="-122"/>
                <a:cs typeface="Calibri" pitchFamily="34" charset="-120"/>
              </a:rPr>
              <a:t>PostgreSQL (Postgres)</a:t>
            </a:r>
            <a:r>
              <a:rPr lang="en-US" sz="1400" dirty="0">
                <a:solidFill>
                  <a:srgbClr val="2C2419"/>
                </a:solidFill>
                <a:latin typeface="Calibri" pitchFamily="34" charset="0"/>
                <a:ea typeface="Calibri" pitchFamily="34" charset="-122"/>
                <a:cs typeface="Calibri" pitchFamily="34" charset="-120"/>
              </a:rPr>
              <a:t> is a free, open-source object-relational database system. It stores data in tables with rows and columns—just like Oracle APEX and MySQL—but adds advanced features like custom data types, JSON support, and a massive extension ecosystem.</a:t>
            </a:r>
            <a:endParaRPr lang="en-US" sz="1400" dirty="0"/>
          </a:p>
        </p:txBody>
      </p:sp>
      <p:sp>
        <p:nvSpPr>
          <p:cNvPr id="18" name="Shape 16"/>
          <p:cNvSpPr/>
          <p:nvPr/>
        </p:nvSpPr>
        <p:spPr>
          <a:xfrm>
            <a:off x="548640" y="3840480"/>
            <a:ext cx="8046720" cy="594360"/>
          </a:xfrm>
          <a:prstGeom prst="rect">
            <a:avLst/>
          </a:prstGeom>
          <a:solidFill>
            <a:srgbClr val="FBF5E6"/>
          </a:solidFill>
          <a:ln/>
        </p:spPr>
        <p:txBody>
          <a:bodyPr/>
          <a:lstStyle/>
          <a:p>
            <a:endParaRPr lang="en-US"/>
          </a:p>
        </p:txBody>
      </p:sp>
      <p:sp>
        <p:nvSpPr>
          <p:cNvPr id="19" name="Shape 17"/>
          <p:cNvSpPr/>
          <p:nvPr/>
        </p:nvSpPr>
        <p:spPr>
          <a:xfrm>
            <a:off x="548640" y="3840480"/>
            <a:ext cx="54864" cy="594360"/>
          </a:xfrm>
          <a:prstGeom prst="rect">
            <a:avLst/>
          </a:prstGeom>
          <a:solidFill>
            <a:srgbClr val="C4953A"/>
          </a:solidFill>
          <a:ln/>
        </p:spPr>
        <p:txBody>
          <a:bodyPr/>
          <a:lstStyle/>
          <a:p>
            <a:endParaRPr lang="en-US"/>
          </a:p>
        </p:txBody>
      </p:sp>
      <p:pic>
        <p:nvPicPr>
          <p:cNvPr id="20" name="Image 0" descr="preencoded.png"/>
          <p:cNvPicPr>
            <a:picLocks noChangeAspect="1"/>
          </p:cNvPicPr>
          <p:nvPr/>
        </p:nvPicPr>
        <p:blipFill>
          <a:blip r:embed="rId3"/>
          <a:stretch>
            <a:fillRect/>
          </a:stretch>
        </p:blipFill>
        <p:spPr>
          <a:xfrm>
            <a:off x="777240" y="3931920"/>
            <a:ext cx="320040" cy="320040"/>
          </a:xfrm>
          <a:prstGeom prst="rect">
            <a:avLst/>
          </a:prstGeom>
        </p:spPr>
      </p:pic>
      <p:sp>
        <p:nvSpPr>
          <p:cNvPr id="21" name="Text 18"/>
          <p:cNvSpPr/>
          <p:nvPr/>
        </p:nvSpPr>
        <p:spPr>
          <a:xfrm>
            <a:off x="1234440" y="3840480"/>
            <a:ext cx="7132320" cy="594360"/>
          </a:xfrm>
          <a:prstGeom prst="rect">
            <a:avLst/>
          </a:prstGeom>
          <a:noFill/>
          <a:ln/>
        </p:spPr>
        <p:txBody>
          <a:bodyPr wrap="square" rtlCol="0" anchor="ctr"/>
          <a:lstStyle/>
          <a:p>
            <a:pPr marL="0" indent="0">
              <a:buNone/>
            </a:pPr>
            <a:r>
              <a:rPr lang="en-US" sz="1300" i="1" dirty="0">
                <a:solidFill>
                  <a:srgbClr val="2C2419"/>
                </a:solidFill>
                <a:latin typeface="Calibri" pitchFamily="34" charset="0"/>
                <a:ea typeface="Calibri" pitchFamily="34" charset="-122"/>
                <a:cs typeface="Calibri" pitchFamily="34" charset="-120"/>
              </a:rPr>
              <a:t>Most admired &amp; most desired database among developers for 3 years running (Stack Overflow 2025)</a:t>
            </a:r>
            <a:endParaRPr lang="en-US" sz="13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AF7F2"/>
        </a:solidFill>
        <a:effectLst/>
      </p:bgPr>
    </p:bg>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B85042"/>
          </a:solidFill>
          <a:ln/>
        </p:spPr>
        <p:txBody>
          <a:bodyPr/>
          <a:lstStyle/>
          <a:p>
            <a:endParaRPr lang="en-US"/>
          </a:p>
        </p:txBody>
      </p:sp>
      <p:sp>
        <p:nvSpPr>
          <p:cNvPr id="3" name="Text 1"/>
          <p:cNvSpPr/>
          <p:nvPr/>
        </p:nvSpPr>
        <p:spPr>
          <a:xfrm>
            <a:off x="548640" y="228600"/>
            <a:ext cx="8046720" cy="594360"/>
          </a:xfrm>
          <a:prstGeom prst="rect">
            <a:avLst/>
          </a:prstGeom>
          <a:noFill/>
          <a:ln/>
        </p:spPr>
        <p:txBody>
          <a:bodyPr wrap="square" lIns="0" tIns="0" rIns="0" bIns="0" rtlCol="0" anchor="ctr"/>
          <a:lstStyle/>
          <a:p>
            <a:pPr marL="0" indent="0">
              <a:buNone/>
            </a:pPr>
            <a:r>
              <a:rPr lang="en-US" sz="2800" b="1" dirty="0">
                <a:solidFill>
                  <a:srgbClr val="B85042"/>
                </a:solidFill>
                <a:latin typeface="Georgia" pitchFamily="34" charset="0"/>
                <a:ea typeface="Georgia" pitchFamily="34" charset="-122"/>
                <a:cs typeface="Georgia" pitchFamily="34" charset="-120"/>
              </a:rPr>
              <a:t>Who Uses PostgreSQL?</a:t>
            </a:r>
            <a:endParaRPr lang="en-US" sz="2800" dirty="0"/>
          </a:p>
        </p:txBody>
      </p:sp>
      <p:sp>
        <p:nvSpPr>
          <p:cNvPr id="4" name="Shape 2"/>
          <p:cNvSpPr/>
          <p:nvPr/>
        </p:nvSpPr>
        <p:spPr>
          <a:xfrm>
            <a:off x="548640" y="822960"/>
            <a:ext cx="2743200" cy="0"/>
          </a:xfrm>
          <a:prstGeom prst="line">
            <a:avLst/>
          </a:prstGeom>
          <a:noFill/>
          <a:ln w="25400">
            <a:solidFill>
              <a:srgbClr val="C4953A"/>
            </a:solidFill>
            <a:prstDash val="solid"/>
          </a:ln>
        </p:spPr>
        <p:txBody>
          <a:bodyPr/>
          <a:lstStyle/>
          <a:p>
            <a:endParaRPr lang="en-US"/>
          </a:p>
        </p:txBody>
      </p:sp>
      <p:sp>
        <p:nvSpPr>
          <p:cNvPr id="5" name="Text 3"/>
          <p:cNvSpPr/>
          <p:nvPr/>
        </p:nvSpPr>
        <p:spPr>
          <a:xfrm>
            <a:off x="548640" y="1005840"/>
            <a:ext cx="8046720" cy="365760"/>
          </a:xfrm>
          <a:prstGeom prst="rect">
            <a:avLst/>
          </a:prstGeom>
          <a:noFill/>
          <a:ln/>
        </p:spPr>
        <p:txBody>
          <a:bodyPr wrap="square" rtlCol="0" anchor="ctr"/>
          <a:lstStyle/>
          <a:p>
            <a:pPr marL="0" indent="0">
              <a:buNone/>
            </a:pPr>
            <a:r>
              <a:rPr lang="en-US" sz="1400" i="1" dirty="0">
                <a:solidFill>
                  <a:srgbClr val="8C8279"/>
                </a:solidFill>
                <a:latin typeface="Calibri" pitchFamily="34" charset="0"/>
                <a:ea typeface="Calibri" pitchFamily="34" charset="-122"/>
                <a:cs typeface="Calibri" pitchFamily="34" charset="-120"/>
              </a:rPr>
              <a:t>This isn’t a niche tool—the biggest names in tech run on Postgres:</a:t>
            </a:r>
            <a:endParaRPr lang="en-US" sz="1400" dirty="0"/>
          </a:p>
        </p:txBody>
      </p:sp>
      <p:sp>
        <p:nvSpPr>
          <p:cNvPr id="6" name="Shape 4"/>
          <p:cNvSpPr/>
          <p:nvPr/>
        </p:nvSpPr>
        <p:spPr>
          <a:xfrm>
            <a:off x="457200" y="1554480"/>
            <a:ext cx="2606040" cy="1234440"/>
          </a:xfrm>
          <a:prstGeom prst="rect">
            <a:avLst/>
          </a:prstGeom>
          <a:solidFill>
            <a:srgbClr val="FFFFFF"/>
          </a:solidFill>
          <a:ln/>
          <a:effectLst>
            <a:outerShdw blurRad="76200" dist="25400" dir="8100000" algn="bl" rotWithShape="0">
              <a:srgbClr val="000000">
                <a:alpha val="10000"/>
              </a:srgbClr>
            </a:outerShdw>
          </a:effectLst>
        </p:spPr>
        <p:txBody>
          <a:bodyPr/>
          <a:lstStyle/>
          <a:p>
            <a:endParaRPr lang="en-US"/>
          </a:p>
        </p:txBody>
      </p:sp>
      <p:sp>
        <p:nvSpPr>
          <p:cNvPr id="7" name="Shape 5"/>
          <p:cNvSpPr/>
          <p:nvPr/>
        </p:nvSpPr>
        <p:spPr>
          <a:xfrm>
            <a:off x="457200" y="1554480"/>
            <a:ext cx="54864" cy="1234440"/>
          </a:xfrm>
          <a:prstGeom prst="rect">
            <a:avLst/>
          </a:prstGeom>
          <a:solidFill>
            <a:srgbClr val="B85042"/>
          </a:solidFill>
          <a:ln/>
        </p:spPr>
        <p:txBody>
          <a:bodyPr/>
          <a:lstStyle/>
          <a:p>
            <a:endParaRPr lang="en-US"/>
          </a:p>
        </p:txBody>
      </p:sp>
      <p:sp>
        <p:nvSpPr>
          <p:cNvPr id="8" name="Text 6"/>
          <p:cNvSpPr/>
          <p:nvPr/>
        </p:nvSpPr>
        <p:spPr>
          <a:xfrm>
            <a:off x="640080" y="1691640"/>
            <a:ext cx="2240280" cy="320040"/>
          </a:xfrm>
          <a:prstGeom prst="rect">
            <a:avLst/>
          </a:prstGeom>
          <a:noFill/>
          <a:ln/>
        </p:spPr>
        <p:txBody>
          <a:bodyPr wrap="square" lIns="0" tIns="0" rIns="0" bIns="0" rtlCol="0" anchor="ctr"/>
          <a:lstStyle/>
          <a:p>
            <a:pPr marL="0" indent="0">
              <a:buNone/>
            </a:pPr>
            <a:r>
              <a:rPr lang="en-US" sz="1700" b="1" dirty="0">
                <a:solidFill>
                  <a:srgbClr val="B85042"/>
                </a:solidFill>
                <a:latin typeface="Georgia" pitchFamily="34" charset="0"/>
                <a:ea typeface="Georgia" pitchFamily="34" charset="-122"/>
                <a:cs typeface="Georgia" pitchFamily="34" charset="-120"/>
              </a:rPr>
              <a:t>Instagram</a:t>
            </a:r>
            <a:endParaRPr lang="en-US" sz="1700" dirty="0"/>
          </a:p>
        </p:txBody>
      </p:sp>
      <p:sp>
        <p:nvSpPr>
          <p:cNvPr id="9" name="Text 7"/>
          <p:cNvSpPr/>
          <p:nvPr/>
        </p:nvSpPr>
        <p:spPr>
          <a:xfrm>
            <a:off x="640080" y="2011680"/>
            <a:ext cx="2240280" cy="640080"/>
          </a:xfrm>
          <a:prstGeom prst="rect">
            <a:avLst/>
          </a:prstGeom>
          <a:noFill/>
          <a:ln/>
        </p:spPr>
        <p:txBody>
          <a:bodyPr wrap="square" lIns="0" tIns="0" rIns="0" bIns="0" rtlCol="0" anchor="ctr"/>
          <a:lstStyle/>
          <a:p>
            <a:pPr marL="0" indent="0">
              <a:lnSpc>
                <a:spcPct val="120000"/>
              </a:lnSpc>
              <a:buNone/>
            </a:pPr>
            <a:r>
              <a:rPr lang="en-US" sz="1100" dirty="0">
                <a:solidFill>
                  <a:srgbClr val="2C2419"/>
                </a:solidFill>
                <a:latin typeface="Calibri" pitchFamily="34" charset="0"/>
                <a:ea typeface="Calibri" pitchFamily="34" charset="-122"/>
                <a:cs typeface="Calibri" pitchFamily="34" charset="-120"/>
              </a:rPr>
              <a:t>One of the largest Postgres deployments—billions of interactions, 2B+ users</a:t>
            </a:r>
            <a:endParaRPr lang="en-US" sz="1100" dirty="0"/>
          </a:p>
        </p:txBody>
      </p:sp>
      <p:sp>
        <p:nvSpPr>
          <p:cNvPr id="10" name="Shape 8"/>
          <p:cNvSpPr/>
          <p:nvPr/>
        </p:nvSpPr>
        <p:spPr>
          <a:xfrm>
            <a:off x="3291840" y="1554480"/>
            <a:ext cx="2606040" cy="1234440"/>
          </a:xfrm>
          <a:prstGeom prst="rect">
            <a:avLst/>
          </a:prstGeom>
          <a:solidFill>
            <a:srgbClr val="FFFFFF"/>
          </a:solidFill>
          <a:ln/>
          <a:effectLst>
            <a:outerShdw blurRad="76200" dist="25400" dir="8100000" algn="bl" rotWithShape="0">
              <a:srgbClr val="000000">
                <a:alpha val="10000"/>
              </a:srgbClr>
            </a:outerShdw>
          </a:effectLst>
        </p:spPr>
        <p:txBody>
          <a:bodyPr/>
          <a:lstStyle/>
          <a:p>
            <a:endParaRPr lang="en-US"/>
          </a:p>
        </p:txBody>
      </p:sp>
      <p:sp>
        <p:nvSpPr>
          <p:cNvPr id="11" name="Shape 9"/>
          <p:cNvSpPr/>
          <p:nvPr/>
        </p:nvSpPr>
        <p:spPr>
          <a:xfrm>
            <a:off x="3291840" y="1554480"/>
            <a:ext cx="54864" cy="1234440"/>
          </a:xfrm>
          <a:prstGeom prst="rect">
            <a:avLst/>
          </a:prstGeom>
          <a:solidFill>
            <a:srgbClr val="6B8F71"/>
          </a:solidFill>
          <a:ln/>
        </p:spPr>
        <p:txBody>
          <a:bodyPr/>
          <a:lstStyle/>
          <a:p>
            <a:endParaRPr lang="en-US"/>
          </a:p>
        </p:txBody>
      </p:sp>
      <p:sp>
        <p:nvSpPr>
          <p:cNvPr id="12" name="Text 10"/>
          <p:cNvSpPr/>
          <p:nvPr/>
        </p:nvSpPr>
        <p:spPr>
          <a:xfrm>
            <a:off x="3474720" y="1691640"/>
            <a:ext cx="2240280" cy="320040"/>
          </a:xfrm>
          <a:prstGeom prst="rect">
            <a:avLst/>
          </a:prstGeom>
          <a:noFill/>
          <a:ln/>
        </p:spPr>
        <p:txBody>
          <a:bodyPr wrap="square" lIns="0" tIns="0" rIns="0" bIns="0" rtlCol="0" anchor="ctr"/>
          <a:lstStyle/>
          <a:p>
            <a:pPr marL="0" indent="0">
              <a:buNone/>
            </a:pPr>
            <a:r>
              <a:rPr lang="en-US" sz="1700" b="1" dirty="0">
                <a:solidFill>
                  <a:srgbClr val="6B8F71"/>
                </a:solidFill>
                <a:latin typeface="Georgia" pitchFamily="34" charset="0"/>
                <a:ea typeface="Georgia" pitchFamily="34" charset="-122"/>
                <a:cs typeface="Georgia" pitchFamily="34" charset="-120"/>
              </a:rPr>
              <a:t>Spotify</a:t>
            </a:r>
            <a:endParaRPr lang="en-US" sz="1700" dirty="0"/>
          </a:p>
        </p:txBody>
      </p:sp>
      <p:sp>
        <p:nvSpPr>
          <p:cNvPr id="13" name="Text 11"/>
          <p:cNvSpPr/>
          <p:nvPr/>
        </p:nvSpPr>
        <p:spPr>
          <a:xfrm>
            <a:off x="3474720" y="2011680"/>
            <a:ext cx="2240280" cy="640080"/>
          </a:xfrm>
          <a:prstGeom prst="rect">
            <a:avLst/>
          </a:prstGeom>
          <a:noFill/>
          <a:ln/>
        </p:spPr>
        <p:txBody>
          <a:bodyPr wrap="square" lIns="0" tIns="0" rIns="0" bIns="0" rtlCol="0" anchor="ctr"/>
          <a:lstStyle/>
          <a:p>
            <a:pPr marL="0" indent="0">
              <a:lnSpc>
                <a:spcPct val="120000"/>
              </a:lnSpc>
              <a:buNone/>
            </a:pPr>
            <a:r>
              <a:rPr lang="en-US" sz="1100" dirty="0">
                <a:solidFill>
                  <a:srgbClr val="2C2419"/>
                </a:solidFill>
                <a:latin typeface="Calibri" pitchFamily="34" charset="0"/>
                <a:ea typeface="Calibri" pitchFamily="34" charset="-122"/>
                <a:cs typeface="Calibri" pitchFamily="34" charset="-120"/>
              </a:rPr>
              <a:t>Hundreds of millions of monthly users—music, podcasts, recommendations</a:t>
            </a:r>
            <a:endParaRPr lang="en-US" sz="1100" dirty="0"/>
          </a:p>
        </p:txBody>
      </p:sp>
      <p:sp>
        <p:nvSpPr>
          <p:cNvPr id="14" name="Shape 12"/>
          <p:cNvSpPr/>
          <p:nvPr/>
        </p:nvSpPr>
        <p:spPr>
          <a:xfrm>
            <a:off x="6126480" y="1554480"/>
            <a:ext cx="2606040" cy="1234440"/>
          </a:xfrm>
          <a:prstGeom prst="rect">
            <a:avLst/>
          </a:prstGeom>
          <a:solidFill>
            <a:srgbClr val="FFFFFF"/>
          </a:solidFill>
          <a:ln/>
          <a:effectLst>
            <a:outerShdw blurRad="76200" dist="25400" dir="8100000" algn="bl" rotWithShape="0">
              <a:srgbClr val="000000">
                <a:alpha val="10000"/>
              </a:srgbClr>
            </a:outerShdw>
          </a:effectLst>
        </p:spPr>
        <p:txBody>
          <a:bodyPr/>
          <a:lstStyle/>
          <a:p>
            <a:endParaRPr lang="en-US"/>
          </a:p>
        </p:txBody>
      </p:sp>
      <p:sp>
        <p:nvSpPr>
          <p:cNvPr id="15" name="Shape 13"/>
          <p:cNvSpPr/>
          <p:nvPr/>
        </p:nvSpPr>
        <p:spPr>
          <a:xfrm>
            <a:off x="6126480" y="1554480"/>
            <a:ext cx="54864" cy="1234440"/>
          </a:xfrm>
          <a:prstGeom prst="rect">
            <a:avLst/>
          </a:prstGeom>
          <a:solidFill>
            <a:srgbClr val="C4953A"/>
          </a:solidFill>
          <a:ln/>
        </p:spPr>
        <p:txBody>
          <a:bodyPr/>
          <a:lstStyle/>
          <a:p>
            <a:endParaRPr lang="en-US"/>
          </a:p>
        </p:txBody>
      </p:sp>
      <p:sp>
        <p:nvSpPr>
          <p:cNvPr id="16" name="Text 14"/>
          <p:cNvSpPr/>
          <p:nvPr/>
        </p:nvSpPr>
        <p:spPr>
          <a:xfrm>
            <a:off x="6309360" y="1691640"/>
            <a:ext cx="2240280" cy="320040"/>
          </a:xfrm>
          <a:prstGeom prst="rect">
            <a:avLst/>
          </a:prstGeom>
          <a:noFill/>
          <a:ln/>
        </p:spPr>
        <p:txBody>
          <a:bodyPr wrap="square" lIns="0" tIns="0" rIns="0" bIns="0" rtlCol="0" anchor="ctr"/>
          <a:lstStyle/>
          <a:p>
            <a:pPr marL="0" indent="0">
              <a:buNone/>
            </a:pPr>
            <a:r>
              <a:rPr lang="en-US" sz="1700" b="1" dirty="0">
                <a:solidFill>
                  <a:srgbClr val="C4953A"/>
                </a:solidFill>
                <a:latin typeface="Georgia" pitchFamily="34" charset="0"/>
                <a:ea typeface="Georgia" pitchFamily="34" charset="-122"/>
                <a:cs typeface="Georgia" pitchFamily="34" charset="-120"/>
              </a:rPr>
              <a:t>Apple</a:t>
            </a:r>
            <a:endParaRPr lang="en-US" sz="1700" dirty="0"/>
          </a:p>
        </p:txBody>
      </p:sp>
      <p:sp>
        <p:nvSpPr>
          <p:cNvPr id="17" name="Text 15"/>
          <p:cNvSpPr/>
          <p:nvPr/>
        </p:nvSpPr>
        <p:spPr>
          <a:xfrm>
            <a:off x="6309360" y="2011680"/>
            <a:ext cx="2240280" cy="640080"/>
          </a:xfrm>
          <a:prstGeom prst="rect">
            <a:avLst/>
          </a:prstGeom>
          <a:noFill/>
          <a:ln/>
        </p:spPr>
        <p:txBody>
          <a:bodyPr wrap="square" lIns="0" tIns="0" rIns="0" bIns="0" rtlCol="0" anchor="ctr"/>
          <a:lstStyle/>
          <a:p>
            <a:pPr marL="0" indent="0">
              <a:lnSpc>
                <a:spcPct val="120000"/>
              </a:lnSpc>
              <a:buNone/>
            </a:pPr>
            <a:r>
              <a:rPr lang="en-US" sz="1100" dirty="0">
                <a:solidFill>
                  <a:srgbClr val="2C2419"/>
                </a:solidFill>
                <a:latin typeface="Calibri" pitchFamily="34" charset="0"/>
                <a:ea typeface="Calibri" pitchFamily="34" charset="-122"/>
                <a:cs typeface="Calibri" pitchFamily="34" charset="-120"/>
              </a:rPr>
              <a:t>Default database on macOS Server since 2010; internal infrastructure</a:t>
            </a:r>
            <a:endParaRPr lang="en-US" sz="1100" dirty="0"/>
          </a:p>
        </p:txBody>
      </p:sp>
      <p:sp>
        <p:nvSpPr>
          <p:cNvPr id="18" name="Shape 16"/>
          <p:cNvSpPr/>
          <p:nvPr/>
        </p:nvSpPr>
        <p:spPr>
          <a:xfrm>
            <a:off x="457200" y="3063240"/>
            <a:ext cx="2606040" cy="1234440"/>
          </a:xfrm>
          <a:prstGeom prst="rect">
            <a:avLst/>
          </a:prstGeom>
          <a:solidFill>
            <a:srgbClr val="FFFFFF"/>
          </a:solidFill>
          <a:ln/>
          <a:effectLst>
            <a:outerShdw blurRad="76200" dist="25400" dir="8100000" algn="bl" rotWithShape="0">
              <a:srgbClr val="000000">
                <a:alpha val="10000"/>
              </a:srgbClr>
            </a:outerShdw>
          </a:effectLst>
        </p:spPr>
        <p:txBody>
          <a:bodyPr/>
          <a:lstStyle/>
          <a:p>
            <a:endParaRPr lang="en-US"/>
          </a:p>
        </p:txBody>
      </p:sp>
      <p:sp>
        <p:nvSpPr>
          <p:cNvPr id="19" name="Shape 17"/>
          <p:cNvSpPr/>
          <p:nvPr/>
        </p:nvSpPr>
        <p:spPr>
          <a:xfrm>
            <a:off x="457200" y="3063240"/>
            <a:ext cx="54864" cy="1234440"/>
          </a:xfrm>
          <a:prstGeom prst="rect">
            <a:avLst/>
          </a:prstGeom>
          <a:solidFill>
            <a:srgbClr val="B85042"/>
          </a:solidFill>
          <a:ln/>
        </p:spPr>
        <p:txBody>
          <a:bodyPr/>
          <a:lstStyle/>
          <a:p>
            <a:endParaRPr lang="en-US"/>
          </a:p>
        </p:txBody>
      </p:sp>
      <p:sp>
        <p:nvSpPr>
          <p:cNvPr id="20" name="Text 18"/>
          <p:cNvSpPr/>
          <p:nvPr/>
        </p:nvSpPr>
        <p:spPr>
          <a:xfrm>
            <a:off x="640080" y="3200400"/>
            <a:ext cx="2240280" cy="320040"/>
          </a:xfrm>
          <a:prstGeom prst="rect">
            <a:avLst/>
          </a:prstGeom>
          <a:noFill/>
          <a:ln/>
        </p:spPr>
        <p:txBody>
          <a:bodyPr wrap="square" lIns="0" tIns="0" rIns="0" bIns="0" rtlCol="0" anchor="ctr"/>
          <a:lstStyle/>
          <a:p>
            <a:pPr marL="0" indent="0">
              <a:buNone/>
            </a:pPr>
            <a:r>
              <a:rPr lang="en-US" sz="1700" b="1" dirty="0">
                <a:solidFill>
                  <a:srgbClr val="B85042"/>
                </a:solidFill>
                <a:latin typeface="Georgia" pitchFamily="34" charset="0"/>
                <a:ea typeface="Georgia" pitchFamily="34" charset="-122"/>
                <a:cs typeface="Georgia" pitchFamily="34" charset="-120"/>
              </a:rPr>
              <a:t>Netflix</a:t>
            </a:r>
            <a:endParaRPr lang="en-US" sz="1700" dirty="0"/>
          </a:p>
        </p:txBody>
      </p:sp>
      <p:sp>
        <p:nvSpPr>
          <p:cNvPr id="21" name="Text 19"/>
          <p:cNvSpPr/>
          <p:nvPr/>
        </p:nvSpPr>
        <p:spPr>
          <a:xfrm>
            <a:off x="640080" y="3520440"/>
            <a:ext cx="2240280" cy="640080"/>
          </a:xfrm>
          <a:prstGeom prst="rect">
            <a:avLst/>
          </a:prstGeom>
          <a:noFill/>
          <a:ln/>
        </p:spPr>
        <p:txBody>
          <a:bodyPr wrap="square" lIns="0" tIns="0" rIns="0" bIns="0" rtlCol="0" anchor="ctr"/>
          <a:lstStyle/>
          <a:p>
            <a:pPr marL="0" indent="0">
              <a:lnSpc>
                <a:spcPct val="120000"/>
              </a:lnSpc>
              <a:buNone/>
            </a:pPr>
            <a:r>
              <a:rPr lang="en-US" sz="1100" dirty="0">
                <a:solidFill>
                  <a:srgbClr val="2C2419"/>
                </a:solidFill>
                <a:latin typeface="Calibri" pitchFamily="34" charset="0"/>
                <a:ea typeface="Calibri" pitchFamily="34" charset="-122"/>
                <a:cs typeface="Calibri" pitchFamily="34" charset="-120"/>
              </a:rPr>
              <a:t>Streaming operations and content delivery for 200M+ subscribers</a:t>
            </a:r>
            <a:endParaRPr lang="en-US" sz="1100" dirty="0"/>
          </a:p>
        </p:txBody>
      </p:sp>
      <p:sp>
        <p:nvSpPr>
          <p:cNvPr id="22" name="Shape 20"/>
          <p:cNvSpPr/>
          <p:nvPr/>
        </p:nvSpPr>
        <p:spPr>
          <a:xfrm>
            <a:off x="3291840" y="3063240"/>
            <a:ext cx="2606040" cy="1234440"/>
          </a:xfrm>
          <a:prstGeom prst="rect">
            <a:avLst/>
          </a:prstGeom>
          <a:solidFill>
            <a:srgbClr val="FFFFFF"/>
          </a:solidFill>
          <a:ln/>
          <a:effectLst>
            <a:outerShdw blurRad="76200" dist="25400" dir="8100000" algn="bl" rotWithShape="0">
              <a:srgbClr val="000000">
                <a:alpha val="10000"/>
              </a:srgbClr>
            </a:outerShdw>
          </a:effectLst>
        </p:spPr>
        <p:txBody>
          <a:bodyPr/>
          <a:lstStyle/>
          <a:p>
            <a:endParaRPr lang="en-US"/>
          </a:p>
        </p:txBody>
      </p:sp>
      <p:sp>
        <p:nvSpPr>
          <p:cNvPr id="23" name="Shape 21"/>
          <p:cNvSpPr/>
          <p:nvPr/>
        </p:nvSpPr>
        <p:spPr>
          <a:xfrm>
            <a:off x="3291840" y="3063240"/>
            <a:ext cx="54864" cy="1234440"/>
          </a:xfrm>
          <a:prstGeom prst="rect">
            <a:avLst/>
          </a:prstGeom>
          <a:solidFill>
            <a:srgbClr val="6B8F71"/>
          </a:solidFill>
          <a:ln/>
        </p:spPr>
        <p:txBody>
          <a:bodyPr/>
          <a:lstStyle/>
          <a:p>
            <a:endParaRPr lang="en-US"/>
          </a:p>
        </p:txBody>
      </p:sp>
      <p:sp>
        <p:nvSpPr>
          <p:cNvPr id="24" name="Text 22"/>
          <p:cNvSpPr/>
          <p:nvPr/>
        </p:nvSpPr>
        <p:spPr>
          <a:xfrm>
            <a:off x="3474720" y="3200400"/>
            <a:ext cx="2240280" cy="320040"/>
          </a:xfrm>
          <a:prstGeom prst="rect">
            <a:avLst/>
          </a:prstGeom>
          <a:noFill/>
          <a:ln/>
        </p:spPr>
        <p:txBody>
          <a:bodyPr wrap="square" lIns="0" tIns="0" rIns="0" bIns="0" rtlCol="0" anchor="ctr"/>
          <a:lstStyle/>
          <a:p>
            <a:pPr marL="0" indent="0">
              <a:buNone/>
            </a:pPr>
            <a:r>
              <a:rPr lang="en-US" sz="1700" b="1" dirty="0">
                <a:solidFill>
                  <a:srgbClr val="6B8F71"/>
                </a:solidFill>
                <a:latin typeface="Georgia" pitchFamily="34" charset="0"/>
                <a:ea typeface="Georgia" pitchFamily="34" charset="-122"/>
                <a:cs typeface="Georgia" pitchFamily="34" charset="-120"/>
              </a:rPr>
              <a:t>Reddit</a:t>
            </a:r>
            <a:endParaRPr lang="en-US" sz="1700" dirty="0"/>
          </a:p>
        </p:txBody>
      </p:sp>
      <p:sp>
        <p:nvSpPr>
          <p:cNvPr id="25" name="Text 23"/>
          <p:cNvSpPr/>
          <p:nvPr/>
        </p:nvSpPr>
        <p:spPr>
          <a:xfrm>
            <a:off x="3474720" y="3520440"/>
            <a:ext cx="2240280" cy="640080"/>
          </a:xfrm>
          <a:prstGeom prst="rect">
            <a:avLst/>
          </a:prstGeom>
          <a:noFill/>
          <a:ln/>
        </p:spPr>
        <p:txBody>
          <a:bodyPr wrap="square" lIns="0" tIns="0" rIns="0" bIns="0" rtlCol="0" anchor="ctr"/>
          <a:lstStyle/>
          <a:p>
            <a:pPr marL="0" indent="0">
              <a:lnSpc>
                <a:spcPct val="120000"/>
              </a:lnSpc>
              <a:buNone/>
            </a:pPr>
            <a:r>
              <a:rPr lang="en-US" sz="1100" dirty="0">
                <a:solidFill>
                  <a:srgbClr val="2C2419"/>
                </a:solidFill>
                <a:latin typeface="Calibri" pitchFamily="34" charset="0"/>
                <a:ea typeface="Calibri" pitchFamily="34" charset="-122"/>
                <a:cs typeface="Calibri" pitchFamily="34" charset="-120"/>
              </a:rPr>
              <a:t>Social platform with 174M+ users—stores posts, comments, accounts</a:t>
            </a:r>
            <a:endParaRPr lang="en-US" sz="1100" dirty="0"/>
          </a:p>
        </p:txBody>
      </p:sp>
      <p:sp>
        <p:nvSpPr>
          <p:cNvPr id="26" name="Shape 24"/>
          <p:cNvSpPr/>
          <p:nvPr/>
        </p:nvSpPr>
        <p:spPr>
          <a:xfrm>
            <a:off x="6126480" y="3063240"/>
            <a:ext cx="2606040" cy="1234440"/>
          </a:xfrm>
          <a:prstGeom prst="rect">
            <a:avLst/>
          </a:prstGeom>
          <a:solidFill>
            <a:srgbClr val="FFFFFF"/>
          </a:solidFill>
          <a:ln/>
          <a:effectLst>
            <a:outerShdw blurRad="76200" dist="25400" dir="8100000" algn="bl" rotWithShape="0">
              <a:srgbClr val="000000">
                <a:alpha val="10000"/>
              </a:srgbClr>
            </a:outerShdw>
          </a:effectLst>
        </p:spPr>
        <p:txBody>
          <a:bodyPr/>
          <a:lstStyle/>
          <a:p>
            <a:endParaRPr lang="en-US"/>
          </a:p>
        </p:txBody>
      </p:sp>
      <p:sp>
        <p:nvSpPr>
          <p:cNvPr id="27" name="Shape 25"/>
          <p:cNvSpPr/>
          <p:nvPr/>
        </p:nvSpPr>
        <p:spPr>
          <a:xfrm>
            <a:off x="6126480" y="3063240"/>
            <a:ext cx="54864" cy="1234440"/>
          </a:xfrm>
          <a:prstGeom prst="rect">
            <a:avLst/>
          </a:prstGeom>
          <a:solidFill>
            <a:srgbClr val="C4953A"/>
          </a:solidFill>
          <a:ln/>
        </p:spPr>
        <p:txBody>
          <a:bodyPr/>
          <a:lstStyle/>
          <a:p>
            <a:endParaRPr lang="en-US"/>
          </a:p>
        </p:txBody>
      </p:sp>
      <p:sp>
        <p:nvSpPr>
          <p:cNvPr id="28" name="Text 26"/>
          <p:cNvSpPr/>
          <p:nvPr/>
        </p:nvSpPr>
        <p:spPr>
          <a:xfrm>
            <a:off x="6309360" y="3200400"/>
            <a:ext cx="2240280" cy="320040"/>
          </a:xfrm>
          <a:prstGeom prst="rect">
            <a:avLst/>
          </a:prstGeom>
          <a:noFill/>
          <a:ln/>
        </p:spPr>
        <p:txBody>
          <a:bodyPr wrap="square" lIns="0" tIns="0" rIns="0" bIns="0" rtlCol="0" anchor="ctr"/>
          <a:lstStyle/>
          <a:p>
            <a:pPr marL="0" indent="0">
              <a:buNone/>
            </a:pPr>
            <a:r>
              <a:rPr lang="en-US" sz="1700" b="1" dirty="0">
                <a:solidFill>
                  <a:srgbClr val="C4953A"/>
                </a:solidFill>
                <a:latin typeface="Georgia" pitchFamily="34" charset="0"/>
                <a:ea typeface="Georgia" pitchFamily="34" charset="-122"/>
                <a:cs typeface="Georgia" pitchFamily="34" charset="-120"/>
              </a:rPr>
              <a:t>Uber</a:t>
            </a:r>
            <a:endParaRPr lang="en-US" sz="1700" dirty="0"/>
          </a:p>
        </p:txBody>
      </p:sp>
      <p:sp>
        <p:nvSpPr>
          <p:cNvPr id="29" name="Text 27"/>
          <p:cNvSpPr/>
          <p:nvPr/>
        </p:nvSpPr>
        <p:spPr>
          <a:xfrm>
            <a:off x="6309360" y="3520440"/>
            <a:ext cx="2240280" cy="640080"/>
          </a:xfrm>
          <a:prstGeom prst="rect">
            <a:avLst/>
          </a:prstGeom>
          <a:noFill/>
          <a:ln/>
        </p:spPr>
        <p:txBody>
          <a:bodyPr wrap="square" lIns="0" tIns="0" rIns="0" bIns="0" rtlCol="0" anchor="ctr"/>
          <a:lstStyle/>
          <a:p>
            <a:pPr marL="0" indent="0">
              <a:lnSpc>
                <a:spcPct val="120000"/>
              </a:lnSpc>
              <a:buNone/>
            </a:pPr>
            <a:r>
              <a:rPr lang="en-US" sz="1100" dirty="0">
                <a:solidFill>
                  <a:srgbClr val="2C2419"/>
                </a:solidFill>
                <a:latin typeface="Calibri" pitchFamily="34" charset="0"/>
                <a:ea typeface="Calibri" pitchFamily="34" charset="-122"/>
                <a:cs typeface="Calibri" pitchFamily="34" charset="-120"/>
              </a:rPr>
              <a:t>Real-time trip data, driver management, and city-scale analytics</a:t>
            </a:r>
            <a:endParaRPr lang="en-US" sz="1100" dirty="0"/>
          </a:p>
        </p:txBody>
      </p:sp>
      <p:sp>
        <p:nvSpPr>
          <p:cNvPr id="30" name="Shape 28"/>
          <p:cNvSpPr/>
          <p:nvPr/>
        </p:nvSpPr>
        <p:spPr>
          <a:xfrm>
            <a:off x="457200" y="4572000"/>
            <a:ext cx="8229600" cy="457200"/>
          </a:xfrm>
          <a:prstGeom prst="rect">
            <a:avLst/>
          </a:prstGeom>
          <a:solidFill>
            <a:srgbClr val="3D3229"/>
          </a:solidFill>
          <a:ln/>
        </p:spPr>
        <p:txBody>
          <a:bodyPr/>
          <a:lstStyle/>
          <a:p>
            <a:endParaRPr lang="en-US"/>
          </a:p>
        </p:txBody>
      </p:sp>
      <p:pic>
        <p:nvPicPr>
          <p:cNvPr id="31" name="Image 0" descr="preencoded.png"/>
          <p:cNvPicPr>
            <a:picLocks noChangeAspect="1"/>
          </p:cNvPicPr>
          <p:nvPr/>
        </p:nvPicPr>
        <p:blipFill>
          <a:blip r:embed="rId3"/>
          <a:stretch>
            <a:fillRect/>
          </a:stretch>
        </p:blipFill>
        <p:spPr>
          <a:xfrm>
            <a:off x="640080" y="4636008"/>
            <a:ext cx="274320" cy="274320"/>
          </a:xfrm>
          <a:prstGeom prst="rect">
            <a:avLst/>
          </a:prstGeom>
        </p:spPr>
      </p:pic>
      <p:sp>
        <p:nvSpPr>
          <p:cNvPr id="32" name="Text 29"/>
          <p:cNvSpPr/>
          <p:nvPr/>
        </p:nvSpPr>
        <p:spPr>
          <a:xfrm>
            <a:off x="1051560" y="4572000"/>
            <a:ext cx="7315200" cy="457200"/>
          </a:xfrm>
          <a:prstGeom prst="rect">
            <a:avLst/>
          </a:prstGeom>
          <a:noFill/>
          <a:ln/>
        </p:spPr>
        <p:txBody>
          <a:bodyPr wrap="square" rtlCol="0" anchor="ctr"/>
          <a:lstStyle/>
          <a:p>
            <a:pPr marL="0" indent="0">
              <a:buNone/>
            </a:pPr>
            <a:r>
              <a:rPr lang="en-US" sz="1300" i="1" dirty="0">
                <a:solidFill>
                  <a:srgbClr val="FFFFFF"/>
                </a:solidFill>
                <a:latin typeface="Calibri" pitchFamily="34" charset="0"/>
                <a:ea typeface="Calibri" pitchFamily="34" charset="-122"/>
                <a:cs typeface="Calibri" pitchFamily="34" charset="-120"/>
              </a:rPr>
              <a:t>Interview tip: “Oracle, MySQL, and PostgreSQL” is a powerful answer when asked about database experience.</a:t>
            </a:r>
            <a:endParaRPr lang="en-US" sz="13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3D3229"/>
        </a:solidFill>
        <a:effectLst/>
      </p:bgPr>
    </p:bg>
    <p:spTree>
      <p:nvGrpSpPr>
        <p:cNvPr id="1" name=""/>
        <p:cNvGrpSpPr/>
        <p:nvPr/>
      </p:nvGrpSpPr>
      <p:grpSpPr>
        <a:xfrm>
          <a:off x="0" y="0"/>
          <a:ext cx="0" cy="0"/>
          <a:chOff x="0" y="0"/>
          <a:chExt cx="0" cy="0"/>
        </a:xfrm>
      </p:grpSpPr>
      <p:sp>
        <p:nvSpPr>
          <p:cNvPr id="2" name="Shape 0"/>
          <p:cNvSpPr/>
          <p:nvPr/>
        </p:nvSpPr>
        <p:spPr>
          <a:xfrm>
            <a:off x="0" y="0"/>
            <a:ext cx="137160" cy="5143500"/>
          </a:xfrm>
          <a:prstGeom prst="rect">
            <a:avLst/>
          </a:prstGeom>
          <a:solidFill>
            <a:srgbClr val="B85042"/>
          </a:solidFill>
          <a:ln/>
        </p:spPr>
        <p:txBody>
          <a:bodyPr/>
          <a:lstStyle/>
          <a:p>
            <a:endParaRPr lang="en-US"/>
          </a:p>
        </p:txBody>
      </p:sp>
      <p:sp>
        <p:nvSpPr>
          <p:cNvPr id="3" name="Shape 1"/>
          <p:cNvSpPr/>
          <p:nvPr/>
        </p:nvSpPr>
        <p:spPr>
          <a:xfrm>
            <a:off x="137160" y="0"/>
            <a:ext cx="45720" cy="5143500"/>
          </a:xfrm>
          <a:prstGeom prst="rect">
            <a:avLst/>
          </a:prstGeom>
          <a:solidFill>
            <a:srgbClr val="C4953A"/>
          </a:solidFill>
          <a:ln/>
        </p:spPr>
        <p:txBody>
          <a:bodyPr/>
          <a:lstStyle/>
          <a:p>
            <a:endParaRPr lang="en-US"/>
          </a:p>
        </p:txBody>
      </p:sp>
      <p:sp>
        <p:nvSpPr>
          <p:cNvPr id="4" name="Shape 2"/>
          <p:cNvSpPr/>
          <p:nvPr/>
        </p:nvSpPr>
        <p:spPr>
          <a:xfrm>
            <a:off x="640080" y="1645920"/>
            <a:ext cx="822960" cy="822960"/>
          </a:xfrm>
          <a:prstGeom prst="ellipse">
            <a:avLst/>
          </a:prstGeom>
          <a:solidFill>
            <a:srgbClr val="B85042"/>
          </a:solidFill>
          <a:ln/>
          <a:effectLst>
            <a:outerShdw blurRad="76200" dist="25400" dir="8100000" algn="bl" rotWithShape="0">
              <a:srgbClr val="000000">
                <a:alpha val="10000"/>
              </a:srgbClr>
            </a:outerShdw>
          </a:effectLst>
        </p:spPr>
        <p:txBody>
          <a:bodyPr/>
          <a:lstStyle/>
          <a:p>
            <a:endParaRPr lang="en-US"/>
          </a:p>
        </p:txBody>
      </p:sp>
      <p:pic>
        <p:nvPicPr>
          <p:cNvPr id="5" name="Image 0" descr="preencoded.png"/>
          <p:cNvPicPr>
            <a:picLocks noChangeAspect="1"/>
          </p:cNvPicPr>
          <p:nvPr/>
        </p:nvPicPr>
        <p:blipFill>
          <a:blip r:embed="rId3"/>
          <a:stretch>
            <a:fillRect/>
          </a:stretch>
        </p:blipFill>
        <p:spPr>
          <a:xfrm>
            <a:off x="845820" y="1851660"/>
            <a:ext cx="411480" cy="411480"/>
          </a:xfrm>
          <a:prstGeom prst="rect">
            <a:avLst/>
          </a:prstGeom>
        </p:spPr>
      </p:pic>
      <p:sp>
        <p:nvSpPr>
          <p:cNvPr id="6" name="Text 3"/>
          <p:cNvSpPr/>
          <p:nvPr/>
        </p:nvSpPr>
        <p:spPr>
          <a:xfrm>
            <a:off x="1828800" y="1463040"/>
            <a:ext cx="6400800" cy="1097280"/>
          </a:xfrm>
          <a:prstGeom prst="rect">
            <a:avLst/>
          </a:prstGeom>
          <a:noFill/>
          <a:ln/>
        </p:spPr>
        <p:txBody>
          <a:bodyPr wrap="square" rtlCol="0" anchor="ctr"/>
          <a:lstStyle/>
          <a:p>
            <a:pPr marL="0" indent="0">
              <a:buNone/>
            </a:pPr>
            <a:r>
              <a:rPr lang="en-US" sz="3800" b="1" dirty="0">
                <a:solidFill>
                  <a:srgbClr val="FFFFFF"/>
                </a:solidFill>
                <a:latin typeface="Georgia" pitchFamily="34" charset="0"/>
                <a:ea typeface="Georgia" pitchFamily="34" charset="-122"/>
                <a:cs typeface="Georgia" pitchFamily="34" charset="-120"/>
              </a:rPr>
              <a:t>MySQL vs. PostgreSQL</a:t>
            </a:r>
            <a:endParaRPr lang="en-US" sz="3800" dirty="0"/>
          </a:p>
        </p:txBody>
      </p:sp>
      <p:sp>
        <p:nvSpPr>
          <p:cNvPr id="7" name="Text 4"/>
          <p:cNvSpPr/>
          <p:nvPr/>
        </p:nvSpPr>
        <p:spPr>
          <a:xfrm>
            <a:off x="1828800" y="2560320"/>
            <a:ext cx="6400800" cy="731520"/>
          </a:xfrm>
          <a:prstGeom prst="rect">
            <a:avLst/>
          </a:prstGeom>
          <a:noFill/>
          <a:ln/>
        </p:spPr>
        <p:txBody>
          <a:bodyPr wrap="square" rtlCol="0" anchor="t"/>
          <a:lstStyle/>
          <a:p>
            <a:pPr marL="0" indent="0">
              <a:buNone/>
            </a:pPr>
            <a:r>
              <a:rPr lang="en-US" sz="1800" i="1" dirty="0">
                <a:solidFill>
                  <a:srgbClr val="A7BEAE"/>
                </a:solidFill>
                <a:latin typeface="Calibri" pitchFamily="34" charset="0"/>
                <a:ea typeface="Calibri" pitchFamily="34" charset="-122"/>
                <a:cs typeface="Calibri" pitchFamily="34" charset="-120"/>
              </a:rPr>
              <a:t>Side-by-side: what’s the same, what’s different, and why it matters</a:t>
            </a:r>
            <a:endParaRPr lang="en-US" sz="1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AF7F2"/>
        </a:solidFill>
        <a:effectLst/>
      </p:bgPr>
    </p:bg>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B85042"/>
          </a:solidFill>
          <a:ln/>
        </p:spPr>
        <p:txBody>
          <a:bodyPr/>
          <a:lstStyle/>
          <a:p>
            <a:endParaRPr lang="en-US"/>
          </a:p>
        </p:txBody>
      </p:sp>
      <p:sp>
        <p:nvSpPr>
          <p:cNvPr id="3" name="Text 1"/>
          <p:cNvSpPr/>
          <p:nvPr/>
        </p:nvSpPr>
        <p:spPr>
          <a:xfrm>
            <a:off x="548640" y="228600"/>
            <a:ext cx="8046720" cy="594360"/>
          </a:xfrm>
          <a:prstGeom prst="rect">
            <a:avLst/>
          </a:prstGeom>
          <a:noFill/>
          <a:ln/>
        </p:spPr>
        <p:txBody>
          <a:bodyPr wrap="square" lIns="0" tIns="0" rIns="0" bIns="0" rtlCol="0" anchor="ctr"/>
          <a:lstStyle/>
          <a:p>
            <a:pPr marL="0" indent="0">
              <a:buNone/>
            </a:pPr>
            <a:r>
              <a:rPr lang="en-US" sz="2800" b="1" dirty="0">
                <a:solidFill>
                  <a:srgbClr val="B85042"/>
                </a:solidFill>
                <a:latin typeface="Georgia" pitchFamily="34" charset="0"/>
                <a:ea typeface="Georgia" pitchFamily="34" charset="-122"/>
                <a:cs typeface="Georgia" pitchFamily="34" charset="-120"/>
              </a:rPr>
              <a:t>Why Learn PostgreSQL?</a:t>
            </a:r>
            <a:endParaRPr lang="en-US" sz="2800" dirty="0"/>
          </a:p>
        </p:txBody>
      </p:sp>
      <p:sp>
        <p:nvSpPr>
          <p:cNvPr id="4" name="Shape 2"/>
          <p:cNvSpPr/>
          <p:nvPr/>
        </p:nvSpPr>
        <p:spPr>
          <a:xfrm>
            <a:off x="548640" y="822960"/>
            <a:ext cx="2743200" cy="0"/>
          </a:xfrm>
          <a:prstGeom prst="line">
            <a:avLst/>
          </a:prstGeom>
          <a:noFill/>
          <a:ln w="25400">
            <a:solidFill>
              <a:srgbClr val="C4953A"/>
            </a:solidFill>
            <a:prstDash val="solid"/>
          </a:ln>
        </p:spPr>
        <p:txBody>
          <a:bodyPr/>
          <a:lstStyle/>
          <a:p>
            <a:endParaRPr lang="en-US"/>
          </a:p>
        </p:txBody>
      </p:sp>
      <p:sp>
        <p:nvSpPr>
          <p:cNvPr id="5" name="Shape 3"/>
          <p:cNvSpPr/>
          <p:nvPr/>
        </p:nvSpPr>
        <p:spPr>
          <a:xfrm>
            <a:off x="548640" y="1051560"/>
            <a:ext cx="8046720" cy="1051560"/>
          </a:xfrm>
          <a:prstGeom prst="rect">
            <a:avLst/>
          </a:prstGeom>
          <a:solidFill>
            <a:srgbClr val="FFFFFF"/>
          </a:solidFill>
          <a:ln/>
          <a:effectLst>
            <a:outerShdw blurRad="76200" dist="25400" dir="8100000" algn="bl" rotWithShape="0">
              <a:srgbClr val="000000">
                <a:alpha val="10000"/>
              </a:srgbClr>
            </a:outerShdw>
          </a:effectLst>
        </p:spPr>
        <p:txBody>
          <a:bodyPr/>
          <a:lstStyle/>
          <a:p>
            <a:endParaRPr lang="en-US"/>
          </a:p>
        </p:txBody>
      </p:sp>
      <p:sp>
        <p:nvSpPr>
          <p:cNvPr id="6" name="Shape 4"/>
          <p:cNvSpPr/>
          <p:nvPr/>
        </p:nvSpPr>
        <p:spPr>
          <a:xfrm>
            <a:off x="548640" y="1051560"/>
            <a:ext cx="54864" cy="1051560"/>
          </a:xfrm>
          <a:prstGeom prst="rect">
            <a:avLst/>
          </a:prstGeom>
          <a:solidFill>
            <a:srgbClr val="6B8F71"/>
          </a:solidFill>
          <a:ln/>
        </p:spPr>
        <p:txBody>
          <a:bodyPr/>
          <a:lstStyle/>
          <a:p>
            <a:endParaRPr lang="en-US"/>
          </a:p>
        </p:txBody>
      </p:sp>
      <p:sp>
        <p:nvSpPr>
          <p:cNvPr id="7" name="Text 5"/>
          <p:cNvSpPr/>
          <p:nvPr/>
        </p:nvSpPr>
        <p:spPr>
          <a:xfrm>
            <a:off x="777240" y="1188720"/>
            <a:ext cx="548640" cy="411480"/>
          </a:xfrm>
          <a:prstGeom prst="rect">
            <a:avLst/>
          </a:prstGeom>
          <a:noFill/>
          <a:ln/>
        </p:spPr>
        <p:txBody>
          <a:bodyPr wrap="square" lIns="0" tIns="0" rIns="0" bIns="0" rtlCol="0" anchor="ctr"/>
          <a:lstStyle/>
          <a:p>
            <a:pPr marL="0" indent="0">
              <a:buNone/>
            </a:pPr>
            <a:r>
              <a:rPr lang="en-US" sz="2800" b="1" dirty="0">
                <a:solidFill>
                  <a:srgbClr val="6B8F71"/>
                </a:solidFill>
                <a:latin typeface="Georgia" pitchFamily="34" charset="0"/>
                <a:ea typeface="Georgia" pitchFamily="34" charset="-122"/>
                <a:cs typeface="Georgia" pitchFamily="34" charset="-120"/>
              </a:rPr>
              <a:t>01</a:t>
            </a:r>
            <a:endParaRPr lang="en-US" sz="2800" dirty="0"/>
          </a:p>
        </p:txBody>
      </p:sp>
      <p:pic>
        <p:nvPicPr>
          <p:cNvPr id="8" name="Image 0" descr="preencoded.png"/>
          <p:cNvPicPr>
            <a:picLocks noChangeAspect="1"/>
          </p:cNvPicPr>
          <p:nvPr/>
        </p:nvPicPr>
        <p:blipFill>
          <a:blip r:embed="rId3"/>
          <a:stretch>
            <a:fillRect/>
          </a:stretch>
        </p:blipFill>
        <p:spPr>
          <a:xfrm>
            <a:off x="868680" y="1645920"/>
            <a:ext cx="320040" cy="320040"/>
          </a:xfrm>
          <a:prstGeom prst="rect">
            <a:avLst/>
          </a:prstGeom>
        </p:spPr>
      </p:pic>
      <p:sp>
        <p:nvSpPr>
          <p:cNvPr id="9" name="Text 6"/>
          <p:cNvSpPr/>
          <p:nvPr/>
        </p:nvSpPr>
        <p:spPr>
          <a:xfrm>
            <a:off x="1463040" y="1161288"/>
            <a:ext cx="6858000" cy="365760"/>
          </a:xfrm>
          <a:prstGeom prst="rect">
            <a:avLst/>
          </a:prstGeom>
          <a:noFill/>
          <a:ln/>
        </p:spPr>
        <p:txBody>
          <a:bodyPr wrap="square" lIns="0" tIns="0" rIns="0" bIns="0" rtlCol="0" anchor="ctr"/>
          <a:lstStyle/>
          <a:p>
            <a:pPr marL="0" indent="0">
              <a:buNone/>
            </a:pPr>
            <a:r>
              <a:rPr lang="en-US" sz="1700" b="1" dirty="0">
                <a:solidFill>
                  <a:srgbClr val="2C2419"/>
                </a:solidFill>
                <a:latin typeface="Georgia" pitchFamily="34" charset="0"/>
                <a:ea typeface="Georgia" pitchFamily="34" charset="-122"/>
                <a:cs typeface="Georgia" pitchFamily="34" charset="-120"/>
              </a:rPr>
              <a:t>SQL Skills Transfer Directly</a:t>
            </a:r>
            <a:endParaRPr lang="en-US" sz="1700" dirty="0"/>
          </a:p>
        </p:txBody>
      </p:sp>
      <p:sp>
        <p:nvSpPr>
          <p:cNvPr id="10" name="Text 7"/>
          <p:cNvSpPr/>
          <p:nvPr/>
        </p:nvSpPr>
        <p:spPr>
          <a:xfrm>
            <a:off x="1463040" y="1527048"/>
            <a:ext cx="6858000" cy="502920"/>
          </a:xfrm>
          <a:prstGeom prst="rect">
            <a:avLst/>
          </a:prstGeom>
          <a:noFill/>
          <a:ln/>
        </p:spPr>
        <p:txBody>
          <a:bodyPr wrap="square" lIns="0" tIns="0" rIns="0" bIns="0" rtlCol="0" anchor="ctr"/>
          <a:lstStyle/>
          <a:p>
            <a:pPr marL="0" indent="0">
              <a:lnSpc>
                <a:spcPct val="130000"/>
              </a:lnSpc>
              <a:buNone/>
            </a:pPr>
            <a:r>
              <a:rPr lang="en-US" sz="1200" dirty="0">
                <a:solidFill>
                  <a:srgbClr val="8C8279"/>
                </a:solidFill>
                <a:latin typeface="Calibri" pitchFamily="34" charset="0"/>
                <a:ea typeface="Calibri" pitchFamily="34" charset="-122"/>
                <a:cs typeface="Calibri" pitchFamily="34" charset="-120"/>
              </a:rPr>
              <a:t>About 90% of what you already know works in Postgres. SELECT, INSERT, JOINs, GROUP BY—all the same. Postgres actually follows the SQL standard more closely than MySQL.</a:t>
            </a:r>
            <a:endParaRPr lang="en-US" sz="1200" dirty="0"/>
          </a:p>
        </p:txBody>
      </p:sp>
      <p:sp>
        <p:nvSpPr>
          <p:cNvPr id="11" name="Shape 8"/>
          <p:cNvSpPr/>
          <p:nvPr/>
        </p:nvSpPr>
        <p:spPr>
          <a:xfrm>
            <a:off x="548640" y="2331720"/>
            <a:ext cx="8046720" cy="1051560"/>
          </a:xfrm>
          <a:prstGeom prst="rect">
            <a:avLst/>
          </a:prstGeom>
          <a:solidFill>
            <a:srgbClr val="FFFFFF"/>
          </a:solidFill>
          <a:ln/>
          <a:effectLst>
            <a:outerShdw blurRad="76200" dist="25400" dir="8100000" algn="bl" rotWithShape="0">
              <a:srgbClr val="000000">
                <a:alpha val="10000"/>
              </a:srgbClr>
            </a:outerShdw>
          </a:effectLst>
        </p:spPr>
        <p:txBody>
          <a:bodyPr/>
          <a:lstStyle/>
          <a:p>
            <a:endParaRPr lang="en-US"/>
          </a:p>
        </p:txBody>
      </p:sp>
      <p:sp>
        <p:nvSpPr>
          <p:cNvPr id="12" name="Shape 9"/>
          <p:cNvSpPr/>
          <p:nvPr/>
        </p:nvSpPr>
        <p:spPr>
          <a:xfrm>
            <a:off x="548640" y="2331720"/>
            <a:ext cx="54864" cy="1051560"/>
          </a:xfrm>
          <a:prstGeom prst="rect">
            <a:avLst/>
          </a:prstGeom>
          <a:solidFill>
            <a:srgbClr val="B85042"/>
          </a:solidFill>
          <a:ln/>
        </p:spPr>
        <p:txBody>
          <a:bodyPr/>
          <a:lstStyle/>
          <a:p>
            <a:endParaRPr lang="en-US"/>
          </a:p>
        </p:txBody>
      </p:sp>
      <p:sp>
        <p:nvSpPr>
          <p:cNvPr id="13" name="Text 10"/>
          <p:cNvSpPr/>
          <p:nvPr/>
        </p:nvSpPr>
        <p:spPr>
          <a:xfrm>
            <a:off x="777240" y="2468880"/>
            <a:ext cx="548640" cy="411480"/>
          </a:xfrm>
          <a:prstGeom prst="rect">
            <a:avLst/>
          </a:prstGeom>
          <a:noFill/>
          <a:ln/>
        </p:spPr>
        <p:txBody>
          <a:bodyPr wrap="square" lIns="0" tIns="0" rIns="0" bIns="0" rtlCol="0" anchor="ctr"/>
          <a:lstStyle/>
          <a:p>
            <a:pPr marL="0" indent="0">
              <a:buNone/>
            </a:pPr>
            <a:r>
              <a:rPr lang="en-US" sz="2800" b="1" dirty="0">
                <a:solidFill>
                  <a:srgbClr val="B85042"/>
                </a:solidFill>
                <a:latin typeface="Georgia" pitchFamily="34" charset="0"/>
                <a:ea typeface="Georgia" pitchFamily="34" charset="-122"/>
                <a:cs typeface="Georgia" pitchFamily="34" charset="-120"/>
              </a:rPr>
              <a:t>02</a:t>
            </a:r>
            <a:endParaRPr lang="en-US" sz="2800" dirty="0"/>
          </a:p>
        </p:txBody>
      </p:sp>
      <p:pic>
        <p:nvPicPr>
          <p:cNvPr id="14" name="Image 1" descr="preencoded.png"/>
          <p:cNvPicPr>
            <a:picLocks noChangeAspect="1"/>
          </p:cNvPicPr>
          <p:nvPr/>
        </p:nvPicPr>
        <p:blipFill>
          <a:blip r:embed="rId4"/>
          <a:stretch>
            <a:fillRect/>
          </a:stretch>
        </p:blipFill>
        <p:spPr>
          <a:xfrm>
            <a:off x="868680" y="2926080"/>
            <a:ext cx="320040" cy="320040"/>
          </a:xfrm>
          <a:prstGeom prst="rect">
            <a:avLst/>
          </a:prstGeom>
        </p:spPr>
      </p:pic>
      <p:sp>
        <p:nvSpPr>
          <p:cNvPr id="15" name="Text 11"/>
          <p:cNvSpPr/>
          <p:nvPr/>
        </p:nvSpPr>
        <p:spPr>
          <a:xfrm>
            <a:off x="1463040" y="2441448"/>
            <a:ext cx="6858000" cy="365760"/>
          </a:xfrm>
          <a:prstGeom prst="rect">
            <a:avLst/>
          </a:prstGeom>
          <a:noFill/>
          <a:ln/>
        </p:spPr>
        <p:txBody>
          <a:bodyPr wrap="square" lIns="0" tIns="0" rIns="0" bIns="0" rtlCol="0" anchor="ctr"/>
          <a:lstStyle/>
          <a:p>
            <a:pPr marL="0" indent="0">
              <a:buNone/>
            </a:pPr>
            <a:r>
              <a:rPr lang="en-US" sz="1700" b="1" dirty="0">
                <a:solidFill>
                  <a:srgbClr val="2C2419"/>
                </a:solidFill>
                <a:latin typeface="Georgia" pitchFamily="34" charset="0"/>
                <a:ea typeface="Georgia" pitchFamily="34" charset="-122"/>
                <a:cs typeface="Georgia" pitchFamily="34" charset="-120"/>
              </a:rPr>
              <a:t>The Industry Go-To for Serious Work</a:t>
            </a:r>
            <a:endParaRPr lang="en-US" sz="1700" dirty="0"/>
          </a:p>
        </p:txBody>
      </p:sp>
      <p:sp>
        <p:nvSpPr>
          <p:cNvPr id="16" name="Text 12"/>
          <p:cNvSpPr/>
          <p:nvPr/>
        </p:nvSpPr>
        <p:spPr>
          <a:xfrm>
            <a:off x="1463040" y="2807208"/>
            <a:ext cx="6858000" cy="502920"/>
          </a:xfrm>
          <a:prstGeom prst="rect">
            <a:avLst/>
          </a:prstGeom>
          <a:noFill/>
          <a:ln/>
        </p:spPr>
        <p:txBody>
          <a:bodyPr wrap="square" lIns="0" tIns="0" rIns="0" bIns="0" rtlCol="0" anchor="ctr"/>
          <a:lstStyle/>
          <a:p>
            <a:pPr marL="0" indent="0">
              <a:lnSpc>
                <a:spcPct val="130000"/>
              </a:lnSpc>
              <a:buNone/>
            </a:pPr>
            <a:r>
              <a:rPr lang="en-US" sz="1200" dirty="0">
                <a:solidFill>
                  <a:srgbClr val="8C8279"/>
                </a:solidFill>
                <a:latin typeface="Calibri" pitchFamily="34" charset="0"/>
                <a:ea typeface="Calibri" pitchFamily="34" charset="-122"/>
                <a:cs typeface="Calibri" pitchFamily="34" charset="-120"/>
              </a:rPr>
              <a:t>MySQL powers the web. Postgres powers enterprise analytics, complex queries, and heavy write operations. Knowing both makes you a complete professional.</a:t>
            </a:r>
            <a:endParaRPr lang="en-US" sz="1200" dirty="0"/>
          </a:p>
        </p:txBody>
      </p:sp>
      <p:sp>
        <p:nvSpPr>
          <p:cNvPr id="17" name="Shape 13"/>
          <p:cNvSpPr/>
          <p:nvPr/>
        </p:nvSpPr>
        <p:spPr>
          <a:xfrm>
            <a:off x="548640" y="3611880"/>
            <a:ext cx="8046720" cy="1051560"/>
          </a:xfrm>
          <a:prstGeom prst="rect">
            <a:avLst/>
          </a:prstGeom>
          <a:solidFill>
            <a:srgbClr val="FFFFFF"/>
          </a:solidFill>
          <a:ln/>
          <a:effectLst>
            <a:outerShdw blurRad="76200" dist="25400" dir="8100000" algn="bl" rotWithShape="0">
              <a:srgbClr val="000000">
                <a:alpha val="10000"/>
              </a:srgbClr>
            </a:outerShdw>
          </a:effectLst>
        </p:spPr>
        <p:txBody>
          <a:bodyPr/>
          <a:lstStyle/>
          <a:p>
            <a:endParaRPr lang="en-US"/>
          </a:p>
        </p:txBody>
      </p:sp>
      <p:sp>
        <p:nvSpPr>
          <p:cNvPr id="18" name="Shape 14"/>
          <p:cNvSpPr/>
          <p:nvPr/>
        </p:nvSpPr>
        <p:spPr>
          <a:xfrm>
            <a:off x="548640" y="3611880"/>
            <a:ext cx="54864" cy="1051560"/>
          </a:xfrm>
          <a:prstGeom prst="rect">
            <a:avLst/>
          </a:prstGeom>
          <a:solidFill>
            <a:srgbClr val="C4953A"/>
          </a:solidFill>
          <a:ln/>
        </p:spPr>
        <p:txBody>
          <a:bodyPr/>
          <a:lstStyle/>
          <a:p>
            <a:endParaRPr lang="en-US"/>
          </a:p>
        </p:txBody>
      </p:sp>
      <p:sp>
        <p:nvSpPr>
          <p:cNvPr id="19" name="Text 15"/>
          <p:cNvSpPr/>
          <p:nvPr/>
        </p:nvSpPr>
        <p:spPr>
          <a:xfrm>
            <a:off x="777240" y="3749040"/>
            <a:ext cx="548640" cy="411480"/>
          </a:xfrm>
          <a:prstGeom prst="rect">
            <a:avLst/>
          </a:prstGeom>
          <a:noFill/>
          <a:ln/>
        </p:spPr>
        <p:txBody>
          <a:bodyPr wrap="square" lIns="0" tIns="0" rIns="0" bIns="0" rtlCol="0" anchor="ctr"/>
          <a:lstStyle/>
          <a:p>
            <a:pPr marL="0" indent="0">
              <a:buNone/>
            </a:pPr>
            <a:r>
              <a:rPr lang="en-US" sz="2800" b="1" dirty="0">
                <a:solidFill>
                  <a:srgbClr val="C4953A"/>
                </a:solidFill>
                <a:latin typeface="Georgia" pitchFamily="34" charset="0"/>
                <a:ea typeface="Georgia" pitchFamily="34" charset="-122"/>
                <a:cs typeface="Georgia" pitchFamily="34" charset="-120"/>
              </a:rPr>
              <a:t>03</a:t>
            </a:r>
            <a:endParaRPr lang="en-US" sz="2800" dirty="0"/>
          </a:p>
        </p:txBody>
      </p:sp>
      <p:pic>
        <p:nvPicPr>
          <p:cNvPr id="20" name="Image 2" descr="preencoded.png"/>
          <p:cNvPicPr>
            <a:picLocks noChangeAspect="1"/>
          </p:cNvPicPr>
          <p:nvPr/>
        </p:nvPicPr>
        <p:blipFill>
          <a:blip r:embed="rId5"/>
          <a:stretch>
            <a:fillRect/>
          </a:stretch>
        </p:blipFill>
        <p:spPr>
          <a:xfrm>
            <a:off x="868680" y="4206240"/>
            <a:ext cx="320040" cy="320040"/>
          </a:xfrm>
          <a:prstGeom prst="rect">
            <a:avLst/>
          </a:prstGeom>
        </p:spPr>
      </p:pic>
      <p:sp>
        <p:nvSpPr>
          <p:cNvPr id="21" name="Text 16"/>
          <p:cNvSpPr/>
          <p:nvPr/>
        </p:nvSpPr>
        <p:spPr>
          <a:xfrm>
            <a:off x="1463040" y="3721608"/>
            <a:ext cx="6858000" cy="365760"/>
          </a:xfrm>
          <a:prstGeom prst="rect">
            <a:avLst/>
          </a:prstGeom>
          <a:noFill/>
          <a:ln/>
        </p:spPr>
        <p:txBody>
          <a:bodyPr wrap="square" lIns="0" tIns="0" rIns="0" bIns="0" rtlCol="0" anchor="ctr"/>
          <a:lstStyle/>
          <a:p>
            <a:pPr marL="0" indent="0">
              <a:buNone/>
            </a:pPr>
            <a:r>
              <a:rPr lang="en-US" sz="1700" b="1" dirty="0">
                <a:solidFill>
                  <a:srgbClr val="2C2419"/>
                </a:solidFill>
                <a:latin typeface="Georgia" pitchFamily="34" charset="0"/>
                <a:ea typeface="Georgia" pitchFamily="34" charset="-122"/>
                <a:cs typeface="Georgia" pitchFamily="34" charset="-120"/>
              </a:rPr>
              <a:t>The Job Market Demands It</a:t>
            </a:r>
            <a:endParaRPr lang="en-US" sz="1700" dirty="0"/>
          </a:p>
        </p:txBody>
      </p:sp>
      <p:sp>
        <p:nvSpPr>
          <p:cNvPr id="22" name="Text 17"/>
          <p:cNvSpPr/>
          <p:nvPr/>
        </p:nvSpPr>
        <p:spPr>
          <a:xfrm>
            <a:off x="1463040" y="4087368"/>
            <a:ext cx="6858000" cy="502920"/>
          </a:xfrm>
          <a:prstGeom prst="rect">
            <a:avLst/>
          </a:prstGeom>
          <a:noFill/>
          <a:ln/>
        </p:spPr>
        <p:txBody>
          <a:bodyPr wrap="square" lIns="0" tIns="0" rIns="0" bIns="0" rtlCol="0" anchor="ctr"/>
          <a:lstStyle/>
          <a:p>
            <a:pPr marL="0" indent="0">
              <a:lnSpc>
                <a:spcPct val="130000"/>
              </a:lnSpc>
              <a:buNone/>
            </a:pPr>
            <a:r>
              <a:rPr lang="en-US" sz="1200" dirty="0">
                <a:solidFill>
                  <a:srgbClr val="8C8279"/>
                </a:solidFill>
                <a:latin typeface="Calibri" pitchFamily="34" charset="0"/>
                <a:ea typeface="Calibri" pitchFamily="34" charset="-122"/>
                <a:cs typeface="Calibri" pitchFamily="34" charset="-120"/>
              </a:rPr>
              <a:t>PostgreSQL appears in job postings as often as MySQL. AWS, Google Cloud, and Azure all offer managed Postgres services. This is career fuel.</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AF7F2"/>
        </a:solidFill>
        <a:effectLst/>
      </p:bgPr>
    </p:bg>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B85042"/>
          </a:solidFill>
          <a:ln/>
        </p:spPr>
        <p:txBody>
          <a:bodyPr/>
          <a:lstStyle/>
          <a:p>
            <a:endParaRPr lang="en-US"/>
          </a:p>
        </p:txBody>
      </p:sp>
      <p:sp>
        <p:nvSpPr>
          <p:cNvPr id="3" name="Text 1"/>
          <p:cNvSpPr/>
          <p:nvPr/>
        </p:nvSpPr>
        <p:spPr>
          <a:xfrm>
            <a:off x="548640" y="228600"/>
            <a:ext cx="8046720" cy="594360"/>
          </a:xfrm>
          <a:prstGeom prst="rect">
            <a:avLst/>
          </a:prstGeom>
          <a:noFill/>
          <a:ln/>
        </p:spPr>
        <p:txBody>
          <a:bodyPr wrap="square" lIns="0" tIns="0" rIns="0" bIns="0" rtlCol="0" anchor="ctr"/>
          <a:lstStyle/>
          <a:p>
            <a:pPr marL="0" indent="0">
              <a:buNone/>
            </a:pPr>
            <a:r>
              <a:rPr lang="en-US" sz="2800" b="1" dirty="0">
                <a:solidFill>
                  <a:srgbClr val="B85042"/>
                </a:solidFill>
                <a:latin typeface="Georgia" pitchFamily="34" charset="0"/>
                <a:ea typeface="Georgia" pitchFamily="34" charset="-122"/>
                <a:cs typeface="Georgia" pitchFamily="34" charset="-120"/>
              </a:rPr>
              <a:t>MySQL vs. PostgreSQL Comparison</a:t>
            </a:r>
            <a:endParaRPr lang="en-US" sz="2800" dirty="0"/>
          </a:p>
        </p:txBody>
      </p:sp>
      <p:sp>
        <p:nvSpPr>
          <p:cNvPr id="4" name="Shape 2"/>
          <p:cNvSpPr/>
          <p:nvPr/>
        </p:nvSpPr>
        <p:spPr>
          <a:xfrm>
            <a:off x="548640" y="822960"/>
            <a:ext cx="2743200" cy="0"/>
          </a:xfrm>
          <a:prstGeom prst="line">
            <a:avLst/>
          </a:prstGeom>
          <a:noFill/>
          <a:ln w="25400">
            <a:solidFill>
              <a:srgbClr val="C4953A"/>
            </a:solidFill>
            <a:prstDash val="solid"/>
          </a:ln>
        </p:spPr>
        <p:txBody>
          <a:bodyPr/>
          <a:lstStyle/>
          <a:p>
            <a:endParaRPr lang="en-US"/>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457200" y="1005840"/>
          <a:ext cx="8229600" cy="2926080"/>
        </p:xfrm>
        <a:graphic>
          <a:graphicData uri="http://schemas.openxmlformats.org/drawingml/2006/table">
            <a:tbl>
              <a:tblPr/>
              <a:tblGrid>
                <a:gridCol w="2194560">
                  <a:extLst>
                    <a:ext uri="{9D8B030D-6E8A-4147-A177-3AD203B41FA5}">
                      <a16:colId xmlns:a16="http://schemas.microsoft.com/office/drawing/2014/main" val="20000"/>
                    </a:ext>
                  </a:extLst>
                </a:gridCol>
                <a:gridCol w="3017520">
                  <a:extLst>
                    <a:ext uri="{9D8B030D-6E8A-4147-A177-3AD203B41FA5}">
                      <a16:colId xmlns:a16="http://schemas.microsoft.com/office/drawing/2014/main" val="20001"/>
                    </a:ext>
                  </a:extLst>
                </a:gridCol>
                <a:gridCol w="3017520">
                  <a:extLst>
                    <a:ext uri="{9D8B030D-6E8A-4147-A177-3AD203B41FA5}">
                      <a16:colId xmlns:a16="http://schemas.microsoft.com/office/drawing/2014/main" val="20002"/>
                    </a:ext>
                  </a:extLst>
                </a:gridCol>
              </a:tblGrid>
              <a:tr h="365760">
                <a:tc>
                  <a:txBody>
                    <a:bodyPr/>
                    <a:lstStyle/>
                    <a:p>
                      <a:pPr marL="0" indent="0">
                        <a:buNone/>
                      </a:pPr>
                      <a:r>
                        <a:rPr lang="en-US" sz="1200" b="1" dirty="0">
                          <a:solidFill>
                            <a:srgbClr val="FFFFFF"/>
                          </a:solidFill>
                          <a:latin typeface="Georgia" pitchFamily="34" charset="0"/>
                          <a:ea typeface="Georgia" pitchFamily="34" charset="-122"/>
                          <a:cs typeface="Georgia" pitchFamily="34" charset="-120"/>
                        </a:rPr>
                        <a:t>Feature</a:t>
                      </a:r>
                      <a:endParaRPr lang="en-US" sz="1200" dirty="0">
                        <a:latin typeface="Georgia" charset="0"/>
                        <a:ea typeface="Georgia" charset="0"/>
                        <a:cs typeface="Georgia" charset="0"/>
                      </a:endParaRPr>
                    </a:p>
                  </a:txBody>
                  <a:tcPr marL="76200" marR="76200" marT="50800" marB="508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6B8F71"/>
                    </a:solidFill>
                  </a:tcPr>
                </a:tc>
                <a:tc>
                  <a:txBody>
                    <a:bodyPr/>
                    <a:lstStyle/>
                    <a:p>
                      <a:pPr marL="0" indent="0">
                        <a:buNone/>
                      </a:pPr>
                      <a:r>
                        <a:rPr lang="en-US" sz="1200" b="1" dirty="0">
                          <a:solidFill>
                            <a:srgbClr val="FFFFFF"/>
                          </a:solidFill>
                          <a:latin typeface="Georgia" pitchFamily="34" charset="0"/>
                          <a:ea typeface="Georgia" pitchFamily="34" charset="-122"/>
                          <a:cs typeface="Georgia" pitchFamily="34" charset="-120"/>
                        </a:rPr>
                        <a:t>MySQL (What You Know)</a:t>
                      </a:r>
                      <a:endParaRPr lang="en-US" sz="1200" dirty="0">
                        <a:latin typeface="Georgia" charset="0"/>
                        <a:ea typeface="Georgia" charset="0"/>
                        <a:cs typeface="Georgia" charset="0"/>
                      </a:endParaRPr>
                    </a:p>
                  </a:txBody>
                  <a:tcPr marL="76200" marR="76200" marT="50800" marB="508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6B8F71"/>
                    </a:solidFill>
                  </a:tcPr>
                </a:tc>
                <a:tc>
                  <a:txBody>
                    <a:bodyPr/>
                    <a:lstStyle/>
                    <a:p>
                      <a:pPr marL="0" indent="0">
                        <a:buNone/>
                      </a:pPr>
                      <a:r>
                        <a:rPr lang="en-US" sz="1200" b="1" dirty="0">
                          <a:solidFill>
                            <a:srgbClr val="FFFFFF"/>
                          </a:solidFill>
                          <a:latin typeface="Georgia" pitchFamily="34" charset="0"/>
                          <a:ea typeface="Georgia" pitchFamily="34" charset="-122"/>
                          <a:cs typeface="Georgia" pitchFamily="34" charset="-120"/>
                        </a:rPr>
                        <a:t>PostgreSQL (What You’re Learning)</a:t>
                      </a:r>
                      <a:endParaRPr lang="en-US" sz="1200" dirty="0">
                        <a:latin typeface="Georgia" charset="0"/>
                        <a:ea typeface="Georgia" charset="0"/>
                        <a:cs typeface="Georgia" charset="0"/>
                      </a:endParaRPr>
                    </a:p>
                  </a:txBody>
                  <a:tcPr marL="76200" marR="76200" marT="50800" marB="508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6B8F71"/>
                    </a:solidFill>
                  </a:tcPr>
                </a:tc>
                <a:extLst>
                  <a:ext uri="{0D108BD9-81ED-4DB2-BD59-A6C34878D82A}">
                    <a16:rowId xmlns:a16="http://schemas.microsoft.com/office/drawing/2014/main" val="10000"/>
                  </a:ext>
                </a:extLst>
              </a:tr>
              <a:tr h="365760">
                <a:tc>
                  <a:txBody>
                    <a:bodyPr/>
                    <a:lstStyle/>
                    <a:p>
                      <a:pPr marL="0" indent="0">
                        <a:buNone/>
                      </a:pPr>
                      <a:r>
                        <a:rPr lang="en-US" sz="1100" b="1" dirty="0">
                          <a:solidFill>
                            <a:srgbClr val="2C2419"/>
                          </a:solidFill>
                          <a:latin typeface="Calibri" pitchFamily="34" charset="0"/>
                          <a:ea typeface="Calibri" pitchFamily="34" charset="-122"/>
                          <a:cs typeface="Calibri" pitchFamily="34" charset="-120"/>
                        </a:rPr>
                        <a:t>Type</a:t>
                      </a:r>
                      <a:endParaRPr lang="en-US" sz="1100" dirty="0">
                        <a:latin typeface="Calibri" charset="0"/>
                        <a:ea typeface="Calibri" charset="0"/>
                        <a:cs typeface="Calibri" charset="0"/>
                      </a:endParaRPr>
                    </a:p>
                  </a:txBody>
                  <a:tcPr marL="76200" marR="76200" marT="50800" marB="508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FFFFF"/>
                    </a:solidFill>
                  </a:tcPr>
                </a:tc>
                <a:tc>
                  <a:txBody>
                    <a:bodyPr/>
                    <a:lstStyle/>
                    <a:p>
                      <a:pPr marL="0" indent="0">
                        <a:buNone/>
                      </a:pPr>
                      <a:r>
                        <a:rPr lang="en-US" sz="1100" dirty="0">
                          <a:solidFill>
                            <a:srgbClr val="2C2419"/>
                          </a:solidFill>
                          <a:latin typeface="Calibri" pitchFamily="34" charset="0"/>
                          <a:ea typeface="Calibri" pitchFamily="34" charset="-122"/>
                          <a:cs typeface="Calibri" pitchFamily="34" charset="-120"/>
                        </a:rPr>
                        <a:t>Relational (RDBMS)</a:t>
                      </a:r>
                      <a:endParaRPr lang="en-US" sz="1100" dirty="0">
                        <a:latin typeface="Calibri" charset="0"/>
                        <a:ea typeface="Calibri" charset="0"/>
                        <a:cs typeface="Calibri" charset="0"/>
                      </a:endParaRPr>
                    </a:p>
                  </a:txBody>
                  <a:tcPr marL="76200" marR="76200" marT="50800" marB="508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FFFFF"/>
                    </a:solidFill>
                  </a:tcPr>
                </a:tc>
                <a:tc>
                  <a:txBody>
                    <a:bodyPr/>
                    <a:lstStyle/>
                    <a:p>
                      <a:pPr marL="0" indent="0">
                        <a:buNone/>
                      </a:pPr>
                      <a:r>
                        <a:rPr lang="en-US" sz="1100" dirty="0">
                          <a:solidFill>
                            <a:srgbClr val="2C2419"/>
                          </a:solidFill>
                          <a:latin typeface="Calibri" pitchFamily="34" charset="0"/>
                          <a:ea typeface="Calibri" pitchFamily="34" charset="-122"/>
                          <a:cs typeface="Calibri" pitchFamily="34" charset="-120"/>
                        </a:rPr>
                        <a:t>Object-Relational (ORDBMS)</a:t>
                      </a:r>
                      <a:endParaRPr lang="en-US" sz="1100" dirty="0">
                        <a:latin typeface="Calibri" charset="0"/>
                        <a:ea typeface="Calibri" charset="0"/>
                        <a:cs typeface="Calibri" charset="0"/>
                      </a:endParaRPr>
                    </a:p>
                  </a:txBody>
                  <a:tcPr marL="76200" marR="76200" marT="50800" marB="508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65760">
                <a:tc>
                  <a:txBody>
                    <a:bodyPr/>
                    <a:lstStyle/>
                    <a:p>
                      <a:pPr marL="0" indent="0">
                        <a:buNone/>
                      </a:pPr>
                      <a:r>
                        <a:rPr lang="en-US" sz="1100" b="1" dirty="0">
                          <a:solidFill>
                            <a:srgbClr val="2C2419"/>
                          </a:solidFill>
                          <a:latin typeface="Calibri" pitchFamily="34" charset="0"/>
                          <a:ea typeface="Calibri" pitchFamily="34" charset="-122"/>
                          <a:cs typeface="Calibri" pitchFamily="34" charset="-120"/>
                        </a:rPr>
                        <a:t>ACID Compliance</a:t>
                      </a:r>
                      <a:endParaRPr lang="en-US" sz="1100" dirty="0">
                        <a:latin typeface="Calibri" charset="0"/>
                        <a:ea typeface="Calibri" charset="0"/>
                        <a:cs typeface="Calibri" charset="0"/>
                      </a:endParaRPr>
                    </a:p>
                  </a:txBody>
                  <a:tcPr marL="76200" marR="76200" marT="50800" marB="508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5F2ED"/>
                    </a:solidFill>
                  </a:tcPr>
                </a:tc>
                <a:tc>
                  <a:txBody>
                    <a:bodyPr/>
                    <a:lstStyle/>
                    <a:p>
                      <a:pPr marL="0" indent="0">
                        <a:buNone/>
                      </a:pPr>
                      <a:r>
                        <a:rPr lang="en-US" sz="1100" dirty="0">
                          <a:solidFill>
                            <a:srgbClr val="2C2419"/>
                          </a:solidFill>
                          <a:latin typeface="Calibri" pitchFamily="34" charset="0"/>
                          <a:ea typeface="Calibri" pitchFamily="34" charset="-122"/>
                          <a:cs typeface="Calibri" pitchFamily="34" charset="-120"/>
                        </a:rPr>
                        <a:t>With InnoDB engine</a:t>
                      </a:r>
                      <a:endParaRPr lang="en-US" sz="1100" dirty="0">
                        <a:latin typeface="Calibri" charset="0"/>
                        <a:ea typeface="Calibri" charset="0"/>
                        <a:cs typeface="Calibri" charset="0"/>
                      </a:endParaRPr>
                    </a:p>
                  </a:txBody>
                  <a:tcPr marL="76200" marR="76200" marT="50800" marB="508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5F2ED"/>
                    </a:solidFill>
                  </a:tcPr>
                </a:tc>
                <a:tc>
                  <a:txBody>
                    <a:bodyPr/>
                    <a:lstStyle/>
                    <a:p>
                      <a:pPr marL="0" indent="0">
                        <a:buNone/>
                      </a:pPr>
                      <a:r>
                        <a:rPr lang="en-US" sz="1100" dirty="0">
                          <a:solidFill>
                            <a:srgbClr val="2C2419"/>
                          </a:solidFill>
                          <a:latin typeface="Calibri" pitchFamily="34" charset="0"/>
                          <a:ea typeface="Calibri" pitchFamily="34" charset="-122"/>
                          <a:cs typeface="Calibri" pitchFamily="34" charset="-120"/>
                        </a:rPr>
                        <a:t>Built in from the ground up</a:t>
                      </a:r>
                      <a:endParaRPr lang="en-US" sz="1100" dirty="0">
                        <a:latin typeface="Calibri" charset="0"/>
                        <a:ea typeface="Calibri" charset="0"/>
                        <a:cs typeface="Calibri" charset="0"/>
                      </a:endParaRPr>
                    </a:p>
                  </a:txBody>
                  <a:tcPr marL="76200" marR="76200" marT="50800" marB="508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5F2ED"/>
                    </a:solidFill>
                  </a:tcPr>
                </a:tc>
                <a:extLst>
                  <a:ext uri="{0D108BD9-81ED-4DB2-BD59-A6C34878D82A}">
                    <a16:rowId xmlns:a16="http://schemas.microsoft.com/office/drawing/2014/main" val="10002"/>
                  </a:ext>
                </a:extLst>
              </a:tr>
              <a:tr h="365760">
                <a:tc>
                  <a:txBody>
                    <a:bodyPr/>
                    <a:lstStyle/>
                    <a:p>
                      <a:pPr marL="0" indent="0">
                        <a:buNone/>
                      </a:pPr>
                      <a:r>
                        <a:rPr lang="en-US" sz="1100" b="1" dirty="0">
                          <a:solidFill>
                            <a:srgbClr val="2C2419"/>
                          </a:solidFill>
                          <a:latin typeface="Calibri" pitchFamily="34" charset="0"/>
                          <a:ea typeface="Calibri" pitchFamily="34" charset="-122"/>
                          <a:cs typeface="Calibri" pitchFamily="34" charset="-120"/>
                        </a:rPr>
                        <a:t>SQL Standard</a:t>
                      </a:r>
                      <a:endParaRPr lang="en-US" sz="1100" dirty="0">
                        <a:latin typeface="Calibri" charset="0"/>
                        <a:ea typeface="Calibri" charset="0"/>
                        <a:cs typeface="Calibri" charset="0"/>
                      </a:endParaRPr>
                    </a:p>
                  </a:txBody>
                  <a:tcPr marL="76200" marR="76200" marT="50800" marB="508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FFFFF"/>
                    </a:solidFill>
                  </a:tcPr>
                </a:tc>
                <a:tc>
                  <a:txBody>
                    <a:bodyPr/>
                    <a:lstStyle/>
                    <a:p>
                      <a:pPr marL="0" indent="0">
                        <a:buNone/>
                      </a:pPr>
                      <a:r>
                        <a:rPr lang="en-US" sz="1100" dirty="0">
                          <a:solidFill>
                            <a:srgbClr val="2C2419"/>
                          </a:solidFill>
                          <a:latin typeface="Calibri" pitchFamily="34" charset="0"/>
                          <a:ea typeface="Calibri" pitchFamily="34" charset="-122"/>
                          <a:cs typeface="Calibri" pitchFamily="34" charset="-120"/>
                        </a:rPr>
                        <a:t>Partial—some MySQL quirks</a:t>
                      </a:r>
                      <a:endParaRPr lang="en-US" sz="1100" dirty="0">
                        <a:latin typeface="Calibri" charset="0"/>
                        <a:ea typeface="Calibri" charset="0"/>
                        <a:cs typeface="Calibri" charset="0"/>
                      </a:endParaRPr>
                    </a:p>
                  </a:txBody>
                  <a:tcPr marL="76200" marR="76200" marT="50800" marB="508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FFFFF"/>
                    </a:solidFill>
                  </a:tcPr>
                </a:tc>
                <a:tc>
                  <a:txBody>
                    <a:bodyPr/>
                    <a:lstStyle/>
                    <a:p>
                      <a:pPr marL="0" indent="0">
                        <a:buNone/>
                      </a:pPr>
                      <a:r>
                        <a:rPr lang="en-US" sz="1100" dirty="0">
                          <a:solidFill>
                            <a:srgbClr val="2C2419"/>
                          </a:solidFill>
                          <a:latin typeface="Calibri" pitchFamily="34" charset="0"/>
                          <a:ea typeface="Calibri" pitchFamily="34" charset="-122"/>
                          <a:cs typeface="Calibri" pitchFamily="34" charset="-120"/>
                        </a:rPr>
                        <a:t>One of the most compliant</a:t>
                      </a:r>
                      <a:endParaRPr lang="en-US" sz="1100" dirty="0">
                        <a:latin typeface="Calibri" charset="0"/>
                        <a:ea typeface="Calibri" charset="0"/>
                        <a:cs typeface="Calibri" charset="0"/>
                      </a:endParaRPr>
                    </a:p>
                  </a:txBody>
                  <a:tcPr marL="76200" marR="76200" marT="50800" marB="508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65760">
                <a:tc>
                  <a:txBody>
                    <a:bodyPr/>
                    <a:lstStyle/>
                    <a:p>
                      <a:pPr marL="0" indent="0">
                        <a:buNone/>
                      </a:pPr>
                      <a:r>
                        <a:rPr lang="en-US" sz="1100" b="1" dirty="0">
                          <a:solidFill>
                            <a:srgbClr val="2C2419"/>
                          </a:solidFill>
                          <a:latin typeface="Calibri" pitchFamily="34" charset="0"/>
                          <a:ea typeface="Calibri" pitchFamily="34" charset="-122"/>
                          <a:cs typeface="Calibri" pitchFamily="34" charset="-120"/>
                        </a:rPr>
                        <a:t>Best For</a:t>
                      </a:r>
                      <a:endParaRPr lang="en-US" sz="1100" dirty="0">
                        <a:latin typeface="Calibri" charset="0"/>
                        <a:ea typeface="Calibri" charset="0"/>
                        <a:cs typeface="Calibri" charset="0"/>
                      </a:endParaRPr>
                    </a:p>
                  </a:txBody>
                  <a:tcPr marL="76200" marR="76200" marT="50800" marB="508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5F2ED"/>
                    </a:solidFill>
                  </a:tcPr>
                </a:tc>
                <a:tc>
                  <a:txBody>
                    <a:bodyPr/>
                    <a:lstStyle/>
                    <a:p>
                      <a:pPr marL="0" indent="0">
                        <a:buNone/>
                      </a:pPr>
                      <a:r>
                        <a:rPr lang="en-US" sz="1100" dirty="0">
                          <a:solidFill>
                            <a:srgbClr val="2C2419"/>
                          </a:solidFill>
                          <a:latin typeface="Calibri" pitchFamily="34" charset="0"/>
                          <a:ea typeface="Calibri" pitchFamily="34" charset="-122"/>
                          <a:cs typeface="Calibri" pitchFamily="34" charset="-120"/>
                        </a:rPr>
                        <a:t>Read-heavy web apps, LAMP</a:t>
                      </a:r>
                      <a:endParaRPr lang="en-US" sz="1100" dirty="0">
                        <a:latin typeface="Calibri" charset="0"/>
                        <a:ea typeface="Calibri" charset="0"/>
                        <a:cs typeface="Calibri" charset="0"/>
                      </a:endParaRPr>
                    </a:p>
                  </a:txBody>
                  <a:tcPr marL="76200" marR="76200" marT="50800" marB="508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5F2ED"/>
                    </a:solidFill>
                  </a:tcPr>
                </a:tc>
                <a:tc>
                  <a:txBody>
                    <a:bodyPr/>
                    <a:lstStyle/>
                    <a:p>
                      <a:pPr marL="0" indent="0">
                        <a:buNone/>
                      </a:pPr>
                      <a:r>
                        <a:rPr lang="en-US" sz="1100" dirty="0">
                          <a:solidFill>
                            <a:srgbClr val="2C2419"/>
                          </a:solidFill>
                          <a:latin typeface="Calibri" pitchFamily="34" charset="0"/>
                          <a:ea typeface="Calibri" pitchFamily="34" charset="-122"/>
                          <a:cs typeface="Calibri" pitchFamily="34" charset="-120"/>
                        </a:rPr>
                        <a:t>Complex queries, enterprise work</a:t>
                      </a:r>
                      <a:endParaRPr lang="en-US" sz="1100" dirty="0">
                        <a:latin typeface="Calibri" charset="0"/>
                        <a:ea typeface="Calibri" charset="0"/>
                        <a:cs typeface="Calibri" charset="0"/>
                      </a:endParaRPr>
                    </a:p>
                  </a:txBody>
                  <a:tcPr marL="76200" marR="76200" marT="50800" marB="508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5F2ED"/>
                    </a:solidFill>
                  </a:tcPr>
                </a:tc>
                <a:extLst>
                  <a:ext uri="{0D108BD9-81ED-4DB2-BD59-A6C34878D82A}">
                    <a16:rowId xmlns:a16="http://schemas.microsoft.com/office/drawing/2014/main" val="10004"/>
                  </a:ext>
                </a:extLst>
              </a:tr>
              <a:tr h="365760">
                <a:tc>
                  <a:txBody>
                    <a:bodyPr/>
                    <a:lstStyle/>
                    <a:p>
                      <a:pPr marL="0" indent="0">
                        <a:buNone/>
                      </a:pPr>
                      <a:r>
                        <a:rPr lang="en-US" sz="1100" b="1" dirty="0">
                          <a:solidFill>
                            <a:srgbClr val="2C2419"/>
                          </a:solidFill>
                          <a:latin typeface="Calibri" pitchFamily="34" charset="0"/>
                          <a:ea typeface="Calibri" pitchFamily="34" charset="-122"/>
                          <a:cs typeface="Calibri" pitchFamily="34" charset="-120"/>
                        </a:rPr>
                        <a:t>GUI Tool</a:t>
                      </a:r>
                      <a:endParaRPr lang="en-US" sz="1100" dirty="0">
                        <a:latin typeface="Calibri" charset="0"/>
                        <a:ea typeface="Calibri" charset="0"/>
                        <a:cs typeface="Calibri" charset="0"/>
                      </a:endParaRPr>
                    </a:p>
                  </a:txBody>
                  <a:tcPr marL="76200" marR="76200" marT="50800" marB="508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FFFFF"/>
                    </a:solidFill>
                  </a:tcPr>
                </a:tc>
                <a:tc>
                  <a:txBody>
                    <a:bodyPr/>
                    <a:lstStyle/>
                    <a:p>
                      <a:pPr marL="0" indent="0">
                        <a:buNone/>
                      </a:pPr>
                      <a:r>
                        <a:rPr lang="en-US" sz="1100" dirty="0">
                          <a:solidFill>
                            <a:srgbClr val="2C2419"/>
                          </a:solidFill>
                          <a:latin typeface="Calibri" pitchFamily="34" charset="0"/>
                          <a:ea typeface="Calibri" pitchFamily="34" charset="-122"/>
                          <a:cs typeface="Calibri" pitchFamily="34" charset="-120"/>
                        </a:rPr>
                        <a:t>phpMyAdmin</a:t>
                      </a:r>
                      <a:endParaRPr lang="en-US" sz="1100" dirty="0">
                        <a:latin typeface="Calibri" charset="0"/>
                        <a:ea typeface="Calibri" charset="0"/>
                        <a:cs typeface="Calibri" charset="0"/>
                      </a:endParaRPr>
                    </a:p>
                  </a:txBody>
                  <a:tcPr marL="76200" marR="76200" marT="50800" marB="508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FFFFF"/>
                    </a:solidFill>
                  </a:tcPr>
                </a:tc>
                <a:tc>
                  <a:txBody>
                    <a:bodyPr/>
                    <a:lstStyle/>
                    <a:p>
                      <a:pPr marL="0" indent="0">
                        <a:buNone/>
                      </a:pPr>
                      <a:r>
                        <a:rPr lang="en-US" sz="1100" dirty="0">
                          <a:solidFill>
                            <a:srgbClr val="2C2419"/>
                          </a:solidFill>
                          <a:latin typeface="Calibri" pitchFamily="34" charset="0"/>
                          <a:ea typeface="Calibri" pitchFamily="34" charset="-122"/>
                          <a:cs typeface="Calibri" pitchFamily="34" charset="-120"/>
                        </a:rPr>
                        <a:t>pgAdmin 4</a:t>
                      </a:r>
                      <a:endParaRPr lang="en-US" sz="1100" dirty="0">
                        <a:latin typeface="Calibri" charset="0"/>
                        <a:ea typeface="Calibri" charset="0"/>
                        <a:cs typeface="Calibri" charset="0"/>
                      </a:endParaRPr>
                    </a:p>
                  </a:txBody>
                  <a:tcPr marL="76200" marR="76200" marT="50800" marB="508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365760">
                <a:tc>
                  <a:txBody>
                    <a:bodyPr/>
                    <a:lstStyle/>
                    <a:p>
                      <a:pPr marL="0" indent="0">
                        <a:buNone/>
                      </a:pPr>
                      <a:r>
                        <a:rPr lang="en-US" sz="1100" b="1" dirty="0">
                          <a:solidFill>
                            <a:srgbClr val="2C2419"/>
                          </a:solidFill>
                          <a:latin typeface="Calibri" pitchFamily="34" charset="0"/>
                          <a:ea typeface="Calibri" pitchFamily="34" charset="-122"/>
                          <a:cs typeface="Calibri" pitchFamily="34" charset="-120"/>
                        </a:rPr>
                        <a:t>Data Types</a:t>
                      </a:r>
                      <a:endParaRPr lang="en-US" sz="1100" dirty="0">
                        <a:latin typeface="Calibri" charset="0"/>
                        <a:ea typeface="Calibri" charset="0"/>
                        <a:cs typeface="Calibri" charset="0"/>
                      </a:endParaRPr>
                    </a:p>
                  </a:txBody>
                  <a:tcPr marL="76200" marR="76200" marT="50800" marB="508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5F2ED"/>
                    </a:solidFill>
                  </a:tcPr>
                </a:tc>
                <a:tc>
                  <a:txBody>
                    <a:bodyPr/>
                    <a:lstStyle/>
                    <a:p>
                      <a:pPr marL="0" indent="0">
                        <a:buNone/>
                      </a:pPr>
                      <a:r>
                        <a:rPr lang="en-US" sz="1100" dirty="0">
                          <a:solidFill>
                            <a:srgbClr val="2C2419"/>
                          </a:solidFill>
                          <a:latin typeface="Calibri" pitchFamily="34" charset="0"/>
                          <a:ea typeface="Calibri" pitchFamily="34" charset="-122"/>
                          <a:cs typeface="Calibri" pitchFamily="34" charset="-120"/>
                        </a:rPr>
                        <a:t>Standard SQL types</a:t>
                      </a:r>
                      <a:endParaRPr lang="en-US" sz="1100" dirty="0">
                        <a:latin typeface="Calibri" charset="0"/>
                        <a:ea typeface="Calibri" charset="0"/>
                        <a:cs typeface="Calibri" charset="0"/>
                      </a:endParaRPr>
                    </a:p>
                  </a:txBody>
                  <a:tcPr marL="76200" marR="76200" marT="50800" marB="508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5F2ED"/>
                    </a:solidFill>
                  </a:tcPr>
                </a:tc>
                <a:tc>
                  <a:txBody>
                    <a:bodyPr/>
                    <a:lstStyle/>
                    <a:p>
                      <a:pPr marL="0" indent="0">
                        <a:buNone/>
                      </a:pPr>
                      <a:r>
                        <a:rPr lang="en-US" sz="1100" dirty="0">
                          <a:solidFill>
                            <a:srgbClr val="2C2419"/>
                          </a:solidFill>
                          <a:latin typeface="Calibri" pitchFamily="34" charset="0"/>
                          <a:ea typeface="Calibri" pitchFamily="34" charset="-122"/>
                          <a:cs typeface="Calibri" pitchFamily="34" charset="-120"/>
                        </a:rPr>
                        <a:t>Standard + JSON, arrays, custom</a:t>
                      </a:r>
                      <a:endParaRPr lang="en-US" sz="1100" dirty="0">
                        <a:latin typeface="Calibri" charset="0"/>
                        <a:ea typeface="Calibri" charset="0"/>
                        <a:cs typeface="Calibri" charset="0"/>
                      </a:endParaRPr>
                    </a:p>
                  </a:txBody>
                  <a:tcPr marL="76200" marR="76200" marT="50800" marB="508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5F2ED"/>
                    </a:solidFill>
                  </a:tcPr>
                </a:tc>
                <a:extLst>
                  <a:ext uri="{0D108BD9-81ED-4DB2-BD59-A6C34878D82A}">
                    <a16:rowId xmlns:a16="http://schemas.microsoft.com/office/drawing/2014/main" val="10006"/>
                  </a:ext>
                </a:extLst>
              </a:tr>
              <a:tr h="365760">
                <a:tc>
                  <a:txBody>
                    <a:bodyPr/>
                    <a:lstStyle/>
                    <a:p>
                      <a:pPr marL="0" indent="0">
                        <a:buNone/>
                      </a:pPr>
                      <a:r>
                        <a:rPr lang="en-US" sz="1100" b="1" dirty="0">
                          <a:solidFill>
                            <a:srgbClr val="2C2419"/>
                          </a:solidFill>
                          <a:latin typeface="Calibri" pitchFamily="34" charset="0"/>
                          <a:ea typeface="Calibri" pitchFamily="34" charset="-122"/>
                          <a:cs typeface="Calibri" pitchFamily="34" charset="-120"/>
                        </a:rPr>
                        <a:t>Cost</a:t>
                      </a:r>
                      <a:endParaRPr lang="en-US" sz="1100" dirty="0">
                        <a:latin typeface="Calibri" charset="0"/>
                        <a:ea typeface="Calibri" charset="0"/>
                        <a:cs typeface="Calibri" charset="0"/>
                      </a:endParaRPr>
                    </a:p>
                  </a:txBody>
                  <a:tcPr marL="76200" marR="76200" marT="50800" marB="508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FFFFF"/>
                    </a:solidFill>
                  </a:tcPr>
                </a:tc>
                <a:tc>
                  <a:txBody>
                    <a:bodyPr/>
                    <a:lstStyle/>
                    <a:p>
                      <a:pPr marL="0" indent="0">
                        <a:buNone/>
                      </a:pPr>
                      <a:r>
                        <a:rPr lang="en-US" sz="1100" dirty="0">
                          <a:solidFill>
                            <a:srgbClr val="2C2419"/>
                          </a:solidFill>
                          <a:latin typeface="Calibri" pitchFamily="34" charset="0"/>
                          <a:ea typeface="Calibri" pitchFamily="34" charset="-122"/>
                          <a:cs typeface="Calibri" pitchFamily="34" charset="-120"/>
                        </a:rPr>
                        <a:t>Free (Community) / Paid</a:t>
                      </a:r>
                      <a:endParaRPr lang="en-US" sz="1100" dirty="0">
                        <a:latin typeface="Calibri" charset="0"/>
                        <a:ea typeface="Calibri" charset="0"/>
                        <a:cs typeface="Calibri" charset="0"/>
                      </a:endParaRPr>
                    </a:p>
                  </a:txBody>
                  <a:tcPr marL="76200" marR="76200" marT="50800" marB="508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FFFFF"/>
                    </a:solidFill>
                  </a:tcPr>
                </a:tc>
                <a:tc>
                  <a:txBody>
                    <a:bodyPr/>
                    <a:lstStyle/>
                    <a:p>
                      <a:pPr marL="0" indent="0">
                        <a:buNone/>
                      </a:pPr>
                      <a:r>
                        <a:rPr lang="en-US" sz="1100" dirty="0">
                          <a:solidFill>
                            <a:srgbClr val="2C2419"/>
                          </a:solidFill>
                          <a:latin typeface="Calibri" pitchFamily="34" charset="0"/>
                          <a:ea typeface="Calibri" pitchFamily="34" charset="-122"/>
                          <a:cs typeface="Calibri" pitchFamily="34" charset="-120"/>
                        </a:rPr>
                        <a:t>100% free, all features</a:t>
                      </a:r>
                      <a:endParaRPr lang="en-US" sz="1100" dirty="0">
                        <a:latin typeface="Calibri" charset="0"/>
                        <a:ea typeface="Calibri" charset="0"/>
                        <a:cs typeface="Calibri" charset="0"/>
                      </a:endParaRPr>
                    </a:p>
                  </a:txBody>
                  <a:tcPr marL="76200" marR="76200" marT="50800" marB="508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bl>
          </a:graphicData>
        </a:graphic>
      </p:graphicFrame>
      <p:sp>
        <p:nvSpPr>
          <p:cNvPr id="6" name="Shape 3"/>
          <p:cNvSpPr/>
          <p:nvPr/>
        </p:nvSpPr>
        <p:spPr>
          <a:xfrm>
            <a:off x="457200" y="4251960"/>
            <a:ext cx="8229600" cy="640080"/>
          </a:xfrm>
          <a:prstGeom prst="rect">
            <a:avLst/>
          </a:prstGeom>
          <a:solidFill>
            <a:srgbClr val="FBF5E6"/>
          </a:solidFill>
          <a:ln/>
        </p:spPr>
        <p:txBody>
          <a:bodyPr/>
          <a:lstStyle/>
          <a:p>
            <a:endParaRPr lang="en-US"/>
          </a:p>
        </p:txBody>
      </p:sp>
      <p:sp>
        <p:nvSpPr>
          <p:cNvPr id="7" name="Shape 4"/>
          <p:cNvSpPr/>
          <p:nvPr/>
        </p:nvSpPr>
        <p:spPr>
          <a:xfrm>
            <a:off x="457200" y="4251960"/>
            <a:ext cx="54864" cy="640080"/>
          </a:xfrm>
          <a:prstGeom prst="rect">
            <a:avLst/>
          </a:prstGeom>
          <a:solidFill>
            <a:srgbClr val="C4953A"/>
          </a:solidFill>
          <a:ln/>
        </p:spPr>
        <p:txBody>
          <a:bodyPr/>
          <a:lstStyle/>
          <a:p>
            <a:endParaRPr lang="en-US"/>
          </a:p>
        </p:txBody>
      </p:sp>
      <p:sp>
        <p:nvSpPr>
          <p:cNvPr id="8" name="Text 5"/>
          <p:cNvSpPr/>
          <p:nvPr/>
        </p:nvSpPr>
        <p:spPr>
          <a:xfrm>
            <a:off x="685800" y="4251960"/>
            <a:ext cx="7772400" cy="640080"/>
          </a:xfrm>
          <a:prstGeom prst="rect">
            <a:avLst/>
          </a:prstGeom>
          <a:noFill/>
          <a:ln/>
        </p:spPr>
        <p:txBody>
          <a:bodyPr wrap="square" rtlCol="0" anchor="ctr"/>
          <a:lstStyle/>
          <a:p>
            <a:pPr marL="0" indent="0">
              <a:buNone/>
            </a:pPr>
            <a:r>
              <a:rPr lang="en-US" sz="1300" b="1" dirty="0">
                <a:solidFill>
                  <a:srgbClr val="C4953A"/>
                </a:solidFill>
                <a:latin typeface="Calibri" pitchFamily="34" charset="0"/>
                <a:ea typeface="Calibri" pitchFamily="34" charset="-122"/>
                <a:cs typeface="Calibri" pitchFamily="34" charset="-120"/>
              </a:rPr>
              <a:t>Key Takeaway: </a:t>
            </a:r>
            <a:r>
              <a:rPr lang="en-US" sz="1300" dirty="0">
                <a:solidFill>
                  <a:srgbClr val="2C2419"/>
                </a:solidFill>
                <a:latin typeface="Calibri" pitchFamily="34" charset="0"/>
                <a:ea typeface="Calibri" pitchFamily="34" charset="-122"/>
                <a:cs typeface="Calibri" pitchFamily="34" charset="-120"/>
              </a:rPr>
              <a:t>You’re not replacing MySQL—you’re adding another tool to your toolkit. Professionals who know both can adapt to whatever a company uses.</a:t>
            </a:r>
            <a:endParaRPr lang="en-US" sz="13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3D3229"/>
        </a:solidFill>
        <a:effectLst/>
      </p:bgPr>
    </p:bg>
    <p:spTree>
      <p:nvGrpSpPr>
        <p:cNvPr id="1" name=""/>
        <p:cNvGrpSpPr/>
        <p:nvPr/>
      </p:nvGrpSpPr>
      <p:grpSpPr>
        <a:xfrm>
          <a:off x="0" y="0"/>
          <a:ext cx="0" cy="0"/>
          <a:chOff x="0" y="0"/>
          <a:chExt cx="0" cy="0"/>
        </a:xfrm>
      </p:grpSpPr>
      <p:sp>
        <p:nvSpPr>
          <p:cNvPr id="2" name="Shape 0"/>
          <p:cNvSpPr/>
          <p:nvPr/>
        </p:nvSpPr>
        <p:spPr>
          <a:xfrm>
            <a:off x="0" y="0"/>
            <a:ext cx="137160" cy="5143500"/>
          </a:xfrm>
          <a:prstGeom prst="rect">
            <a:avLst/>
          </a:prstGeom>
          <a:solidFill>
            <a:srgbClr val="B85042"/>
          </a:solidFill>
          <a:ln/>
        </p:spPr>
        <p:txBody>
          <a:bodyPr/>
          <a:lstStyle/>
          <a:p>
            <a:endParaRPr lang="en-US"/>
          </a:p>
        </p:txBody>
      </p:sp>
      <p:sp>
        <p:nvSpPr>
          <p:cNvPr id="3" name="Shape 1"/>
          <p:cNvSpPr/>
          <p:nvPr/>
        </p:nvSpPr>
        <p:spPr>
          <a:xfrm>
            <a:off x="137160" y="0"/>
            <a:ext cx="45720" cy="5143500"/>
          </a:xfrm>
          <a:prstGeom prst="rect">
            <a:avLst/>
          </a:prstGeom>
          <a:solidFill>
            <a:srgbClr val="C4953A"/>
          </a:solidFill>
          <a:ln/>
        </p:spPr>
        <p:txBody>
          <a:bodyPr/>
          <a:lstStyle/>
          <a:p>
            <a:endParaRPr lang="en-US"/>
          </a:p>
        </p:txBody>
      </p:sp>
      <p:sp>
        <p:nvSpPr>
          <p:cNvPr id="4" name="Shape 2"/>
          <p:cNvSpPr/>
          <p:nvPr/>
        </p:nvSpPr>
        <p:spPr>
          <a:xfrm>
            <a:off x="640080" y="1645920"/>
            <a:ext cx="822960" cy="822960"/>
          </a:xfrm>
          <a:prstGeom prst="ellipse">
            <a:avLst/>
          </a:prstGeom>
          <a:solidFill>
            <a:srgbClr val="B85042"/>
          </a:solidFill>
          <a:ln/>
          <a:effectLst>
            <a:outerShdw blurRad="76200" dist="25400" dir="8100000" algn="bl" rotWithShape="0">
              <a:srgbClr val="000000">
                <a:alpha val="10000"/>
              </a:srgbClr>
            </a:outerShdw>
          </a:effectLst>
        </p:spPr>
        <p:txBody>
          <a:bodyPr/>
          <a:lstStyle/>
          <a:p>
            <a:endParaRPr lang="en-US"/>
          </a:p>
        </p:txBody>
      </p:sp>
      <p:pic>
        <p:nvPicPr>
          <p:cNvPr id="5" name="Image 0" descr="preencoded.png"/>
          <p:cNvPicPr>
            <a:picLocks noChangeAspect="1"/>
          </p:cNvPicPr>
          <p:nvPr/>
        </p:nvPicPr>
        <p:blipFill>
          <a:blip r:embed="rId3"/>
          <a:stretch>
            <a:fillRect/>
          </a:stretch>
        </p:blipFill>
        <p:spPr>
          <a:xfrm>
            <a:off x="845820" y="1851660"/>
            <a:ext cx="411480" cy="411480"/>
          </a:xfrm>
          <a:prstGeom prst="rect">
            <a:avLst/>
          </a:prstGeom>
        </p:spPr>
      </p:pic>
      <p:sp>
        <p:nvSpPr>
          <p:cNvPr id="6" name="Text 3"/>
          <p:cNvSpPr/>
          <p:nvPr/>
        </p:nvSpPr>
        <p:spPr>
          <a:xfrm>
            <a:off x="1828800" y="1463040"/>
            <a:ext cx="6400800" cy="1097280"/>
          </a:xfrm>
          <a:prstGeom prst="rect">
            <a:avLst/>
          </a:prstGeom>
          <a:noFill/>
          <a:ln/>
        </p:spPr>
        <p:txBody>
          <a:bodyPr wrap="square" rtlCol="0" anchor="ctr"/>
          <a:lstStyle/>
          <a:p>
            <a:pPr marL="0" indent="0">
              <a:buNone/>
            </a:pPr>
            <a:r>
              <a:rPr lang="en-US" sz="3800" b="1" dirty="0">
                <a:solidFill>
                  <a:srgbClr val="FFFFFF"/>
                </a:solidFill>
                <a:latin typeface="Georgia" pitchFamily="34" charset="0"/>
                <a:ea typeface="Georgia" pitchFamily="34" charset="-122"/>
                <a:cs typeface="Georgia" pitchFamily="34" charset="-120"/>
              </a:rPr>
              <a:t>Key Concepts &amp; Syntax</a:t>
            </a:r>
            <a:endParaRPr lang="en-US" sz="3800" dirty="0"/>
          </a:p>
        </p:txBody>
      </p:sp>
      <p:sp>
        <p:nvSpPr>
          <p:cNvPr id="7" name="Text 4"/>
          <p:cNvSpPr/>
          <p:nvPr/>
        </p:nvSpPr>
        <p:spPr>
          <a:xfrm>
            <a:off x="1828800" y="2560320"/>
            <a:ext cx="6400800" cy="731520"/>
          </a:xfrm>
          <a:prstGeom prst="rect">
            <a:avLst/>
          </a:prstGeom>
          <a:noFill/>
          <a:ln/>
        </p:spPr>
        <p:txBody>
          <a:bodyPr wrap="square" rtlCol="0" anchor="t"/>
          <a:lstStyle/>
          <a:p>
            <a:pPr marL="0" indent="0">
              <a:buNone/>
            </a:pPr>
            <a:r>
              <a:rPr lang="en-US" sz="1800" i="1" dirty="0">
                <a:solidFill>
                  <a:srgbClr val="A7BEAE"/>
                </a:solidFill>
                <a:latin typeface="Calibri" pitchFamily="34" charset="0"/>
                <a:ea typeface="Calibri" pitchFamily="34" charset="-122"/>
                <a:cs typeface="Calibri" pitchFamily="34" charset="-120"/>
              </a:rPr>
              <a:t>What’s familiar, what’s new, and what’ll trip you up</a:t>
            </a:r>
            <a:endParaRPr lang="en-US" sz="1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AF7F2"/>
        </a:solidFill>
        <a:effectLst/>
      </p:bgPr>
    </p:bg>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B85042"/>
          </a:solidFill>
          <a:ln/>
        </p:spPr>
        <p:txBody>
          <a:bodyPr/>
          <a:lstStyle/>
          <a:p>
            <a:endParaRPr lang="en-US"/>
          </a:p>
        </p:txBody>
      </p:sp>
      <p:sp>
        <p:nvSpPr>
          <p:cNvPr id="3" name="Text 1"/>
          <p:cNvSpPr/>
          <p:nvPr/>
        </p:nvSpPr>
        <p:spPr>
          <a:xfrm>
            <a:off x="548640" y="228600"/>
            <a:ext cx="8046720" cy="594360"/>
          </a:xfrm>
          <a:prstGeom prst="rect">
            <a:avLst/>
          </a:prstGeom>
          <a:noFill/>
          <a:ln/>
        </p:spPr>
        <p:txBody>
          <a:bodyPr wrap="square" lIns="0" tIns="0" rIns="0" bIns="0" rtlCol="0" anchor="ctr"/>
          <a:lstStyle/>
          <a:p>
            <a:pPr marL="0" indent="0">
              <a:buNone/>
            </a:pPr>
            <a:r>
              <a:rPr lang="en-US" sz="2800" b="1" dirty="0">
                <a:solidFill>
                  <a:srgbClr val="B85042"/>
                </a:solidFill>
                <a:latin typeface="Georgia" pitchFamily="34" charset="0"/>
                <a:ea typeface="Georgia" pitchFamily="34" charset="-122"/>
                <a:cs typeface="Georgia" pitchFamily="34" charset="-120"/>
              </a:rPr>
              <a:t>New Concepts: Schemas &amp; Roles</a:t>
            </a:r>
            <a:endParaRPr lang="en-US" sz="2800" dirty="0"/>
          </a:p>
        </p:txBody>
      </p:sp>
      <p:sp>
        <p:nvSpPr>
          <p:cNvPr id="4" name="Shape 2"/>
          <p:cNvSpPr/>
          <p:nvPr/>
        </p:nvSpPr>
        <p:spPr>
          <a:xfrm>
            <a:off x="548640" y="822960"/>
            <a:ext cx="2743200" cy="0"/>
          </a:xfrm>
          <a:prstGeom prst="line">
            <a:avLst/>
          </a:prstGeom>
          <a:noFill/>
          <a:ln w="25400">
            <a:solidFill>
              <a:srgbClr val="C4953A"/>
            </a:solidFill>
            <a:prstDash val="solid"/>
          </a:ln>
        </p:spPr>
        <p:txBody>
          <a:bodyPr/>
          <a:lstStyle/>
          <a:p>
            <a:endParaRPr lang="en-US"/>
          </a:p>
        </p:txBody>
      </p:sp>
      <p:sp>
        <p:nvSpPr>
          <p:cNvPr id="5" name="Shape 3"/>
          <p:cNvSpPr/>
          <p:nvPr/>
        </p:nvSpPr>
        <p:spPr>
          <a:xfrm>
            <a:off x="457200" y="1051560"/>
            <a:ext cx="3931920" cy="2011680"/>
          </a:xfrm>
          <a:prstGeom prst="rect">
            <a:avLst/>
          </a:prstGeom>
          <a:solidFill>
            <a:srgbClr val="FFFFFF"/>
          </a:solidFill>
          <a:ln/>
          <a:effectLst>
            <a:outerShdw blurRad="76200" dist="25400" dir="8100000" algn="bl" rotWithShape="0">
              <a:srgbClr val="000000">
                <a:alpha val="10000"/>
              </a:srgbClr>
            </a:outerShdw>
          </a:effectLst>
        </p:spPr>
        <p:txBody>
          <a:bodyPr/>
          <a:lstStyle/>
          <a:p>
            <a:endParaRPr lang="en-US"/>
          </a:p>
        </p:txBody>
      </p:sp>
      <p:sp>
        <p:nvSpPr>
          <p:cNvPr id="6" name="Shape 4"/>
          <p:cNvSpPr/>
          <p:nvPr/>
        </p:nvSpPr>
        <p:spPr>
          <a:xfrm>
            <a:off x="457200" y="1051560"/>
            <a:ext cx="54864" cy="2011680"/>
          </a:xfrm>
          <a:prstGeom prst="rect">
            <a:avLst/>
          </a:prstGeom>
          <a:solidFill>
            <a:srgbClr val="6B8F71"/>
          </a:solidFill>
          <a:ln/>
        </p:spPr>
        <p:txBody>
          <a:bodyPr/>
          <a:lstStyle/>
          <a:p>
            <a:endParaRPr lang="en-US"/>
          </a:p>
        </p:txBody>
      </p:sp>
      <p:pic>
        <p:nvPicPr>
          <p:cNvPr id="7" name="Image 0" descr="preencoded.png"/>
          <p:cNvPicPr>
            <a:picLocks noChangeAspect="1"/>
          </p:cNvPicPr>
          <p:nvPr/>
        </p:nvPicPr>
        <p:blipFill>
          <a:blip r:embed="rId3"/>
          <a:stretch>
            <a:fillRect/>
          </a:stretch>
        </p:blipFill>
        <p:spPr>
          <a:xfrm>
            <a:off x="685800" y="1188720"/>
            <a:ext cx="411480" cy="411480"/>
          </a:xfrm>
          <a:prstGeom prst="rect">
            <a:avLst/>
          </a:prstGeom>
        </p:spPr>
      </p:pic>
      <p:sp>
        <p:nvSpPr>
          <p:cNvPr id="8" name="Text 5"/>
          <p:cNvSpPr/>
          <p:nvPr/>
        </p:nvSpPr>
        <p:spPr>
          <a:xfrm>
            <a:off x="1234440" y="1188720"/>
            <a:ext cx="2926080" cy="411480"/>
          </a:xfrm>
          <a:prstGeom prst="rect">
            <a:avLst/>
          </a:prstGeom>
          <a:noFill/>
          <a:ln/>
        </p:spPr>
        <p:txBody>
          <a:bodyPr wrap="square" lIns="0" tIns="0" rIns="0" bIns="0" rtlCol="0" anchor="ctr"/>
          <a:lstStyle/>
          <a:p>
            <a:pPr marL="0" indent="0">
              <a:buNone/>
            </a:pPr>
            <a:r>
              <a:rPr lang="en-US" sz="2000" b="1" dirty="0">
                <a:solidFill>
                  <a:srgbClr val="6B8F71"/>
                </a:solidFill>
                <a:latin typeface="Georgia" pitchFamily="34" charset="0"/>
                <a:ea typeface="Georgia" pitchFamily="34" charset="-122"/>
                <a:cs typeface="Georgia" pitchFamily="34" charset="-120"/>
              </a:rPr>
              <a:t>Schemas</a:t>
            </a:r>
            <a:endParaRPr lang="en-US" sz="2000" dirty="0"/>
          </a:p>
        </p:txBody>
      </p:sp>
      <p:sp>
        <p:nvSpPr>
          <p:cNvPr id="9" name="Text 6"/>
          <p:cNvSpPr/>
          <p:nvPr/>
        </p:nvSpPr>
        <p:spPr>
          <a:xfrm>
            <a:off x="685800" y="1691640"/>
            <a:ext cx="3520440" cy="1280160"/>
          </a:xfrm>
          <a:prstGeom prst="rect">
            <a:avLst/>
          </a:prstGeom>
          <a:noFill/>
          <a:ln/>
        </p:spPr>
        <p:txBody>
          <a:bodyPr wrap="square" lIns="0" tIns="0" rIns="0" bIns="0" rtlCol="0" anchor="ctr"/>
          <a:lstStyle/>
          <a:p>
            <a:pPr marL="0" indent="0">
              <a:lnSpc>
                <a:spcPct val="120000"/>
              </a:lnSpc>
              <a:buNone/>
            </a:pPr>
            <a:r>
              <a:rPr lang="en-US" sz="1200" b="1" dirty="0">
                <a:solidFill>
                  <a:srgbClr val="2C2419"/>
                </a:solidFill>
                <a:latin typeface="Calibri" pitchFamily="34" charset="0"/>
                <a:ea typeface="Calibri" pitchFamily="34" charset="-122"/>
                <a:cs typeface="Calibri" pitchFamily="34" charset="-120"/>
              </a:rPr>
              <a:t>MySQL: </a:t>
            </a:r>
            <a:r>
              <a:rPr lang="en-US" sz="1200" dirty="0">
                <a:solidFill>
                  <a:srgbClr val="2C2419"/>
                </a:solidFill>
                <a:latin typeface="Calibri" pitchFamily="34" charset="0"/>
                <a:ea typeface="Calibri" pitchFamily="34" charset="-122"/>
                <a:cs typeface="Calibri" pitchFamily="34" charset="-120"/>
              </a:rPr>
              <a:t>Separate databases for each project</a:t>
            </a:r>
            <a:endParaRPr lang="en-US" sz="1200" dirty="0"/>
          </a:p>
          <a:p>
            <a:pPr marL="0" indent="0">
              <a:lnSpc>
                <a:spcPct val="120000"/>
              </a:lnSpc>
              <a:buNone/>
            </a:pPr>
            <a:endParaRPr lang="en-US" sz="1200" dirty="0"/>
          </a:p>
          <a:p>
            <a:pPr marL="0" indent="0">
              <a:lnSpc>
                <a:spcPct val="120000"/>
              </a:lnSpc>
              <a:buNone/>
            </a:pPr>
            <a:r>
              <a:rPr lang="en-US" sz="1200" b="1" dirty="0">
                <a:solidFill>
                  <a:srgbClr val="2C2419"/>
                </a:solidFill>
                <a:latin typeface="Calibri" pitchFamily="34" charset="0"/>
                <a:ea typeface="Calibri" pitchFamily="34" charset="-122"/>
                <a:cs typeface="Calibri" pitchFamily="34" charset="-120"/>
              </a:rPr>
              <a:t>PostgreSQL: </a:t>
            </a:r>
            <a:r>
              <a:rPr lang="en-US" sz="1200" dirty="0">
                <a:solidFill>
                  <a:srgbClr val="2C2419"/>
                </a:solidFill>
                <a:latin typeface="Calibri" pitchFamily="34" charset="0"/>
                <a:ea typeface="Calibri" pitchFamily="34" charset="-122"/>
                <a:cs typeface="Calibri" pitchFamily="34" charset="-120"/>
              </a:rPr>
              <a:t>Databases contain schemas—like folders.</a:t>
            </a:r>
            <a:endParaRPr lang="en-US" sz="1200" dirty="0"/>
          </a:p>
          <a:p>
            <a:pPr marL="0" indent="0">
              <a:lnSpc>
                <a:spcPct val="120000"/>
              </a:lnSpc>
              <a:buNone/>
            </a:pPr>
            <a:r>
              <a:rPr lang="en-US" sz="1200" dirty="0">
                <a:solidFill>
                  <a:srgbClr val="2C2419"/>
                </a:solidFill>
                <a:latin typeface="Calibri" pitchFamily="34" charset="0"/>
                <a:ea typeface="Calibri" pitchFamily="34" charset="-122"/>
                <a:cs typeface="Calibri" pitchFamily="34" charset="-120"/>
              </a:rPr>
              <a:t>E.g., </a:t>
            </a:r>
            <a:r>
              <a:rPr lang="en-US" sz="1200" dirty="0">
                <a:solidFill>
                  <a:srgbClr val="6B8F71"/>
                </a:solidFill>
                <a:latin typeface="Consolas" pitchFamily="34" charset="0"/>
                <a:ea typeface="Consolas" pitchFamily="34" charset="-122"/>
                <a:cs typeface="Consolas" pitchFamily="34" charset="-120"/>
              </a:rPr>
              <a:t>sales</a:t>
            </a:r>
            <a:r>
              <a:rPr lang="en-US" sz="1200" dirty="0">
                <a:solidFill>
                  <a:srgbClr val="2C2419"/>
                </a:solidFill>
                <a:latin typeface="Calibri" pitchFamily="34" charset="0"/>
                <a:ea typeface="Calibri" pitchFamily="34" charset="-122"/>
                <a:cs typeface="Calibri" pitchFamily="34" charset="-120"/>
              </a:rPr>
              <a:t>, </a:t>
            </a:r>
            <a:r>
              <a:rPr lang="en-US" sz="1200" dirty="0">
                <a:solidFill>
                  <a:srgbClr val="6B8F71"/>
                </a:solidFill>
                <a:latin typeface="Consolas" pitchFamily="34" charset="0"/>
                <a:ea typeface="Consolas" pitchFamily="34" charset="-122"/>
                <a:cs typeface="Consolas" pitchFamily="34" charset="-120"/>
              </a:rPr>
              <a:t>hr</a:t>
            </a:r>
            <a:r>
              <a:rPr lang="en-US" sz="1200" dirty="0">
                <a:solidFill>
                  <a:srgbClr val="2C2419"/>
                </a:solidFill>
                <a:latin typeface="Calibri" pitchFamily="34" charset="0"/>
                <a:ea typeface="Calibri" pitchFamily="34" charset="-122"/>
                <a:cs typeface="Calibri" pitchFamily="34" charset="-120"/>
              </a:rPr>
              <a:t>, </a:t>
            </a:r>
            <a:r>
              <a:rPr lang="en-US" sz="1200" dirty="0">
                <a:solidFill>
                  <a:srgbClr val="6B8F71"/>
                </a:solidFill>
                <a:latin typeface="Consolas" pitchFamily="34" charset="0"/>
                <a:ea typeface="Consolas" pitchFamily="34" charset="-122"/>
                <a:cs typeface="Consolas" pitchFamily="34" charset="-120"/>
              </a:rPr>
              <a:t>public</a:t>
            </a:r>
            <a:r>
              <a:rPr lang="en-US" sz="1200" dirty="0">
                <a:solidFill>
                  <a:srgbClr val="2C2419"/>
                </a:solidFill>
                <a:latin typeface="Calibri" pitchFamily="34" charset="0"/>
                <a:ea typeface="Calibri" pitchFamily="34" charset="-122"/>
                <a:cs typeface="Calibri" pitchFamily="34" charset="-120"/>
              </a:rPr>
              <a:t> schemas in one database.</a:t>
            </a:r>
            <a:endParaRPr lang="en-US" sz="1200" dirty="0"/>
          </a:p>
          <a:p>
            <a:pPr marL="0" indent="0">
              <a:lnSpc>
                <a:spcPct val="120000"/>
              </a:lnSpc>
              <a:buNone/>
            </a:pPr>
            <a:endParaRPr lang="en-US" sz="1200" dirty="0"/>
          </a:p>
          <a:p>
            <a:pPr marL="0" indent="0">
              <a:lnSpc>
                <a:spcPct val="120000"/>
              </a:lnSpc>
              <a:buNone/>
            </a:pPr>
            <a:r>
              <a:rPr lang="en-US" sz="1200" dirty="0">
                <a:solidFill>
                  <a:srgbClr val="2C2419"/>
                </a:solidFill>
                <a:latin typeface="Calibri" pitchFamily="34" charset="0"/>
                <a:ea typeface="Calibri" pitchFamily="34" charset="-122"/>
                <a:cs typeface="Calibri" pitchFamily="34" charset="-120"/>
              </a:rPr>
              <a:t>Default: Everything goes to </a:t>
            </a:r>
            <a:r>
              <a:rPr lang="en-US" sz="1200" dirty="0">
                <a:solidFill>
                  <a:srgbClr val="6B8F71"/>
                </a:solidFill>
                <a:latin typeface="Consolas" pitchFamily="34" charset="0"/>
                <a:ea typeface="Consolas" pitchFamily="34" charset="-122"/>
                <a:cs typeface="Consolas" pitchFamily="34" charset="-120"/>
              </a:rPr>
              <a:t>public</a:t>
            </a:r>
            <a:r>
              <a:rPr lang="en-US" sz="1200" dirty="0">
                <a:solidFill>
                  <a:srgbClr val="2C2419"/>
                </a:solidFill>
                <a:latin typeface="Calibri" pitchFamily="34" charset="0"/>
                <a:ea typeface="Calibri" pitchFamily="34" charset="-122"/>
                <a:cs typeface="Calibri" pitchFamily="34" charset="-120"/>
              </a:rPr>
              <a:t> schema.</a:t>
            </a:r>
            <a:endParaRPr lang="en-US" sz="1200" dirty="0"/>
          </a:p>
        </p:txBody>
      </p:sp>
      <p:sp>
        <p:nvSpPr>
          <p:cNvPr id="10" name="Shape 7"/>
          <p:cNvSpPr/>
          <p:nvPr/>
        </p:nvSpPr>
        <p:spPr>
          <a:xfrm>
            <a:off x="4754880" y="1051560"/>
            <a:ext cx="3931920" cy="2011680"/>
          </a:xfrm>
          <a:prstGeom prst="rect">
            <a:avLst/>
          </a:prstGeom>
          <a:solidFill>
            <a:srgbClr val="FFFFFF"/>
          </a:solidFill>
          <a:ln/>
          <a:effectLst>
            <a:outerShdw blurRad="76200" dist="25400" dir="8100000" algn="bl" rotWithShape="0">
              <a:srgbClr val="000000">
                <a:alpha val="10000"/>
              </a:srgbClr>
            </a:outerShdw>
          </a:effectLst>
        </p:spPr>
        <p:txBody>
          <a:bodyPr/>
          <a:lstStyle/>
          <a:p>
            <a:endParaRPr lang="en-US"/>
          </a:p>
        </p:txBody>
      </p:sp>
      <p:sp>
        <p:nvSpPr>
          <p:cNvPr id="11" name="Shape 8"/>
          <p:cNvSpPr/>
          <p:nvPr/>
        </p:nvSpPr>
        <p:spPr>
          <a:xfrm>
            <a:off x="4754880" y="1051560"/>
            <a:ext cx="54864" cy="2011680"/>
          </a:xfrm>
          <a:prstGeom prst="rect">
            <a:avLst/>
          </a:prstGeom>
          <a:solidFill>
            <a:srgbClr val="B85042"/>
          </a:solidFill>
          <a:ln/>
        </p:spPr>
        <p:txBody>
          <a:bodyPr/>
          <a:lstStyle/>
          <a:p>
            <a:endParaRPr lang="en-US"/>
          </a:p>
        </p:txBody>
      </p:sp>
      <p:pic>
        <p:nvPicPr>
          <p:cNvPr id="12" name="Image 1" descr="preencoded.png"/>
          <p:cNvPicPr>
            <a:picLocks noChangeAspect="1"/>
          </p:cNvPicPr>
          <p:nvPr/>
        </p:nvPicPr>
        <p:blipFill>
          <a:blip r:embed="rId4"/>
          <a:stretch>
            <a:fillRect/>
          </a:stretch>
        </p:blipFill>
        <p:spPr>
          <a:xfrm>
            <a:off x="4983480" y="1188720"/>
            <a:ext cx="411480" cy="411480"/>
          </a:xfrm>
          <a:prstGeom prst="rect">
            <a:avLst/>
          </a:prstGeom>
        </p:spPr>
      </p:pic>
      <p:sp>
        <p:nvSpPr>
          <p:cNvPr id="13" name="Text 9"/>
          <p:cNvSpPr/>
          <p:nvPr/>
        </p:nvSpPr>
        <p:spPr>
          <a:xfrm>
            <a:off x="5532120" y="1188720"/>
            <a:ext cx="2926080" cy="411480"/>
          </a:xfrm>
          <a:prstGeom prst="rect">
            <a:avLst/>
          </a:prstGeom>
          <a:noFill/>
          <a:ln/>
        </p:spPr>
        <p:txBody>
          <a:bodyPr wrap="square" lIns="0" tIns="0" rIns="0" bIns="0" rtlCol="0" anchor="ctr"/>
          <a:lstStyle/>
          <a:p>
            <a:pPr marL="0" indent="0">
              <a:buNone/>
            </a:pPr>
            <a:r>
              <a:rPr lang="en-US" sz="2000" b="1" dirty="0">
                <a:solidFill>
                  <a:srgbClr val="B85042"/>
                </a:solidFill>
                <a:latin typeface="Georgia" pitchFamily="34" charset="0"/>
                <a:ea typeface="Georgia" pitchFamily="34" charset="-122"/>
                <a:cs typeface="Georgia" pitchFamily="34" charset="-120"/>
              </a:rPr>
              <a:t>Roles (Not “Users”)</a:t>
            </a:r>
            <a:endParaRPr lang="en-US" sz="2000" dirty="0"/>
          </a:p>
        </p:txBody>
      </p:sp>
      <p:sp>
        <p:nvSpPr>
          <p:cNvPr id="14" name="Text 10"/>
          <p:cNvSpPr/>
          <p:nvPr/>
        </p:nvSpPr>
        <p:spPr>
          <a:xfrm>
            <a:off x="4983480" y="1691640"/>
            <a:ext cx="3703320" cy="1280160"/>
          </a:xfrm>
          <a:prstGeom prst="rect">
            <a:avLst/>
          </a:prstGeom>
          <a:noFill/>
          <a:ln/>
        </p:spPr>
        <p:txBody>
          <a:bodyPr wrap="square" lIns="0" tIns="0" rIns="0" bIns="0" rtlCol="0" anchor="ctr"/>
          <a:lstStyle/>
          <a:p>
            <a:pPr marL="0" indent="0">
              <a:lnSpc>
                <a:spcPct val="120000"/>
              </a:lnSpc>
              <a:buNone/>
            </a:pPr>
            <a:r>
              <a:rPr lang="en-US" sz="1200" b="1" dirty="0">
                <a:solidFill>
                  <a:srgbClr val="2C2419"/>
                </a:solidFill>
                <a:latin typeface="Calibri" pitchFamily="34" charset="0"/>
                <a:ea typeface="Calibri" pitchFamily="34" charset="-122"/>
                <a:cs typeface="Calibri" pitchFamily="34" charset="-120"/>
              </a:rPr>
              <a:t>MySQL: </a:t>
            </a:r>
            <a:r>
              <a:rPr lang="en-US" sz="1200" dirty="0">
                <a:solidFill>
                  <a:srgbClr val="2C2419"/>
                </a:solidFill>
                <a:latin typeface="Calibri" pitchFamily="34" charset="0"/>
                <a:ea typeface="Calibri" pitchFamily="34" charset="-122"/>
                <a:cs typeface="Calibri" pitchFamily="34" charset="-120"/>
              </a:rPr>
              <a:t>Users control access</a:t>
            </a:r>
            <a:endParaRPr lang="en-US" sz="1200" dirty="0"/>
          </a:p>
          <a:p>
            <a:pPr marL="0" indent="0">
              <a:lnSpc>
                <a:spcPct val="120000"/>
              </a:lnSpc>
              <a:buNone/>
            </a:pPr>
            <a:r>
              <a:rPr lang="en-US" sz="1200" b="1" dirty="0">
                <a:solidFill>
                  <a:srgbClr val="2C2419"/>
                </a:solidFill>
                <a:latin typeface="Calibri" pitchFamily="34" charset="0"/>
                <a:ea typeface="Calibri" pitchFamily="34" charset="-122"/>
                <a:cs typeface="Calibri" pitchFamily="34" charset="-120"/>
              </a:rPr>
              <a:t>PostgreSQL: </a:t>
            </a:r>
            <a:r>
              <a:rPr lang="en-US" sz="1200" dirty="0">
                <a:solidFill>
                  <a:srgbClr val="2C2419"/>
                </a:solidFill>
                <a:latin typeface="Calibri" pitchFamily="34" charset="0"/>
                <a:ea typeface="Calibri" pitchFamily="34" charset="-122"/>
                <a:cs typeface="Calibri" pitchFamily="34" charset="-120"/>
              </a:rPr>
              <a:t>Roles can be users OR groups.</a:t>
            </a:r>
            <a:endParaRPr lang="en-US" sz="1200" dirty="0"/>
          </a:p>
          <a:p>
            <a:pPr marL="0" indent="0">
              <a:lnSpc>
                <a:spcPct val="120000"/>
              </a:lnSpc>
              <a:buNone/>
            </a:pPr>
            <a:endParaRPr lang="en-US" sz="1200" dirty="0"/>
          </a:p>
          <a:p>
            <a:pPr marL="0" indent="0">
              <a:lnSpc>
                <a:spcPct val="120000"/>
              </a:lnSpc>
              <a:buNone/>
            </a:pPr>
            <a:r>
              <a:rPr lang="en-US" sz="1200" dirty="0">
                <a:solidFill>
                  <a:srgbClr val="2C2419"/>
                </a:solidFill>
                <a:latin typeface="Calibri" pitchFamily="34" charset="0"/>
                <a:ea typeface="Calibri" pitchFamily="34" charset="-122"/>
                <a:cs typeface="Calibri" pitchFamily="34" charset="-120"/>
              </a:rPr>
              <a:t>Create a </a:t>
            </a:r>
            <a:r>
              <a:rPr lang="en-US" sz="1200" dirty="0">
                <a:solidFill>
                  <a:srgbClr val="B85042"/>
                </a:solidFill>
                <a:latin typeface="Consolas" pitchFamily="34" charset="0"/>
                <a:ea typeface="Consolas" pitchFamily="34" charset="-122"/>
                <a:cs typeface="Consolas" pitchFamily="34" charset="-120"/>
              </a:rPr>
              <a:t>read_only_analyst</a:t>
            </a:r>
            <a:r>
              <a:rPr lang="en-US" sz="1200" dirty="0">
                <a:solidFill>
                  <a:srgbClr val="2C2419"/>
                </a:solidFill>
                <a:latin typeface="Calibri" pitchFamily="34" charset="0"/>
                <a:ea typeface="Calibri" pitchFamily="34" charset="-122"/>
                <a:cs typeface="Calibri" pitchFamily="34" charset="-120"/>
              </a:rPr>
              <a:t> role and assign it to multiple people.</a:t>
            </a:r>
            <a:endParaRPr lang="en-US" sz="1200" dirty="0"/>
          </a:p>
          <a:p>
            <a:pPr marL="0" indent="0">
              <a:lnSpc>
                <a:spcPct val="120000"/>
              </a:lnSpc>
              <a:buNone/>
            </a:pPr>
            <a:r>
              <a:rPr lang="en-US" sz="1000" i="1" dirty="0">
                <a:solidFill>
                  <a:srgbClr val="2C2419"/>
                </a:solidFill>
                <a:latin typeface="Calibri" pitchFamily="34" charset="0"/>
                <a:ea typeface="Calibri" pitchFamily="34" charset="-122"/>
                <a:cs typeface="Calibri" pitchFamily="34" charset="-120"/>
              </a:rPr>
              <a:t>This is what companies mean by “database security” in interviews.</a:t>
            </a:r>
            <a:endParaRPr lang="en-US" sz="1000" dirty="0"/>
          </a:p>
        </p:txBody>
      </p:sp>
      <p:sp>
        <p:nvSpPr>
          <p:cNvPr id="15" name="Shape 11"/>
          <p:cNvSpPr/>
          <p:nvPr/>
        </p:nvSpPr>
        <p:spPr>
          <a:xfrm>
            <a:off x="457200" y="3291840"/>
            <a:ext cx="8229600" cy="1554480"/>
          </a:xfrm>
          <a:prstGeom prst="rect">
            <a:avLst/>
          </a:prstGeom>
          <a:solidFill>
            <a:srgbClr val="FFFFFF"/>
          </a:solidFill>
          <a:ln/>
          <a:effectLst>
            <a:outerShdw blurRad="76200" dist="25400" dir="8100000" algn="bl" rotWithShape="0">
              <a:srgbClr val="000000">
                <a:alpha val="10000"/>
              </a:srgbClr>
            </a:outerShdw>
          </a:effectLst>
        </p:spPr>
        <p:txBody>
          <a:bodyPr/>
          <a:lstStyle/>
          <a:p>
            <a:endParaRPr lang="en-US"/>
          </a:p>
        </p:txBody>
      </p:sp>
      <p:sp>
        <p:nvSpPr>
          <p:cNvPr id="16" name="Shape 12"/>
          <p:cNvSpPr/>
          <p:nvPr/>
        </p:nvSpPr>
        <p:spPr>
          <a:xfrm>
            <a:off x="457200" y="3291840"/>
            <a:ext cx="54864" cy="1554480"/>
          </a:xfrm>
          <a:prstGeom prst="rect">
            <a:avLst/>
          </a:prstGeom>
          <a:solidFill>
            <a:srgbClr val="C4953A"/>
          </a:solidFill>
          <a:ln/>
        </p:spPr>
        <p:txBody>
          <a:bodyPr/>
          <a:lstStyle/>
          <a:p>
            <a:endParaRPr lang="en-US"/>
          </a:p>
        </p:txBody>
      </p:sp>
      <p:pic>
        <p:nvPicPr>
          <p:cNvPr id="17" name="Image 2" descr="preencoded.png"/>
          <p:cNvPicPr>
            <a:picLocks noChangeAspect="1"/>
          </p:cNvPicPr>
          <p:nvPr/>
        </p:nvPicPr>
        <p:blipFill>
          <a:blip r:embed="rId5"/>
          <a:stretch>
            <a:fillRect/>
          </a:stretch>
        </p:blipFill>
        <p:spPr>
          <a:xfrm>
            <a:off x="685800" y="3429000"/>
            <a:ext cx="365760" cy="365760"/>
          </a:xfrm>
          <a:prstGeom prst="rect">
            <a:avLst/>
          </a:prstGeom>
        </p:spPr>
      </p:pic>
      <p:sp>
        <p:nvSpPr>
          <p:cNvPr id="18" name="Text 13"/>
          <p:cNvSpPr/>
          <p:nvPr/>
        </p:nvSpPr>
        <p:spPr>
          <a:xfrm>
            <a:off x="1188720" y="3429000"/>
            <a:ext cx="3657600" cy="365760"/>
          </a:xfrm>
          <a:prstGeom prst="rect">
            <a:avLst/>
          </a:prstGeom>
          <a:noFill/>
          <a:ln/>
        </p:spPr>
        <p:txBody>
          <a:bodyPr wrap="square" lIns="0" tIns="0" rIns="0" bIns="0" rtlCol="0" anchor="ctr"/>
          <a:lstStyle/>
          <a:p>
            <a:pPr marL="0" indent="0">
              <a:buNone/>
            </a:pPr>
            <a:r>
              <a:rPr lang="en-US" sz="1800" b="1" dirty="0">
                <a:solidFill>
                  <a:srgbClr val="C4953A"/>
                </a:solidFill>
                <a:latin typeface="Georgia" pitchFamily="34" charset="0"/>
                <a:ea typeface="Georgia" pitchFamily="34" charset="-122"/>
                <a:cs typeface="Georgia" pitchFamily="34" charset="-120"/>
              </a:rPr>
              <a:t>Auto-Increment → SERIAL</a:t>
            </a:r>
            <a:endParaRPr lang="en-US" sz="1800" dirty="0"/>
          </a:p>
        </p:txBody>
      </p:sp>
      <p:sp>
        <p:nvSpPr>
          <p:cNvPr id="19" name="Shape 14"/>
          <p:cNvSpPr/>
          <p:nvPr/>
        </p:nvSpPr>
        <p:spPr>
          <a:xfrm>
            <a:off x="685800" y="3886200"/>
            <a:ext cx="3657600" cy="777240"/>
          </a:xfrm>
          <a:prstGeom prst="rect">
            <a:avLst/>
          </a:prstGeom>
          <a:solidFill>
            <a:srgbClr val="F5F2ED"/>
          </a:solidFill>
          <a:ln/>
        </p:spPr>
        <p:txBody>
          <a:bodyPr/>
          <a:lstStyle/>
          <a:p>
            <a:endParaRPr lang="en-US"/>
          </a:p>
        </p:txBody>
      </p:sp>
      <p:sp>
        <p:nvSpPr>
          <p:cNvPr id="20" name="Text 15"/>
          <p:cNvSpPr/>
          <p:nvPr/>
        </p:nvSpPr>
        <p:spPr>
          <a:xfrm>
            <a:off x="777240" y="3794760"/>
            <a:ext cx="1828800" cy="182880"/>
          </a:xfrm>
          <a:prstGeom prst="rect">
            <a:avLst/>
          </a:prstGeom>
          <a:noFill/>
          <a:ln/>
        </p:spPr>
        <p:txBody>
          <a:bodyPr wrap="square" rtlCol="0" anchor="ctr"/>
          <a:lstStyle/>
          <a:p>
            <a:pPr marL="0" indent="0">
              <a:buNone/>
            </a:pPr>
            <a:r>
              <a:rPr lang="en-US" sz="1000" b="1" dirty="0">
                <a:solidFill>
                  <a:srgbClr val="8C8279"/>
                </a:solidFill>
                <a:latin typeface="Calibri" pitchFamily="34" charset="0"/>
                <a:ea typeface="Calibri" pitchFamily="34" charset="-122"/>
                <a:cs typeface="Calibri" pitchFamily="34" charset="-120"/>
              </a:rPr>
              <a:t>MySQL:</a:t>
            </a:r>
            <a:endParaRPr lang="en-US" sz="1000" dirty="0"/>
          </a:p>
        </p:txBody>
      </p:sp>
      <p:sp>
        <p:nvSpPr>
          <p:cNvPr id="21" name="Text 16"/>
          <p:cNvSpPr/>
          <p:nvPr/>
        </p:nvSpPr>
        <p:spPr>
          <a:xfrm>
            <a:off x="777240" y="4023360"/>
            <a:ext cx="3474720" cy="502920"/>
          </a:xfrm>
          <a:prstGeom prst="rect">
            <a:avLst/>
          </a:prstGeom>
          <a:noFill/>
          <a:ln/>
        </p:spPr>
        <p:txBody>
          <a:bodyPr wrap="square" rtlCol="0" anchor="ctr"/>
          <a:lstStyle/>
          <a:p>
            <a:pPr marL="0" indent="0">
              <a:buNone/>
            </a:pPr>
            <a:r>
              <a:rPr lang="en-US" sz="1200" dirty="0">
                <a:solidFill>
                  <a:srgbClr val="2C2419"/>
                </a:solidFill>
                <a:latin typeface="Consolas" pitchFamily="34" charset="0"/>
                <a:ea typeface="Consolas" pitchFamily="34" charset="-122"/>
                <a:cs typeface="Consolas" pitchFamily="34" charset="-120"/>
              </a:rPr>
              <a:t>customer_id INT AUTO_INCREMENT PRIMARY KEY</a:t>
            </a:r>
            <a:endParaRPr lang="en-US" sz="1200" dirty="0"/>
          </a:p>
        </p:txBody>
      </p:sp>
      <p:sp>
        <p:nvSpPr>
          <p:cNvPr id="22" name="Shape 17"/>
          <p:cNvSpPr/>
          <p:nvPr/>
        </p:nvSpPr>
        <p:spPr>
          <a:xfrm>
            <a:off x="4709160" y="3886200"/>
            <a:ext cx="3657600" cy="777240"/>
          </a:xfrm>
          <a:prstGeom prst="rect">
            <a:avLst/>
          </a:prstGeom>
          <a:solidFill>
            <a:srgbClr val="F5F2ED"/>
          </a:solidFill>
          <a:ln/>
        </p:spPr>
        <p:txBody>
          <a:bodyPr/>
          <a:lstStyle/>
          <a:p>
            <a:endParaRPr lang="en-US"/>
          </a:p>
        </p:txBody>
      </p:sp>
      <p:sp>
        <p:nvSpPr>
          <p:cNvPr id="23" name="Text 18"/>
          <p:cNvSpPr/>
          <p:nvPr/>
        </p:nvSpPr>
        <p:spPr>
          <a:xfrm>
            <a:off x="4800600" y="3794760"/>
            <a:ext cx="1828800" cy="182880"/>
          </a:xfrm>
          <a:prstGeom prst="rect">
            <a:avLst/>
          </a:prstGeom>
          <a:noFill/>
          <a:ln/>
        </p:spPr>
        <p:txBody>
          <a:bodyPr wrap="square" rtlCol="0" anchor="ctr"/>
          <a:lstStyle/>
          <a:p>
            <a:pPr marL="0" indent="0">
              <a:buNone/>
            </a:pPr>
            <a:r>
              <a:rPr lang="en-US" sz="1000" b="1" dirty="0">
                <a:solidFill>
                  <a:srgbClr val="8C8279"/>
                </a:solidFill>
                <a:latin typeface="Calibri" pitchFamily="34" charset="0"/>
                <a:ea typeface="Calibri" pitchFamily="34" charset="-122"/>
                <a:cs typeface="Calibri" pitchFamily="34" charset="-120"/>
              </a:rPr>
              <a:t>PostgreSQL:</a:t>
            </a:r>
            <a:endParaRPr lang="en-US" sz="1000" dirty="0"/>
          </a:p>
        </p:txBody>
      </p:sp>
      <p:sp>
        <p:nvSpPr>
          <p:cNvPr id="24" name="Text 19"/>
          <p:cNvSpPr/>
          <p:nvPr/>
        </p:nvSpPr>
        <p:spPr>
          <a:xfrm>
            <a:off x="4800600" y="4023360"/>
            <a:ext cx="3474720" cy="502920"/>
          </a:xfrm>
          <a:prstGeom prst="rect">
            <a:avLst/>
          </a:prstGeom>
          <a:noFill/>
          <a:ln/>
        </p:spPr>
        <p:txBody>
          <a:bodyPr wrap="square" rtlCol="0" anchor="ctr"/>
          <a:lstStyle/>
          <a:p>
            <a:pPr marL="0" indent="0">
              <a:buNone/>
            </a:pPr>
            <a:r>
              <a:rPr lang="en-US" sz="1200" dirty="0">
                <a:solidFill>
                  <a:srgbClr val="6B8F71"/>
                </a:solidFill>
                <a:latin typeface="Consolas" pitchFamily="34" charset="0"/>
                <a:ea typeface="Consolas" pitchFamily="34" charset="-122"/>
                <a:cs typeface="Consolas" pitchFamily="34" charset="-120"/>
              </a:rPr>
              <a:t>customer_id SERIAL PRIMARY KEY</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AF7F2"/>
        </a:solidFill>
        <a:effectLst/>
      </p:bgPr>
    </p:bg>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B85042"/>
          </a:solidFill>
          <a:ln/>
        </p:spPr>
        <p:txBody>
          <a:bodyPr/>
          <a:lstStyle/>
          <a:p>
            <a:endParaRPr lang="en-US"/>
          </a:p>
        </p:txBody>
      </p:sp>
      <p:sp>
        <p:nvSpPr>
          <p:cNvPr id="3" name="Text 1"/>
          <p:cNvSpPr/>
          <p:nvPr/>
        </p:nvSpPr>
        <p:spPr>
          <a:xfrm>
            <a:off x="548640" y="228600"/>
            <a:ext cx="8046720" cy="594360"/>
          </a:xfrm>
          <a:prstGeom prst="rect">
            <a:avLst/>
          </a:prstGeom>
          <a:noFill/>
          <a:ln/>
        </p:spPr>
        <p:txBody>
          <a:bodyPr wrap="square" lIns="0" tIns="0" rIns="0" bIns="0" rtlCol="0" anchor="ctr"/>
          <a:lstStyle/>
          <a:p>
            <a:pPr marL="0" indent="0">
              <a:buNone/>
            </a:pPr>
            <a:r>
              <a:rPr lang="en-US" sz="2800" b="1" dirty="0">
                <a:solidFill>
                  <a:srgbClr val="B85042"/>
                </a:solidFill>
                <a:latin typeface="Georgia" pitchFamily="34" charset="0"/>
                <a:ea typeface="Georgia" pitchFamily="34" charset="-122"/>
                <a:cs typeface="Georgia" pitchFamily="34" charset="-120"/>
              </a:rPr>
              <a:t>Data Type Translation Guide</a:t>
            </a:r>
            <a:endParaRPr lang="en-US" sz="2800" dirty="0"/>
          </a:p>
        </p:txBody>
      </p:sp>
      <p:sp>
        <p:nvSpPr>
          <p:cNvPr id="4" name="Shape 2"/>
          <p:cNvSpPr/>
          <p:nvPr/>
        </p:nvSpPr>
        <p:spPr>
          <a:xfrm>
            <a:off x="548640" y="822960"/>
            <a:ext cx="2743200" cy="0"/>
          </a:xfrm>
          <a:prstGeom prst="line">
            <a:avLst/>
          </a:prstGeom>
          <a:noFill/>
          <a:ln w="25400">
            <a:solidFill>
              <a:srgbClr val="C4953A"/>
            </a:solidFill>
            <a:prstDash val="solid"/>
          </a:ln>
        </p:spPr>
        <p:txBody>
          <a:bodyPr/>
          <a:lstStyle/>
          <a:p>
            <a:endParaRPr lang="en-US"/>
          </a:p>
        </p:txBody>
      </p:sp>
      <p:graphicFrame>
        <p:nvGraphicFramePr>
          <p:cNvPr id="12" name="Table 0"/>
          <p:cNvGraphicFramePr>
            <a:graphicFrameLocks noGrp="1"/>
          </p:cNvGraphicFramePr>
          <p:nvPr>
            <p:extLst>
              <p:ext uri="{D42A27DB-BD31-4B8C-83A1-F6EECF244321}">
                <p14:modId xmlns:p14="http://schemas.microsoft.com/office/powerpoint/2010/main" val="1579011935"/>
              </p:ext>
            </p:extLst>
          </p:nvPr>
        </p:nvGraphicFramePr>
        <p:xfrm>
          <a:off x="457200" y="1005840"/>
          <a:ext cx="8229600" cy="2779776"/>
        </p:xfrm>
        <a:graphic>
          <a:graphicData uri="http://schemas.openxmlformats.org/drawingml/2006/table">
            <a:tbl>
              <a:tblPr/>
              <a:tblGrid>
                <a:gridCol w="1645920">
                  <a:extLst>
                    <a:ext uri="{9D8B030D-6E8A-4147-A177-3AD203B41FA5}">
                      <a16:colId xmlns:a16="http://schemas.microsoft.com/office/drawing/2014/main" val="20000"/>
                    </a:ext>
                  </a:extLst>
                </a:gridCol>
                <a:gridCol w="2011680">
                  <a:extLst>
                    <a:ext uri="{9D8B030D-6E8A-4147-A177-3AD203B41FA5}">
                      <a16:colId xmlns:a16="http://schemas.microsoft.com/office/drawing/2014/main" val="20001"/>
                    </a:ext>
                  </a:extLst>
                </a:gridCol>
                <a:gridCol w="2011680">
                  <a:extLst>
                    <a:ext uri="{9D8B030D-6E8A-4147-A177-3AD203B41FA5}">
                      <a16:colId xmlns:a16="http://schemas.microsoft.com/office/drawing/2014/main" val="20002"/>
                    </a:ext>
                  </a:extLst>
                </a:gridCol>
                <a:gridCol w="2560320">
                  <a:extLst>
                    <a:ext uri="{9D8B030D-6E8A-4147-A177-3AD203B41FA5}">
                      <a16:colId xmlns:a16="http://schemas.microsoft.com/office/drawing/2014/main" val="20003"/>
                    </a:ext>
                  </a:extLst>
                </a:gridCol>
              </a:tblGrid>
              <a:tr h="347472">
                <a:tc>
                  <a:txBody>
                    <a:bodyPr/>
                    <a:lstStyle/>
                    <a:p>
                      <a:pPr marL="0" indent="0">
                        <a:buNone/>
                      </a:pPr>
                      <a:r>
                        <a:rPr lang="en-US" sz="1100" b="1" dirty="0">
                          <a:solidFill>
                            <a:srgbClr val="FFFFFF"/>
                          </a:solidFill>
                          <a:latin typeface="Georgia" pitchFamily="34" charset="0"/>
                          <a:ea typeface="Georgia" pitchFamily="34" charset="-122"/>
                          <a:cs typeface="Georgia" pitchFamily="34" charset="-120"/>
                        </a:rPr>
                        <a:t>Concept</a:t>
                      </a:r>
                      <a:endParaRPr lang="en-US" sz="1100" dirty="0">
                        <a:latin typeface="Georgia" charset="0"/>
                        <a:ea typeface="Georgia" charset="0"/>
                        <a:cs typeface="Georgia" charset="0"/>
                      </a:endParaRPr>
                    </a:p>
                  </a:txBody>
                  <a:tcPr marL="63500" marR="63500" marT="38100" marB="381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6B8F71"/>
                    </a:solidFill>
                  </a:tcPr>
                </a:tc>
                <a:tc>
                  <a:txBody>
                    <a:bodyPr/>
                    <a:lstStyle/>
                    <a:p>
                      <a:pPr marL="0" indent="0">
                        <a:buNone/>
                      </a:pPr>
                      <a:r>
                        <a:rPr lang="en-US" sz="1100" b="1" dirty="0">
                          <a:solidFill>
                            <a:srgbClr val="FFFFFF"/>
                          </a:solidFill>
                          <a:latin typeface="Georgia" pitchFamily="34" charset="0"/>
                          <a:ea typeface="Georgia" pitchFamily="34" charset="-122"/>
                          <a:cs typeface="Georgia" pitchFamily="34" charset="-120"/>
                        </a:rPr>
                        <a:t>MySQL</a:t>
                      </a:r>
                      <a:endParaRPr lang="en-US" sz="1100" dirty="0">
                        <a:latin typeface="Georgia" charset="0"/>
                        <a:ea typeface="Georgia" charset="0"/>
                        <a:cs typeface="Georgia" charset="0"/>
                      </a:endParaRPr>
                    </a:p>
                  </a:txBody>
                  <a:tcPr marL="63500" marR="63500" marT="38100" marB="381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6B8F71"/>
                    </a:solidFill>
                  </a:tcPr>
                </a:tc>
                <a:tc>
                  <a:txBody>
                    <a:bodyPr/>
                    <a:lstStyle/>
                    <a:p>
                      <a:pPr marL="0" indent="0">
                        <a:buNone/>
                      </a:pPr>
                      <a:r>
                        <a:rPr lang="en-US" sz="1100" b="1" dirty="0">
                          <a:solidFill>
                            <a:srgbClr val="FFFFFF"/>
                          </a:solidFill>
                          <a:latin typeface="Georgia" pitchFamily="34" charset="0"/>
                          <a:ea typeface="Georgia" pitchFamily="34" charset="-122"/>
                          <a:cs typeface="Georgia" pitchFamily="34" charset="-120"/>
                        </a:rPr>
                        <a:t>Oracle</a:t>
                      </a:r>
                      <a:endParaRPr lang="en-US" sz="1100" dirty="0">
                        <a:latin typeface="Georgia" charset="0"/>
                        <a:ea typeface="Georgia" charset="0"/>
                        <a:cs typeface="Georgia" charset="0"/>
                      </a:endParaRPr>
                    </a:p>
                  </a:txBody>
                  <a:tcPr marL="63500" marR="63500" marT="38100" marB="381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6B8F71"/>
                    </a:solidFill>
                  </a:tcPr>
                </a:tc>
                <a:tc>
                  <a:txBody>
                    <a:bodyPr/>
                    <a:lstStyle/>
                    <a:p>
                      <a:pPr marL="0" indent="0">
                        <a:buNone/>
                      </a:pPr>
                      <a:r>
                        <a:rPr lang="en-US" sz="1100" b="1" dirty="0">
                          <a:solidFill>
                            <a:srgbClr val="FFFFFF"/>
                          </a:solidFill>
                          <a:latin typeface="Georgia" pitchFamily="34" charset="0"/>
                          <a:ea typeface="Georgia" pitchFamily="34" charset="-122"/>
                          <a:cs typeface="Georgia" pitchFamily="34" charset="-120"/>
                        </a:rPr>
                        <a:t>PostgreSQL</a:t>
                      </a:r>
                      <a:endParaRPr lang="en-US" sz="1100" dirty="0">
                        <a:latin typeface="Georgia" charset="0"/>
                        <a:ea typeface="Georgia" charset="0"/>
                        <a:cs typeface="Georgia" charset="0"/>
                      </a:endParaRPr>
                    </a:p>
                  </a:txBody>
                  <a:tcPr marL="63500" marR="63500" marT="38100" marB="381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6B8F71"/>
                    </a:solidFill>
                  </a:tcPr>
                </a:tc>
                <a:extLst>
                  <a:ext uri="{0D108BD9-81ED-4DB2-BD59-A6C34878D82A}">
                    <a16:rowId xmlns:a16="http://schemas.microsoft.com/office/drawing/2014/main" val="10000"/>
                  </a:ext>
                </a:extLst>
              </a:tr>
              <a:tr h="347472">
                <a:tc>
                  <a:txBody>
                    <a:bodyPr/>
                    <a:lstStyle/>
                    <a:p>
                      <a:pPr marL="0" indent="0">
                        <a:buNone/>
                      </a:pPr>
                      <a:r>
                        <a:rPr lang="en-US" sz="1050" b="1" dirty="0">
                          <a:solidFill>
                            <a:srgbClr val="2C2419"/>
                          </a:solidFill>
                          <a:latin typeface="Calibri" pitchFamily="34" charset="0"/>
                          <a:ea typeface="Calibri" pitchFamily="34" charset="-122"/>
                          <a:cs typeface="Calibri" pitchFamily="34" charset="-120"/>
                        </a:rPr>
                        <a:t>Auto ID</a:t>
                      </a:r>
                      <a:endParaRPr lang="en-US" sz="1050" dirty="0">
                        <a:latin typeface="Calibri" charset="0"/>
                        <a:ea typeface="Calibri" charset="0"/>
                        <a:cs typeface="Calibri" charset="0"/>
                      </a:endParaRPr>
                    </a:p>
                  </a:txBody>
                  <a:tcPr marL="63500" marR="63500" marT="38100" marB="381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FFFFF"/>
                    </a:solidFill>
                  </a:tcPr>
                </a:tc>
                <a:tc>
                  <a:txBody>
                    <a:bodyPr/>
                    <a:lstStyle/>
                    <a:p>
                      <a:pPr marL="0" indent="0">
                        <a:buNone/>
                      </a:pPr>
                      <a:r>
                        <a:rPr lang="en-US" sz="1050" dirty="0">
                          <a:solidFill>
                            <a:srgbClr val="2C2419"/>
                          </a:solidFill>
                          <a:latin typeface="Consolas" pitchFamily="34" charset="0"/>
                          <a:ea typeface="Consolas" pitchFamily="34" charset="-122"/>
                          <a:cs typeface="Consolas" pitchFamily="34" charset="-120"/>
                        </a:rPr>
                        <a:t>INT AUTO_INCREMENT</a:t>
                      </a:r>
                      <a:endParaRPr lang="en-US" sz="1050" dirty="0">
                        <a:latin typeface="Consolas" charset="0"/>
                        <a:ea typeface="Consolas" charset="0"/>
                        <a:cs typeface="Consolas" charset="0"/>
                      </a:endParaRPr>
                    </a:p>
                  </a:txBody>
                  <a:tcPr marL="63500" marR="63500" marT="38100" marB="381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FFFFF"/>
                    </a:solidFill>
                  </a:tcPr>
                </a:tc>
                <a:tc>
                  <a:txBody>
                    <a:bodyPr/>
                    <a:lstStyle/>
                    <a:p>
                      <a:pPr marL="0" indent="0">
                        <a:buNone/>
                      </a:pPr>
                      <a:r>
                        <a:rPr lang="en-US" sz="1050" dirty="0">
                          <a:solidFill>
                            <a:srgbClr val="2C2419"/>
                          </a:solidFill>
                          <a:latin typeface="Consolas" pitchFamily="34" charset="0"/>
                          <a:ea typeface="Consolas" pitchFamily="34" charset="-122"/>
                          <a:cs typeface="Consolas" pitchFamily="34" charset="-120"/>
                        </a:rPr>
                        <a:t>NUMBER + SEQUENCE</a:t>
                      </a:r>
                      <a:endParaRPr lang="en-US" sz="1050" dirty="0">
                        <a:latin typeface="Consolas" charset="0"/>
                        <a:ea typeface="Consolas" charset="0"/>
                        <a:cs typeface="Consolas" charset="0"/>
                      </a:endParaRPr>
                    </a:p>
                  </a:txBody>
                  <a:tcPr marL="63500" marR="63500" marT="38100" marB="381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FFFFF"/>
                    </a:solidFill>
                  </a:tcPr>
                </a:tc>
                <a:tc>
                  <a:txBody>
                    <a:bodyPr/>
                    <a:lstStyle/>
                    <a:p>
                      <a:pPr marL="0" indent="0">
                        <a:buNone/>
                      </a:pPr>
                      <a:r>
                        <a:rPr lang="en-US" sz="1050" dirty="0">
                          <a:solidFill>
                            <a:srgbClr val="6B8F71"/>
                          </a:solidFill>
                          <a:latin typeface="Consolas" pitchFamily="34" charset="0"/>
                          <a:ea typeface="Consolas" pitchFamily="34" charset="-122"/>
                          <a:cs typeface="Consolas" pitchFamily="34" charset="-120"/>
                        </a:rPr>
                        <a:t>SERIAL or IDENTITY</a:t>
                      </a:r>
                      <a:endParaRPr lang="en-US" sz="1050" dirty="0">
                        <a:latin typeface="Consolas" charset="0"/>
                        <a:ea typeface="Consolas" charset="0"/>
                        <a:cs typeface="Consolas" charset="0"/>
                      </a:endParaRPr>
                    </a:p>
                  </a:txBody>
                  <a:tcPr marL="63500" marR="63500" marT="38100" marB="381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47472">
                <a:tc>
                  <a:txBody>
                    <a:bodyPr/>
                    <a:lstStyle/>
                    <a:p>
                      <a:pPr marL="0" indent="0">
                        <a:buNone/>
                      </a:pPr>
                      <a:r>
                        <a:rPr lang="en-US" sz="1050" b="1" dirty="0">
                          <a:solidFill>
                            <a:srgbClr val="2C2419"/>
                          </a:solidFill>
                          <a:latin typeface="Calibri" pitchFamily="34" charset="0"/>
                          <a:ea typeface="Calibri" pitchFamily="34" charset="-122"/>
                          <a:cs typeface="Calibri" pitchFamily="34" charset="-120"/>
                        </a:rPr>
                        <a:t>Variable text</a:t>
                      </a:r>
                      <a:endParaRPr lang="en-US" sz="1050" dirty="0">
                        <a:latin typeface="Calibri" charset="0"/>
                        <a:ea typeface="Calibri" charset="0"/>
                        <a:cs typeface="Calibri" charset="0"/>
                      </a:endParaRPr>
                    </a:p>
                  </a:txBody>
                  <a:tcPr marL="63500" marR="63500" marT="38100" marB="381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5F2ED"/>
                    </a:solidFill>
                  </a:tcPr>
                </a:tc>
                <a:tc>
                  <a:txBody>
                    <a:bodyPr/>
                    <a:lstStyle/>
                    <a:p>
                      <a:pPr marL="0" indent="0">
                        <a:buNone/>
                      </a:pPr>
                      <a:r>
                        <a:rPr lang="en-US" sz="1050" dirty="0">
                          <a:solidFill>
                            <a:srgbClr val="2C2419"/>
                          </a:solidFill>
                          <a:latin typeface="Consolas" pitchFamily="34" charset="0"/>
                          <a:ea typeface="Consolas" pitchFamily="34" charset="-122"/>
                          <a:cs typeface="Consolas" pitchFamily="34" charset="-120"/>
                        </a:rPr>
                        <a:t>VARCHAR(n)</a:t>
                      </a:r>
                      <a:endParaRPr lang="en-US" sz="1050" dirty="0">
                        <a:latin typeface="Consolas" charset="0"/>
                        <a:ea typeface="Consolas" charset="0"/>
                        <a:cs typeface="Consolas" charset="0"/>
                      </a:endParaRPr>
                    </a:p>
                  </a:txBody>
                  <a:tcPr marL="63500" marR="63500" marT="38100" marB="381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5F2ED"/>
                    </a:solidFill>
                  </a:tcPr>
                </a:tc>
                <a:tc>
                  <a:txBody>
                    <a:bodyPr/>
                    <a:lstStyle/>
                    <a:p>
                      <a:pPr marL="0" indent="0">
                        <a:buNone/>
                      </a:pPr>
                      <a:r>
                        <a:rPr lang="en-US" sz="1050" dirty="0">
                          <a:solidFill>
                            <a:srgbClr val="2C2419"/>
                          </a:solidFill>
                          <a:latin typeface="Consolas" pitchFamily="34" charset="0"/>
                          <a:ea typeface="Consolas" pitchFamily="34" charset="-122"/>
                          <a:cs typeface="Consolas" pitchFamily="34" charset="-120"/>
                        </a:rPr>
                        <a:t>VARCHAR2(n)</a:t>
                      </a:r>
                      <a:endParaRPr lang="en-US" sz="1050" dirty="0">
                        <a:latin typeface="Consolas" charset="0"/>
                        <a:ea typeface="Consolas" charset="0"/>
                        <a:cs typeface="Consolas" charset="0"/>
                      </a:endParaRPr>
                    </a:p>
                  </a:txBody>
                  <a:tcPr marL="63500" marR="63500" marT="38100" marB="381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5F2ED"/>
                    </a:solidFill>
                  </a:tcPr>
                </a:tc>
                <a:tc>
                  <a:txBody>
                    <a:bodyPr/>
                    <a:lstStyle/>
                    <a:p>
                      <a:pPr marL="0" indent="0">
                        <a:buNone/>
                      </a:pPr>
                      <a:r>
                        <a:rPr lang="en-US" sz="1050" dirty="0">
                          <a:solidFill>
                            <a:srgbClr val="6B8F71"/>
                          </a:solidFill>
                          <a:latin typeface="Consolas" pitchFamily="34" charset="0"/>
                          <a:ea typeface="Consolas" pitchFamily="34" charset="-122"/>
                          <a:cs typeface="Consolas" pitchFamily="34" charset="-120"/>
                        </a:rPr>
                        <a:t>VARCHAR(n) or TEXT</a:t>
                      </a:r>
                      <a:endParaRPr lang="en-US" sz="1050" dirty="0">
                        <a:latin typeface="Consolas" charset="0"/>
                        <a:ea typeface="Consolas" charset="0"/>
                        <a:cs typeface="Consolas" charset="0"/>
                      </a:endParaRPr>
                    </a:p>
                  </a:txBody>
                  <a:tcPr marL="63500" marR="63500" marT="38100" marB="381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5F2ED"/>
                    </a:solidFill>
                  </a:tcPr>
                </a:tc>
                <a:extLst>
                  <a:ext uri="{0D108BD9-81ED-4DB2-BD59-A6C34878D82A}">
                    <a16:rowId xmlns:a16="http://schemas.microsoft.com/office/drawing/2014/main" val="10002"/>
                  </a:ext>
                </a:extLst>
              </a:tr>
              <a:tr h="347472">
                <a:tc>
                  <a:txBody>
                    <a:bodyPr/>
                    <a:lstStyle/>
                    <a:p>
                      <a:pPr marL="0" indent="0">
                        <a:buNone/>
                      </a:pPr>
                      <a:r>
                        <a:rPr lang="en-US" sz="1050" b="1" dirty="0">
                          <a:solidFill>
                            <a:srgbClr val="2C2419"/>
                          </a:solidFill>
                          <a:latin typeface="Calibri" pitchFamily="34" charset="0"/>
                          <a:ea typeface="Calibri" pitchFamily="34" charset="-122"/>
                          <a:cs typeface="Calibri" pitchFamily="34" charset="-120"/>
                        </a:rPr>
                        <a:t>Unlimited text</a:t>
                      </a:r>
                      <a:endParaRPr lang="en-US" sz="1050" dirty="0">
                        <a:latin typeface="Calibri" charset="0"/>
                        <a:ea typeface="Calibri" charset="0"/>
                        <a:cs typeface="Calibri" charset="0"/>
                      </a:endParaRPr>
                    </a:p>
                  </a:txBody>
                  <a:tcPr marL="63500" marR="63500" marT="38100" marB="381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FFFFF"/>
                    </a:solidFill>
                  </a:tcPr>
                </a:tc>
                <a:tc>
                  <a:txBody>
                    <a:bodyPr/>
                    <a:lstStyle/>
                    <a:p>
                      <a:pPr marL="0" indent="0">
                        <a:buNone/>
                      </a:pPr>
                      <a:r>
                        <a:rPr lang="en-US" sz="1050" dirty="0">
                          <a:solidFill>
                            <a:srgbClr val="2C2419"/>
                          </a:solidFill>
                          <a:latin typeface="Consolas" pitchFamily="34" charset="0"/>
                          <a:ea typeface="Consolas" pitchFamily="34" charset="-122"/>
                          <a:cs typeface="Consolas" pitchFamily="34" charset="-120"/>
                        </a:rPr>
                        <a:t>TEXT / LONGTEXT</a:t>
                      </a:r>
                      <a:endParaRPr lang="en-US" sz="1050" dirty="0">
                        <a:latin typeface="Consolas" charset="0"/>
                        <a:ea typeface="Consolas" charset="0"/>
                        <a:cs typeface="Consolas" charset="0"/>
                      </a:endParaRPr>
                    </a:p>
                  </a:txBody>
                  <a:tcPr marL="63500" marR="63500" marT="38100" marB="381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FFFFF"/>
                    </a:solidFill>
                  </a:tcPr>
                </a:tc>
                <a:tc>
                  <a:txBody>
                    <a:bodyPr/>
                    <a:lstStyle/>
                    <a:p>
                      <a:pPr marL="0" indent="0">
                        <a:buNone/>
                      </a:pPr>
                      <a:r>
                        <a:rPr lang="en-US" sz="1050" dirty="0">
                          <a:solidFill>
                            <a:srgbClr val="2C2419"/>
                          </a:solidFill>
                          <a:latin typeface="Consolas" pitchFamily="34" charset="0"/>
                          <a:ea typeface="Consolas" pitchFamily="34" charset="-122"/>
                          <a:cs typeface="Consolas" pitchFamily="34" charset="-120"/>
                        </a:rPr>
                        <a:t>CLOB</a:t>
                      </a:r>
                      <a:endParaRPr lang="en-US" sz="1050" dirty="0">
                        <a:latin typeface="Consolas" charset="0"/>
                        <a:ea typeface="Consolas" charset="0"/>
                        <a:cs typeface="Consolas" charset="0"/>
                      </a:endParaRPr>
                    </a:p>
                  </a:txBody>
                  <a:tcPr marL="63500" marR="63500" marT="38100" marB="381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FFFFF"/>
                    </a:solidFill>
                  </a:tcPr>
                </a:tc>
                <a:tc>
                  <a:txBody>
                    <a:bodyPr/>
                    <a:lstStyle/>
                    <a:p>
                      <a:pPr marL="0" indent="0">
                        <a:buNone/>
                      </a:pPr>
                      <a:r>
                        <a:rPr lang="en-US" sz="1050" dirty="0">
                          <a:solidFill>
                            <a:srgbClr val="6B8F71"/>
                          </a:solidFill>
                          <a:latin typeface="Consolas" pitchFamily="34" charset="0"/>
                          <a:ea typeface="Consolas" pitchFamily="34" charset="-122"/>
                          <a:cs typeface="Consolas" pitchFamily="34" charset="-120"/>
                        </a:rPr>
                        <a:t>TEXT (no size limit)</a:t>
                      </a:r>
                      <a:endParaRPr lang="en-US" sz="1050" dirty="0">
                        <a:latin typeface="Consolas" charset="0"/>
                        <a:ea typeface="Consolas" charset="0"/>
                        <a:cs typeface="Consolas" charset="0"/>
                      </a:endParaRPr>
                    </a:p>
                  </a:txBody>
                  <a:tcPr marL="63500" marR="63500" marT="38100" marB="381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47472">
                <a:tc>
                  <a:txBody>
                    <a:bodyPr/>
                    <a:lstStyle/>
                    <a:p>
                      <a:pPr marL="0" indent="0">
                        <a:buNone/>
                      </a:pPr>
                      <a:r>
                        <a:rPr lang="en-US" sz="1050" b="1" dirty="0">
                          <a:solidFill>
                            <a:srgbClr val="2C2419"/>
                          </a:solidFill>
                          <a:latin typeface="Calibri" pitchFamily="34" charset="0"/>
                          <a:ea typeface="Calibri" pitchFamily="34" charset="-122"/>
                          <a:cs typeface="Calibri" pitchFamily="34" charset="-120"/>
                        </a:rPr>
                        <a:t>Integer</a:t>
                      </a:r>
                      <a:endParaRPr lang="en-US" sz="1050" dirty="0">
                        <a:latin typeface="Calibri" charset="0"/>
                        <a:ea typeface="Calibri" charset="0"/>
                        <a:cs typeface="Calibri" charset="0"/>
                      </a:endParaRPr>
                    </a:p>
                  </a:txBody>
                  <a:tcPr marL="63500" marR="63500" marT="38100" marB="381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5F2ED"/>
                    </a:solidFill>
                  </a:tcPr>
                </a:tc>
                <a:tc>
                  <a:txBody>
                    <a:bodyPr/>
                    <a:lstStyle/>
                    <a:p>
                      <a:pPr marL="0" indent="0">
                        <a:buNone/>
                      </a:pPr>
                      <a:r>
                        <a:rPr lang="en-US" sz="1050" dirty="0">
                          <a:solidFill>
                            <a:srgbClr val="2C2419"/>
                          </a:solidFill>
                          <a:latin typeface="Consolas" pitchFamily="34" charset="0"/>
                          <a:ea typeface="Consolas" pitchFamily="34" charset="-122"/>
                          <a:cs typeface="Consolas" pitchFamily="34" charset="-120"/>
                        </a:rPr>
                        <a:t>INT</a:t>
                      </a:r>
                      <a:endParaRPr lang="en-US" sz="1050" dirty="0">
                        <a:latin typeface="Consolas" charset="0"/>
                        <a:ea typeface="Consolas" charset="0"/>
                        <a:cs typeface="Consolas" charset="0"/>
                      </a:endParaRPr>
                    </a:p>
                  </a:txBody>
                  <a:tcPr marL="63500" marR="63500" marT="38100" marB="381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5F2ED"/>
                    </a:solidFill>
                  </a:tcPr>
                </a:tc>
                <a:tc>
                  <a:txBody>
                    <a:bodyPr/>
                    <a:lstStyle/>
                    <a:p>
                      <a:pPr marL="0" indent="0">
                        <a:buNone/>
                      </a:pPr>
                      <a:r>
                        <a:rPr lang="en-US" sz="1050" dirty="0">
                          <a:solidFill>
                            <a:srgbClr val="2C2419"/>
                          </a:solidFill>
                          <a:latin typeface="Consolas" pitchFamily="34" charset="0"/>
                          <a:ea typeface="Consolas" pitchFamily="34" charset="-122"/>
                          <a:cs typeface="Consolas" pitchFamily="34" charset="-120"/>
                        </a:rPr>
                        <a:t>NUMBER</a:t>
                      </a:r>
                      <a:endParaRPr lang="en-US" sz="1050" dirty="0">
                        <a:latin typeface="Consolas" charset="0"/>
                        <a:ea typeface="Consolas" charset="0"/>
                        <a:cs typeface="Consolas" charset="0"/>
                      </a:endParaRPr>
                    </a:p>
                  </a:txBody>
                  <a:tcPr marL="63500" marR="63500" marT="38100" marB="381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5F2ED"/>
                    </a:solidFill>
                  </a:tcPr>
                </a:tc>
                <a:tc>
                  <a:txBody>
                    <a:bodyPr/>
                    <a:lstStyle/>
                    <a:p>
                      <a:pPr marL="0" indent="0">
                        <a:buNone/>
                      </a:pPr>
                      <a:r>
                        <a:rPr lang="en-US" sz="1050" dirty="0">
                          <a:solidFill>
                            <a:srgbClr val="6B8F71"/>
                          </a:solidFill>
                          <a:latin typeface="Consolas" pitchFamily="34" charset="0"/>
                          <a:ea typeface="Consolas" pitchFamily="34" charset="-122"/>
                          <a:cs typeface="Consolas" pitchFamily="34" charset="-120"/>
                        </a:rPr>
                        <a:t>INTEGER</a:t>
                      </a:r>
                      <a:endParaRPr lang="en-US" sz="1050" dirty="0">
                        <a:latin typeface="Consolas" charset="0"/>
                        <a:ea typeface="Consolas" charset="0"/>
                        <a:cs typeface="Consolas" charset="0"/>
                      </a:endParaRPr>
                    </a:p>
                  </a:txBody>
                  <a:tcPr marL="63500" marR="63500" marT="38100" marB="381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5F2ED"/>
                    </a:solidFill>
                  </a:tcPr>
                </a:tc>
                <a:extLst>
                  <a:ext uri="{0D108BD9-81ED-4DB2-BD59-A6C34878D82A}">
                    <a16:rowId xmlns:a16="http://schemas.microsoft.com/office/drawing/2014/main" val="10004"/>
                  </a:ext>
                </a:extLst>
              </a:tr>
              <a:tr h="347472">
                <a:tc>
                  <a:txBody>
                    <a:bodyPr/>
                    <a:lstStyle/>
                    <a:p>
                      <a:pPr marL="0" indent="0">
                        <a:buNone/>
                      </a:pPr>
                      <a:r>
                        <a:rPr lang="en-US" sz="1050" b="1" dirty="0">
                          <a:solidFill>
                            <a:srgbClr val="2C2419"/>
                          </a:solidFill>
                          <a:latin typeface="Calibri" pitchFamily="34" charset="0"/>
                          <a:ea typeface="Calibri" pitchFamily="34" charset="-122"/>
                          <a:cs typeface="Calibri" pitchFamily="34" charset="-120"/>
                        </a:rPr>
                        <a:t>Decimal</a:t>
                      </a:r>
                      <a:endParaRPr lang="en-US" sz="1050" dirty="0">
                        <a:latin typeface="Calibri" charset="0"/>
                        <a:ea typeface="Calibri" charset="0"/>
                        <a:cs typeface="Calibri" charset="0"/>
                      </a:endParaRPr>
                    </a:p>
                  </a:txBody>
                  <a:tcPr marL="63500" marR="63500" marT="38100" marB="381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FFFFF"/>
                    </a:solidFill>
                  </a:tcPr>
                </a:tc>
                <a:tc>
                  <a:txBody>
                    <a:bodyPr/>
                    <a:lstStyle/>
                    <a:p>
                      <a:pPr marL="0" indent="0">
                        <a:buNone/>
                      </a:pPr>
                      <a:r>
                        <a:rPr lang="en-US" sz="1050" dirty="0">
                          <a:solidFill>
                            <a:srgbClr val="2C2419"/>
                          </a:solidFill>
                          <a:latin typeface="Consolas" pitchFamily="34" charset="0"/>
                          <a:ea typeface="Consolas" pitchFamily="34" charset="-122"/>
                          <a:cs typeface="Consolas" pitchFamily="34" charset="-120"/>
                        </a:rPr>
                        <a:t>DECIMAL(p,s)</a:t>
                      </a:r>
                      <a:endParaRPr lang="en-US" sz="1050" dirty="0">
                        <a:latin typeface="Consolas" charset="0"/>
                        <a:ea typeface="Consolas" charset="0"/>
                        <a:cs typeface="Consolas" charset="0"/>
                      </a:endParaRPr>
                    </a:p>
                  </a:txBody>
                  <a:tcPr marL="63500" marR="63500" marT="38100" marB="381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FFFFF"/>
                    </a:solidFill>
                  </a:tcPr>
                </a:tc>
                <a:tc>
                  <a:txBody>
                    <a:bodyPr/>
                    <a:lstStyle/>
                    <a:p>
                      <a:pPr marL="0" indent="0">
                        <a:buNone/>
                      </a:pPr>
                      <a:r>
                        <a:rPr lang="en-US" sz="1050" dirty="0">
                          <a:solidFill>
                            <a:srgbClr val="2C2419"/>
                          </a:solidFill>
                          <a:latin typeface="Consolas" pitchFamily="34" charset="0"/>
                          <a:ea typeface="Consolas" pitchFamily="34" charset="-122"/>
                          <a:cs typeface="Consolas" pitchFamily="34" charset="-120"/>
                        </a:rPr>
                        <a:t>NUMBER(p,s)</a:t>
                      </a:r>
                      <a:endParaRPr lang="en-US" sz="1050" dirty="0">
                        <a:latin typeface="Consolas" charset="0"/>
                        <a:ea typeface="Consolas" charset="0"/>
                        <a:cs typeface="Consolas" charset="0"/>
                      </a:endParaRPr>
                    </a:p>
                  </a:txBody>
                  <a:tcPr marL="63500" marR="63500" marT="38100" marB="381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FFFFF"/>
                    </a:solidFill>
                  </a:tcPr>
                </a:tc>
                <a:tc>
                  <a:txBody>
                    <a:bodyPr/>
                    <a:lstStyle/>
                    <a:p>
                      <a:pPr marL="0" indent="0">
                        <a:buNone/>
                      </a:pPr>
                      <a:r>
                        <a:rPr lang="en-US" sz="1050" dirty="0">
                          <a:solidFill>
                            <a:srgbClr val="6B8F71"/>
                          </a:solidFill>
                          <a:latin typeface="Consolas" pitchFamily="34" charset="0"/>
                          <a:ea typeface="Consolas" pitchFamily="34" charset="-122"/>
                          <a:cs typeface="Consolas" pitchFamily="34" charset="-120"/>
                        </a:rPr>
                        <a:t>NUMERIC(p,s)</a:t>
                      </a:r>
                      <a:endParaRPr lang="en-US" sz="1050" dirty="0">
                        <a:latin typeface="Consolas" charset="0"/>
                        <a:ea typeface="Consolas" charset="0"/>
                        <a:cs typeface="Consolas" charset="0"/>
                      </a:endParaRPr>
                    </a:p>
                  </a:txBody>
                  <a:tcPr marL="63500" marR="63500" marT="38100" marB="381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347472">
                <a:tc>
                  <a:txBody>
                    <a:bodyPr/>
                    <a:lstStyle/>
                    <a:p>
                      <a:pPr marL="0" indent="0">
                        <a:buNone/>
                      </a:pPr>
                      <a:r>
                        <a:rPr lang="en-US" sz="1050" b="1" dirty="0">
                          <a:solidFill>
                            <a:srgbClr val="2C2419"/>
                          </a:solidFill>
                          <a:latin typeface="Calibri" pitchFamily="34" charset="0"/>
                          <a:ea typeface="Calibri" pitchFamily="34" charset="-122"/>
                          <a:cs typeface="Calibri" pitchFamily="34" charset="-120"/>
                        </a:rPr>
                        <a:t>Date/Time</a:t>
                      </a:r>
                      <a:endParaRPr lang="en-US" sz="1050" dirty="0">
                        <a:latin typeface="Calibri" charset="0"/>
                        <a:ea typeface="Calibri" charset="0"/>
                        <a:cs typeface="Calibri" charset="0"/>
                      </a:endParaRPr>
                    </a:p>
                  </a:txBody>
                  <a:tcPr marL="63500" marR="63500" marT="38100" marB="381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5F2ED"/>
                    </a:solidFill>
                  </a:tcPr>
                </a:tc>
                <a:tc>
                  <a:txBody>
                    <a:bodyPr/>
                    <a:lstStyle/>
                    <a:p>
                      <a:pPr marL="0" indent="0">
                        <a:buNone/>
                      </a:pPr>
                      <a:r>
                        <a:rPr lang="en-US" sz="1050" dirty="0">
                          <a:solidFill>
                            <a:srgbClr val="2C2419"/>
                          </a:solidFill>
                          <a:latin typeface="Consolas" pitchFamily="34" charset="0"/>
                          <a:ea typeface="Consolas" pitchFamily="34" charset="-122"/>
                          <a:cs typeface="Consolas" pitchFamily="34" charset="-120"/>
                        </a:rPr>
                        <a:t>DATETIME</a:t>
                      </a:r>
                      <a:endParaRPr lang="en-US" sz="1050" dirty="0">
                        <a:latin typeface="Consolas" charset="0"/>
                        <a:ea typeface="Consolas" charset="0"/>
                        <a:cs typeface="Consolas" charset="0"/>
                      </a:endParaRPr>
                    </a:p>
                  </a:txBody>
                  <a:tcPr marL="63500" marR="63500" marT="38100" marB="381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5F2ED"/>
                    </a:solidFill>
                  </a:tcPr>
                </a:tc>
                <a:tc>
                  <a:txBody>
                    <a:bodyPr/>
                    <a:lstStyle/>
                    <a:p>
                      <a:pPr marL="0" indent="0">
                        <a:buNone/>
                      </a:pPr>
                      <a:r>
                        <a:rPr lang="en-US" sz="1050" dirty="0">
                          <a:solidFill>
                            <a:srgbClr val="2C2419"/>
                          </a:solidFill>
                          <a:latin typeface="Consolas" pitchFamily="34" charset="0"/>
                          <a:ea typeface="Consolas" pitchFamily="34" charset="-122"/>
                          <a:cs typeface="Consolas" pitchFamily="34" charset="-120"/>
                        </a:rPr>
                        <a:t>DATE / TIMESTAMP</a:t>
                      </a:r>
                      <a:endParaRPr lang="en-US" sz="1050" dirty="0">
                        <a:latin typeface="Consolas" charset="0"/>
                        <a:ea typeface="Consolas" charset="0"/>
                        <a:cs typeface="Consolas" charset="0"/>
                      </a:endParaRPr>
                    </a:p>
                  </a:txBody>
                  <a:tcPr marL="63500" marR="63500" marT="38100" marB="381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5F2ED"/>
                    </a:solidFill>
                  </a:tcPr>
                </a:tc>
                <a:tc>
                  <a:txBody>
                    <a:bodyPr/>
                    <a:lstStyle/>
                    <a:p>
                      <a:pPr marL="0" indent="0">
                        <a:buNone/>
                      </a:pPr>
                      <a:r>
                        <a:rPr lang="en-US" sz="1050" dirty="0">
                          <a:solidFill>
                            <a:srgbClr val="6B8F71"/>
                          </a:solidFill>
                          <a:latin typeface="Consolas" pitchFamily="34" charset="0"/>
                          <a:ea typeface="Consolas" pitchFamily="34" charset="-122"/>
                          <a:cs typeface="Consolas" pitchFamily="34" charset="-120"/>
                        </a:rPr>
                        <a:t>TIMESTAMP</a:t>
                      </a:r>
                      <a:endParaRPr lang="en-US" sz="1050" dirty="0">
                        <a:latin typeface="Consolas" charset="0"/>
                        <a:ea typeface="Consolas" charset="0"/>
                        <a:cs typeface="Consolas" charset="0"/>
                      </a:endParaRPr>
                    </a:p>
                  </a:txBody>
                  <a:tcPr marL="63500" marR="63500" marT="38100" marB="381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5F2ED"/>
                    </a:solidFill>
                  </a:tcPr>
                </a:tc>
                <a:extLst>
                  <a:ext uri="{0D108BD9-81ED-4DB2-BD59-A6C34878D82A}">
                    <a16:rowId xmlns:a16="http://schemas.microsoft.com/office/drawing/2014/main" val="10006"/>
                  </a:ext>
                </a:extLst>
              </a:tr>
              <a:tr h="347472">
                <a:tc>
                  <a:txBody>
                    <a:bodyPr/>
                    <a:lstStyle/>
                    <a:p>
                      <a:pPr marL="0" indent="0">
                        <a:buNone/>
                      </a:pPr>
                      <a:r>
                        <a:rPr lang="en-US" sz="1050" b="1" dirty="0">
                          <a:solidFill>
                            <a:srgbClr val="2C2419"/>
                          </a:solidFill>
                          <a:latin typeface="Calibri" pitchFamily="34" charset="0"/>
                          <a:ea typeface="Calibri" pitchFamily="34" charset="-122"/>
                          <a:cs typeface="Calibri" pitchFamily="34" charset="-120"/>
                        </a:rPr>
                        <a:t>Boolean</a:t>
                      </a:r>
                      <a:endParaRPr lang="en-US" sz="1050" dirty="0">
                        <a:latin typeface="Calibri" charset="0"/>
                        <a:ea typeface="Calibri" charset="0"/>
                        <a:cs typeface="Calibri" charset="0"/>
                      </a:endParaRPr>
                    </a:p>
                  </a:txBody>
                  <a:tcPr marL="63500" marR="63500" marT="38100" marB="381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FFFFF"/>
                    </a:solidFill>
                  </a:tcPr>
                </a:tc>
                <a:tc>
                  <a:txBody>
                    <a:bodyPr/>
                    <a:lstStyle/>
                    <a:p>
                      <a:pPr marL="0" indent="0">
                        <a:buNone/>
                      </a:pPr>
                      <a:r>
                        <a:rPr lang="en-US" sz="1050" dirty="0">
                          <a:solidFill>
                            <a:srgbClr val="2C2419"/>
                          </a:solidFill>
                          <a:latin typeface="Consolas" pitchFamily="34" charset="0"/>
                          <a:ea typeface="Consolas" pitchFamily="34" charset="-122"/>
                          <a:cs typeface="Consolas" pitchFamily="34" charset="-120"/>
                        </a:rPr>
                        <a:t>TINYINT(1)</a:t>
                      </a:r>
                      <a:endParaRPr lang="en-US" sz="1050" dirty="0">
                        <a:latin typeface="Consolas" charset="0"/>
                        <a:ea typeface="Consolas" charset="0"/>
                        <a:cs typeface="Consolas" charset="0"/>
                      </a:endParaRPr>
                    </a:p>
                  </a:txBody>
                  <a:tcPr marL="63500" marR="63500" marT="38100" marB="381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FFFFF"/>
                    </a:solidFill>
                  </a:tcPr>
                </a:tc>
                <a:tc>
                  <a:txBody>
                    <a:bodyPr/>
                    <a:lstStyle/>
                    <a:p>
                      <a:pPr marL="0" indent="0">
                        <a:buNone/>
                      </a:pPr>
                      <a:r>
                        <a:rPr lang="en-US" sz="1050" dirty="0">
                          <a:solidFill>
                            <a:srgbClr val="2C2419"/>
                          </a:solidFill>
                          <a:latin typeface="Consolas" pitchFamily="34" charset="0"/>
                          <a:ea typeface="Consolas" pitchFamily="34" charset="-122"/>
                          <a:cs typeface="Consolas" pitchFamily="34" charset="-120"/>
                        </a:rPr>
                        <a:t>NUMBER(1)</a:t>
                      </a:r>
                      <a:endParaRPr lang="en-US" sz="1050" dirty="0">
                        <a:latin typeface="Consolas" charset="0"/>
                        <a:ea typeface="Consolas" charset="0"/>
                        <a:cs typeface="Consolas" charset="0"/>
                      </a:endParaRPr>
                    </a:p>
                  </a:txBody>
                  <a:tcPr marL="63500" marR="63500" marT="38100" marB="381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FFFFF"/>
                    </a:solidFill>
                  </a:tcPr>
                </a:tc>
                <a:tc>
                  <a:txBody>
                    <a:bodyPr/>
                    <a:lstStyle/>
                    <a:p>
                      <a:pPr marL="0" indent="0">
                        <a:buNone/>
                      </a:pPr>
                      <a:r>
                        <a:rPr lang="en-US" sz="1050" dirty="0">
                          <a:solidFill>
                            <a:srgbClr val="6B8F71"/>
                          </a:solidFill>
                          <a:latin typeface="Consolas" pitchFamily="34" charset="0"/>
                          <a:ea typeface="Consolas" pitchFamily="34" charset="-122"/>
                          <a:cs typeface="Consolas" pitchFamily="34" charset="-120"/>
                        </a:rPr>
                        <a:t>BOOLEAN (true/false)</a:t>
                      </a:r>
                      <a:endParaRPr lang="en-US" sz="1050" dirty="0">
                        <a:latin typeface="Consolas" charset="0"/>
                        <a:ea typeface="Consolas" charset="0"/>
                        <a:cs typeface="Consolas" charset="0"/>
                      </a:endParaRPr>
                    </a:p>
                  </a:txBody>
                  <a:tcPr marL="63500" marR="63500" marT="38100" marB="381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bl>
          </a:graphicData>
        </a:graphic>
      </p:graphicFrame>
      <p:sp>
        <p:nvSpPr>
          <p:cNvPr id="6" name="Shape 3"/>
          <p:cNvSpPr/>
          <p:nvPr/>
        </p:nvSpPr>
        <p:spPr>
          <a:xfrm>
            <a:off x="457200" y="3977640"/>
            <a:ext cx="8229600" cy="822960"/>
          </a:xfrm>
          <a:prstGeom prst="rect">
            <a:avLst/>
          </a:prstGeom>
          <a:solidFill>
            <a:srgbClr val="FBF5E6"/>
          </a:solidFill>
          <a:ln/>
        </p:spPr>
        <p:txBody>
          <a:bodyPr/>
          <a:lstStyle/>
          <a:p>
            <a:endParaRPr lang="en-US"/>
          </a:p>
        </p:txBody>
      </p:sp>
      <p:sp>
        <p:nvSpPr>
          <p:cNvPr id="7" name="Shape 4"/>
          <p:cNvSpPr/>
          <p:nvPr/>
        </p:nvSpPr>
        <p:spPr>
          <a:xfrm>
            <a:off x="457200" y="3977640"/>
            <a:ext cx="54864" cy="822960"/>
          </a:xfrm>
          <a:prstGeom prst="rect">
            <a:avLst/>
          </a:prstGeom>
          <a:solidFill>
            <a:srgbClr val="C4953A"/>
          </a:solidFill>
          <a:ln/>
        </p:spPr>
        <p:txBody>
          <a:bodyPr/>
          <a:lstStyle/>
          <a:p>
            <a:endParaRPr lang="en-US"/>
          </a:p>
        </p:txBody>
      </p:sp>
      <p:pic>
        <p:nvPicPr>
          <p:cNvPr id="8" name="Image 0" descr="preencoded.png"/>
          <p:cNvPicPr>
            <a:picLocks noChangeAspect="1"/>
          </p:cNvPicPr>
          <p:nvPr/>
        </p:nvPicPr>
        <p:blipFill>
          <a:blip r:embed="rId3"/>
          <a:stretch>
            <a:fillRect/>
          </a:stretch>
        </p:blipFill>
        <p:spPr>
          <a:xfrm>
            <a:off x="685800" y="4114800"/>
            <a:ext cx="365760" cy="365760"/>
          </a:xfrm>
          <a:prstGeom prst="rect">
            <a:avLst/>
          </a:prstGeom>
        </p:spPr>
      </p:pic>
      <p:sp>
        <p:nvSpPr>
          <p:cNvPr id="9" name="Text 5"/>
          <p:cNvSpPr/>
          <p:nvPr/>
        </p:nvSpPr>
        <p:spPr>
          <a:xfrm>
            <a:off x="1188720" y="3977640"/>
            <a:ext cx="7223760" cy="822960"/>
          </a:xfrm>
          <a:prstGeom prst="rect">
            <a:avLst/>
          </a:prstGeom>
          <a:noFill/>
          <a:ln/>
        </p:spPr>
        <p:txBody>
          <a:bodyPr wrap="square" rtlCol="0" anchor="ctr"/>
          <a:lstStyle/>
          <a:p>
            <a:pPr marL="0" indent="0">
              <a:lnSpc>
                <a:spcPct val="120000"/>
              </a:lnSpc>
              <a:buNone/>
            </a:pPr>
            <a:r>
              <a:rPr lang="en-US" sz="1200" b="1" dirty="0">
                <a:solidFill>
                  <a:srgbClr val="C4953A"/>
                </a:solidFill>
                <a:latin typeface="Calibri" pitchFamily="34" charset="0"/>
                <a:ea typeface="Calibri" pitchFamily="34" charset="-122"/>
                <a:cs typeface="Calibri" pitchFamily="34" charset="-120"/>
              </a:rPr>
              <a:t>Postgres Bonus Types: </a:t>
            </a:r>
            <a:r>
              <a:rPr lang="en-US" sz="1200" dirty="0">
                <a:solidFill>
                  <a:srgbClr val="2C2419"/>
                </a:solidFill>
                <a:latin typeface="Calibri" pitchFamily="34" charset="0"/>
                <a:ea typeface="Calibri" pitchFamily="34" charset="-122"/>
                <a:cs typeface="Calibri" pitchFamily="34" charset="-120"/>
              </a:rPr>
              <a:t>JSONB (semi-structured data), Arrays (multiple values in one column), Range Types (date ranges for reservations), Network Address types, and Custom Types you define yourself.</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AF7F2"/>
        </a:solidFill>
        <a:effectLst/>
      </p:bgPr>
    </p:bg>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B85042"/>
          </a:solidFill>
          <a:ln/>
        </p:spPr>
        <p:txBody>
          <a:bodyPr/>
          <a:lstStyle/>
          <a:p>
            <a:endParaRPr lang="en-US"/>
          </a:p>
        </p:txBody>
      </p:sp>
      <p:sp>
        <p:nvSpPr>
          <p:cNvPr id="3" name="Text 1"/>
          <p:cNvSpPr/>
          <p:nvPr/>
        </p:nvSpPr>
        <p:spPr>
          <a:xfrm>
            <a:off x="548640" y="228600"/>
            <a:ext cx="8046720" cy="594360"/>
          </a:xfrm>
          <a:prstGeom prst="rect">
            <a:avLst/>
          </a:prstGeom>
          <a:noFill/>
          <a:ln/>
        </p:spPr>
        <p:txBody>
          <a:bodyPr wrap="square" lIns="0" tIns="0" rIns="0" bIns="0" rtlCol="0" anchor="ctr"/>
          <a:lstStyle/>
          <a:p>
            <a:pPr marL="0" indent="0">
              <a:buNone/>
            </a:pPr>
            <a:r>
              <a:rPr lang="en-US" sz="2800" b="1" dirty="0">
                <a:solidFill>
                  <a:srgbClr val="B85042"/>
                </a:solidFill>
                <a:latin typeface="Georgia" pitchFamily="34" charset="0"/>
                <a:ea typeface="Georgia" pitchFamily="34" charset="-122"/>
                <a:cs typeface="Georgia" pitchFamily="34" charset="-120"/>
              </a:rPr>
              <a:t>Syntax Differences to Watch For</a:t>
            </a:r>
            <a:endParaRPr lang="en-US" sz="2800" dirty="0"/>
          </a:p>
        </p:txBody>
      </p:sp>
      <p:sp>
        <p:nvSpPr>
          <p:cNvPr id="4" name="Shape 2"/>
          <p:cNvSpPr/>
          <p:nvPr/>
        </p:nvSpPr>
        <p:spPr>
          <a:xfrm>
            <a:off x="548640" y="822960"/>
            <a:ext cx="2743200" cy="0"/>
          </a:xfrm>
          <a:prstGeom prst="line">
            <a:avLst/>
          </a:prstGeom>
          <a:noFill/>
          <a:ln w="25400">
            <a:solidFill>
              <a:srgbClr val="C4953A"/>
            </a:solidFill>
            <a:prstDash val="solid"/>
          </a:ln>
        </p:spPr>
        <p:txBody>
          <a:bodyPr/>
          <a:lstStyle/>
          <a:p>
            <a:endParaRPr lang="en-US"/>
          </a:p>
        </p:txBody>
      </p:sp>
      <p:graphicFrame>
        <p:nvGraphicFramePr>
          <p:cNvPr id="13" name="Table 0"/>
          <p:cNvGraphicFramePr>
            <a:graphicFrameLocks noGrp="1"/>
          </p:cNvGraphicFramePr>
          <p:nvPr>
            <p:extLst>
              <p:ext uri="{D42A27DB-BD31-4B8C-83A1-F6EECF244321}">
                <p14:modId xmlns:p14="http://schemas.microsoft.com/office/powerpoint/2010/main" val="1579011935"/>
              </p:ext>
            </p:extLst>
          </p:nvPr>
        </p:nvGraphicFramePr>
        <p:xfrm>
          <a:off x="457200" y="1005840"/>
          <a:ext cx="8229600" cy="2834640"/>
        </p:xfrm>
        <a:graphic>
          <a:graphicData uri="http://schemas.openxmlformats.org/drawingml/2006/table">
            <a:tbl>
              <a:tblPr/>
              <a:tblGrid>
                <a:gridCol w="2011680">
                  <a:extLst>
                    <a:ext uri="{9D8B030D-6E8A-4147-A177-3AD203B41FA5}">
                      <a16:colId xmlns:a16="http://schemas.microsoft.com/office/drawing/2014/main" val="20000"/>
                    </a:ext>
                  </a:extLst>
                </a:gridCol>
                <a:gridCol w="3108960">
                  <a:extLst>
                    <a:ext uri="{9D8B030D-6E8A-4147-A177-3AD203B41FA5}">
                      <a16:colId xmlns:a16="http://schemas.microsoft.com/office/drawing/2014/main" val="20001"/>
                    </a:ext>
                  </a:extLst>
                </a:gridCol>
                <a:gridCol w="3108960">
                  <a:extLst>
                    <a:ext uri="{9D8B030D-6E8A-4147-A177-3AD203B41FA5}">
                      <a16:colId xmlns:a16="http://schemas.microsoft.com/office/drawing/2014/main" val="20002"/>
                    </a:ext>
                  </a:extLst>
                </a:gridCol>
              </a:tblGrid>
              <a:tr h="365760">
                <a:tc>
                  <a:txBody>
                    <a:bodyPr/>
                    <a:lstStyle/>
                    <a:p>
                      <a:pPr marL="0" indent="0">
                        <a:buNone/>
                      </a:pPr>
                      <a:r>
                        <a:rPr lang="en-US" sz="1200" b="1" dirty="0">
                          <a:solidFill>
                            <a:srgbClr val="FFFFFF"/>
                          </a:solidFill>
                          <a:latin typeface="Georgia" pitchFamily="34" charset="0"/>
                          <a:ea typeface="Georgia" pitchFamily="34" charset="-122"/>
                          <a:cs typeface="Georgia" pitchFamily="34" charset="-120"/>
                        </a:rPr>
                        <a:t>Task</a:t>
                      </a:r>
                      <a:endParaRPr lang="en-US" sz="1200" dirty="0">
                        <a:latin typeface="Georgia" charset="0"/>
                        <a:ea typeface="Georgia" charset="0"/>
                        <a:cs typeface="Georgia" charset="0"/>
                      </a:endParaRPr>
                    </a:p>
                  </a:txBody>
                  <a:tcPr marL="76200" marR="76200" marT="50800" marB="508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6B8F71"/>
                    </a:solidFill>
                  </a:tcPr>
                </a:tc>
                <a:tc>
                  <a:txBody>
                    <a:bodyPr/>
                    <a:lstStyle/>
                    <a:p>
                      <a:pPr marL="0" indent="0">
                        <a:buNone/>
                      </a:pPr>
                      <a:r>
                        <a:rPr lang="en-US" sz="1200" b="1" dirty="0">
                          <a:solidFill>
                            <a:srgbClr val="FFFFFF"/>
                          </a:solidFill>
                          <a:latin typeface="Georgia" pitchFamily="34" charset="0"/>
                          <a:ea typeface="Georgia" pitchFamily="34" charset="-122"/>
                          <a:cs typeface="Georgia" pitchFamily="34" charset="-120"/>
                        </a:rPr>
                        <a:t>MySQL</a:t>
                      </a:r>
                      <a:endParaRPr lang="en-US" sz="1200" dirty="0">
                        <a:latin typeface="Georgia" charset="0"/>
                        <a:ea typeface="Georgia" charset="0"/>
                        <a:cs typeface="Georgia" charset="0"/>
                      </a:endParaRPr>
                    </a:p>
                  </a:txBody>
                  <a:tcPr marL="76200" marR="76200" marT="50800" marB="508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6B8F71"/>
                    </a:solidFill>
                  </a:tcPr>
                </a:tc>
                <a:tc>
                  <a:txBody>
                    <a:bodyPr/>
                    <a:lstStyle/>
                    <a:p>
                      <a:pPr marL="0" indent="0">
                        <a:buNone/>
                      </a:pPr>
                      <a:r>
                        <a:rPr lang="en-US" sz="1200" b="1" dirty="0">
                          <a:solidFill>
                            <a:srgbClr val="FFFFFF"/>
                          </a:solidFill>
                          <a:latin typeface="Georgia" pitchFamily="34" charset="0"/>
                          <a:ea typeface="Georgia" pitchFamily="34" charset="-122"/>
                          <a:cs typeface="Georgia" pitchFamily="34" charset="-120"/>
                        </a:rPr>
                        <a:t>PostgreSQL</a:t>
                      </a:r>
                      <a:endParaRPr lang="en-US" sz="1200" dirty="0">
                        <a:latin typeface="Georgia" charset="0"/>
                        <a:ea typeface="Georgia" charset="0"/>
                        <a:cs typeface="Georgia" charset="0"/>
                      </a:endParaRPr>
                    </a:p>
                  </a:txBody>
                  <a:tcPr marL="76200" marR="76200" marT="50800" marB="508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6B8F71"/>
                    </a:solidFill>
                  </a:tcPr>
                </a:tc>
                <a:extLst>
                  <a:ext uri="{0D108BD9-81ED-4DB2-BD59-A6C34878D82A}">
                    <a16:rowId xmlns:a16="http://schemas.microsoft.com/office/drawing/2014/main" val="10000"/>
                  </a:ext>
                </a:extLst>
              </a:tr>
              <a:tr h="411480">
                <a:tc>
                  <a:txBody>
                    <a:bodyPr/>
                    <a:lstStyle/>
                    <a:p>
                      <a:pPr marL="0" indent="0">
                        <a:buNone/>
                      </a:pPr>
                      <a:r>
                        <a:rPr lang="en-US" sz="1100" b="1" dirty="0">
                          <a:solidFill>
                            <a:srgbClr val="2C2419"/>
                          </a:solidFill>
                          <a:latin typeface="Calibri" pitchFamily="34" charset="0"/>
                          <a:ea typeface="Calibri" pitchFamily="34" charset="-122"/>
                          <a:cs typeface="Calibri" pitchFamily="34" charset="-120"/>
                        </a:rPr>
                        <a:t>String quotes</a:t>
                      </a:r>
                      <a:endParaRPr lang="en-US" sz="1100" dirty="0">
                        <a:latin typeface="Calibri" charset="0"/>
                        <a:ea typeface="Calibri" charset="0"/>
                        <a:cs typeface="Calibri" charset="0"/>
                      </a:endParaRPr>
                    </a:p>
                  </a:txBody>
                  <a:tcPr marL="76200" marR="76200" marT="50800" marB="508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FFFFF"/>
                    </a:solidFill>
                  </a:tcPr>
                </a:tc>
                <a:tc>
                  <a:txBody>
                    <a:bodyPr/>
                    <a:lstStyle/>
                    <a:p>
                      <a:pPr marL="0" indent="0">
                        <a:buNone/>
                      </a:pPr>
                      <a:r>
                        <a:rPr lang="en-US" sz="1100" dirty="0">
                          <a:solidFill>
                            <a:srgbClr val="2C2419"/>
                          </a:solidFill>
                          <a:latin typeface="Consolas" pitchFamily="34" charset="0"/>
                          <a:ea typeface="Consolas" pitchFamily="34" charset="-122"/>
                          <a:cs typeface="Consolas" pitchFamily="34" charset="-120"/>
                        </a:rPr>
                        <a:t>Single OR double for strings</a:t>
                      </a:r>
                      <a:endParaRPr lang="en-US" sz="1100" dirty="0">
                        <a:latin typeface="Consolas" charset="0"/>
                        <a:ea typeface="Consolas" charset="0"/>
                        <a:cs typeface="Consolas" charset="0"/>
                      </a:endParaRPr>
                    </a:p>
                  </a:txBody>
                  <a:tcPr marL="76200" marR="76200" marT="50800" marB="508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FFFFF"/>
                    </a:solidFill>
                  </a:tcPr>
                </a:tc>
                <a:tc>
                  <a:txBody>
                    <a:bodyPr/>
                    <a:lstStyle/>
                    <a:p>
                      <a:pPr marL="0" indent="0">
                        <a:buNone/>
                      </a:pPr>
                      <a:r>
                        <a:rPr lang="en-US" sz="1100" dirty="0">
                          <a:solidFill>
                            <a:srgbClr val="2C2419"/>
                          </a:solidFill>
                          <a:latin typeface="Consolas" pitchFamily="34" charset="0"/>
                          <a:ea typeface="Consolas" pitchFamily="34" charset="-122"/>
                          <a:cs typeface="Consolas" pitchFamily="34" charset="-120"/>
                        </a:rPr>
                        <a:t>Single quotes ONLY for strings</a:t>
                      </a:r>
                      <a:endParaRPr lang="en-US" sz="1100" dirty="0">
                        <a:latin typeface="Consolas" charset="0"/>
                        <a:ea typeface="Consolas" charset="0"/>
                        <a:cs typeface="Consolas" charset="0"/>
                      </a:endParaRPr>
                    </a:p>
                  </a:txBody>
                  <a:tcPr marL="76200" marR="76200" marT="50800" marB="508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11480">
                <a:tc>
                  <a:txBody>
                    <a:bodyPr/>
                    <a:lstStyle/>
                    <a:p>
                      <a:pPr marL="0" indent="0">
                        <a:buNone/>
                      </a:pPr>
                      <a:r>
                        <a:rPr lang="en-US" sz="1100" b="1" dirty="0">
                          <a:solidFill>
                            <a:srgbClr val="2C2419"/>
                          </a:solidFill>
                          <a:latin typeface="Calibri" pitchFamily="34" charset="0"/>
                          <a:ea typeface="Calibri" pitchFamily="34" charset="-122"/>
                          <a:cs typeface="Calibri" pitchFamily="34" charset="-120"/>
                        </a:rPr>
                        <a:t>Concatenation</a:t>
                      </a:r>
                      <a:endParaRPr lang="en-US" sz="1100" dirty="0">
                        <a:latin typeface="Calibri" charset="0"/>
                        <a:ea typeface="Calibri" charset="0"/>
                        <a:cs typeface="Calibri" charset="0"/>
                      </a:endParaRPr>
                    </a:p>
                  </a:txBody>
                  <a:tcPr marL="76200" marR="76200" marT="50800" marB="508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5F2ED"/>
                    </a:solidFill>
                  </a:tcPr>
                </a:tc>
                <a:tc>
                  <a:txBody>
                    <a:bodyPr/>
                    <a:lstStyle/>
                    <a:p>
                      <a:pPr marL="0" indent="0">
                        <a:buNone/>
                      </a:pPr>
                      <a:r>
                        <a:rPr lang="en-US" sz="1100" dirty="0">
                          <a:solidFill>
                            <a:srgbClr val="2C2419"/>
                          </a:solidFill>
                          <a:latin typeface="Consolas" pitchFamily="34" charset="0"/>
                          <a:ea typeface="Consolas" pitchFamily="34" charset="-122"/>
                          <a:cs typeface="Consolas" pitchFamily="34" charset="-120"/>
                        </a:rPr>
                        <a:t>CONCAT(a, b)</a:t>
                      </a:r>
                      <a:endParaRPr lang="en-US" sz="1100" dirty="0">
                        <a:latin typeface="Consolas" charset="0"/>
                        <a:ea typeface="Consolas" charset="0"/>
                        <a:cs typeface="Consolas" charset="0"/>
                      </a:endParaRPr>
                    </a:p>
                  </a:txBody>
                  <a:tcPr marL="76200" marR="76200" marT="50800" marB="508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5F2ED"/>
                    </a:solidFill>
                  </a:tcPr>
                </a:tc>
                <a:tc>
                  <a:txBody>
                    <a:bodyPr/>
                    <a:lstStyle/>
                    <a:p>
                      <a:pPr marL="0" indent="0">
                        <a:buNone/>
                      </a:pPr>
                      <a:r>
                        <a:rPr lang="en-US" sz="1100" dirty="0">
                          <a:solidFill>
                            <a:srgbClr val="2C2419"/>
                          </a:solidFill>
                          <a:latin typeface="Consolas" pitchFamily="34" charset="0"/>
                          <a:ea typeface="Consolas" pitchFamily="34" charset="-122"/>
                          <a:cs typeface="Consolas" pitchFamily="34" charset="-120"/>
                        </a:rPr>
                        <a:t>a || b  (double pipe)</a:t>
                      </a:r>
                      <a:endParaRPr lang="en-US" sz="1100" dirty="0">
                        <a:latin typeface="Consolas" charset="0"/>
                        <a:ea typeface="Consolas" charset="0"/>
                        <a:cs typeface="Consolas" charset="0"/>
                      </a:endParaRPr>
                    </a:p>
                  </a:txBody>
                  <a:tcPr marL="76200" marR="76200" marT="50800" marB="508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5F2ED"/>
                    </a:solidFill>
                  </a:tcPr>
                </a:tc>
                <a:extLst>
                  <a:ext uri="{0D108BD9-81ED-4DB2-BD59-A6C34878D82A}">
                    <a16:rowId xmlns:a16="http://schemas.microsoft.com/office/drawing/2014/main" val="10002"/>
                  </a:ext>
                </a:extLst>
              </a:tr>
              <a:tr h="411480">
                <a:tc>
                  <a:txBody>
                    <a:bodyPr/>
                    <a:lstStyle/>
                    <a:p>
                      <a:pPr marL="0" indent="0">
                        <a:buNone/>
                      </a:pPr>
                      <a:r>
                        <a:rPr lang="en-US" sz="1100" b="1" dirty="0">
                          <a:solidFill>
                            <a:srgbClr val="2C2419"/>
                          </a:solidFill>
                          <a:latin typeface="Calibri" pitchFamily="34" charset="0"/>
                          <a:ea typeface="Calibri" pitchFamily="34" charset="-122"/>
                          <a:cs typeface="Calibri" pitchFamily="34" charset="-120"/>
                        </a:rPr>
                        <a:t>Limit results</a:t>
                      </a:r>
                      <a:endParaRPr lang="en-US" sz="1100" dirty="0">
                        <a:latin typeface="Calibri" charset="0"/>
                        <a:ea typeface="Calibri" charset="0"/>
                        <a:cs typeface="Calibri" charset="0"/>
                      </a:endParaRPr>
                    </a:p>
                  </a:txBody>
                  <a:tcPr marL="76200" marR="76200" marT="50800" marB="508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FFFFF"/>
                    </a:solidFill>
                  </a:tcPr>
                </a:tc>
                <a:tc>
                  <a:txBody>
                    <a:bodyPr/>
                    <a:lstStyle/>
                    <a:p>
                      <a:pPr marL="0" indent="0">
                        <a:buNone/>
                      </a:pPr>
                      <a:r>
                        <a:rPr lang="en-US" sz="1100" dirty="0">
                          <a:solidFill>
                            <a:srgbClr val="2C2419"/>
                          </a:solidFill>
                          <a:latin typeface="Consolas" pitchFamily="34" charset="0"/>
                          <a:ea typeface="Consolas" pitchFamily="34" charset="-122"/>
                          <a:cs typeface="Consolas" pitchFamily="34" charset="-120"/>
                        </a:rPr>
                        <a:t>LIMIT 10</a:t>
                      </a:r>
                      <a:endParaRPr lang="en-US" sz="1100" dirty="0">
                        <a:latin typeface="Consolas" charset="0"/>
                        <a:ea typeface="Consolas" charset="0"/>
                        <a:cs typeface="Consolas" charset="0"/>
                      </a:endParaRPr>
                    </a:p>
                  </a:txBody>
                  <a:tcPr marL="76200" marR="76200" marT="50800" marB="508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FFFFF"/>
                    </a:solidFill>
                  </a:tcPr>
                </a:tc>
                <a:tc>
                  <a:txBody>
                    <a:bodyPr/>
                    <a:lstStyle/>
                    <a:p>
                      <a:pPr marL="0" indent="0">
                        <a:buNone/>
                      </a:pPr>
                      <a:r>
                        <a:rPr lang="en-US" sz="1100" dirty="0">
                          <a:solidFill>
                            <a:srgbClr val="2C2419"/>
                          </a:solidFill>
                          <a:latin typeface="Consolas" pitchFamily="34" charset="0"/>
                          <a:ea typeface="Consolas" pitchFamily="34" charset="-122"/>
                          <a:cs typeface="Consolas" pitchFamily="34" charset="-120"/>
                        </a:rPr>
                        <a:t>LIMIT 10  (same!)</a:t>
                      </a:r>
                      <a:endParaRPr lang="en-US" sz="1100" dirty="0">
                        <a:latin typeface="Consolas" charset="0"/>
                        <a:ea typeface="Consolas" charset="0"/>
                        <a:cs typeface="Consolas" charset="0"/>
                      </a:endParaRPr>
                    </a:p>
                  </a:txBody>
                  <a:tcPr marL="76200" marR="76200" marT="50800" marB="508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11480">
                <a:tc>
                  <a:txBody>
                    <a:bodyPr/>
                    <a:lstStyle/>
                    <a:p>
                      <a:pPr marL="0" indent="0">
                        <a:buNone/>
                      </a:pPr>
                      <a:r>
                        <a:rPr lang="en-US" sz="1100" b="1" dirty="0">
                          <a:solidFill>
                            <a:srgbClr val="2C2419"/>
                          </a:solidFill>
                          <a:latin typeface="Calibri" pitchFamily="34" charset="0"/>
                          <a:ea typeface="Calibri" pitchFamily="34" charset="-122"/>
                          <a:cs typeface="Calibri" pitchFamily="34" charset="-120"/>
                        </a:rPr>
                        <a:t>Current date</a:t>
                      </a:r>
                      <a:endParaRPr lang="en-US" sz="1100" dirty="0">
                        <a:latin typeface="Calibri" charset="0"/>
                        <a:ea typeface="Calibri" charset="0"/>
                        <a:cs typeface="Calibri" charset="0"/>
                      </a:endParaRPr>
                    </a:p>
                  </a:txBody>
                  <a:tcPr marL="76200" marR="76200" marT="50800" marB="508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5F2ED"/>
                    </a:solidFill>
                  </a:tcPr>
                </a:tc>
                <a:tc>
                  <a:txBody>
                    <a:bodyPr/>
                    <a:lstStyle/>
                    <a:p>
                      <a:pPr marL="0" indent="0">
                        <a:buNone/>
                      </a:pPr>
                      <a:r>
                        <a:rPr lang="en-US" sz="1100" dirty="0">
                          <a:solidFill>
                            <a:srgbClr val="2C2419"/>
                          </a:solidFill>
                          <a:latin typeface="Consolas" pitchFamily="34" charset="0"/>
                          <a:ea typeface="Consolas" pitchFamily="34" charset="-122"/>
                          <a:cs typeface="Consolas" pitchFamily="34" charset="-120"/>
                        </a:rPr>
                        <a:t>NOW() or CURDATE()</a:t>
                      </a:r>
                      <a:endParaRPr lang="en-US" sz="1100" dirty="0">
                        <a:latin typeface="Consolas" charset="0"/>
                        <a:ea typeface="Consolas" charset="0"/>
                        <a:cs typeface="Consolas" charset="0"/>
                      </a:endParaRPr>
                    </a:p>
                  </a:txBody>
                  <a:tcPr marL="76200" marR="76200" marT="50800" marB="508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5F2ED"/>
                    </a:solidFill>
                  </a:tcPr>
                </a:tc>
                <a:tc>
                  <a:txBody>
                    <a:bodyPr/>
                    <a:lstStyle/>
                    <a:p>
                      <a:pPr marL="0" indent="0">
                        <a:buNone/>
                      </a:pPr>
                      <a:r>
                        <a:rPr lang="en-US" sz="1100" dirty="0">
                          <a:solidFill>
                            <a:srgbClr val="2C2419"/>
                          </a:solidFill>
                          <a:latin typeface="Consolas" pitchFamily="34" charset="0"/>
                          <a:ea typeface="Consolas" pitchFamily="34" charset="-122"/>
                          <a:cs typeface="Consolas" pitchFamily="34" charset="-120"/>
                        </a:rPr>
                        <a:t>NOW() or CURRENT_DATE</a:t>
                      </a:r>
                      <a:endParaRPr lang="en-US" sz="1100" dirty="0">
                        <a:latin typeface="Consolas" charset="0"/>
                        <a:ea typeface="Consolas" charset="0"/>
                        <a:cs typeface="Consolas" charset="0"/>
                      </a:endParaRPr>
                    </a:p>
                  </a:txBody>
                  <a:tcPr marL="76200" marR="76200" marT="50800" marB="508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5F2ED"/>
                    </a:solidFill>
                  </a:tcPr>
                </a:tc>
                <a:extLst>
                  <a:ext uri="{0D108BD9-81ED-4DB2-BD59-A6C34878D82A}">
                    <a16:rowId xmlns:a16="http://schemas.microsoft.com/office/drawing/2014/main" val="10004"/>
                  </a:ext>
                </a:extLst>
              </a:tr>
              <a:tr h="411480">
                <a:tc>
                  <a:txBody>
                    <a:bodyPr/>
                    <a:lstStyle/>
                    <a:p>
                      <a:pPr marL="0" indent="0">
                        <a:buNone/>
                      </a:pPr>
                      <a:r>
                        <a:rPr lang="en-US" sz="1100" b="1" dirty="0">
                          <a:solidFill>
                            <a:srgbClr val="2C2419"/>
                          </a:solidFill>
                          <a:latin typeface="Calibri" pitchFamily="34" charset="0"/>
                          <a:ea typeface="Calibri" pitchFamily="34" charset="-122"/>
                          <a:cs typeface="Calibri" pitchFamily="34" charset="-120"/>
                        </a:rPr>
                        <a:t>Case sensitivity</a:t>
                      </a:r>
                      <a:endParaRPr lang="en-US" sz="1100" dirty="0">
                        <a:latin typeface="Calibri" charset="0"/>
                        <a:ea typeface="Calibri" charset="0"/>
                        <a:cs typeface="Calibri" charset="0"/>
                      </a:endParaRPr>
                    </a:p>
                  </a:txBody>
                  <a:tcPr marL="76200" marR="76200" marT="50800" marB="508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FFFFF"/>
                    </a:solidFill>
                  </a:tcPr>
                </a:tc>
                <a:tc>
                  <a:txBody>
                    <a:bodyPr/>
                    <a:lstStyle/>
                    <a:p>
                      <a:pPr marL="0" indent="0">
                        <a:buNone/>
                      </a:pPr>
                      <a:r>
                        <a:rPr lang="en-US" sz="1100" dirty="0">
                          <a:solidFill>
                            <a:srgbClr val="2C2419"/>
                          </a:solidFill>
                          <a:latin typeface="Consolas" pitchFamily="34" charset="0"/>
                          <a:ea typeface="Consolas" pitchFamily="34" charset="-122"/>
                          <a:cs typeface="Consolas" pitchFamily="34" charset="-120"/>
                        </a:rPr>
                        <a:t>Column names case-insensitive</a:t>
                      </a:r>
                      <a:endParaRPr lang="en-US" sz="1100" dirty="0">
                        <a:latin typeface="Consolas" charset="0"/>
                        <a:ea typeface="Consolas" charset="0"/>
                        <a:cs typeface="Consolas" charset="0"/>
                      </a:endParaRPr>
                    </a:p>
                  </a:txBody>
                  <a:tcPr marL="76200" marR="76200" marT="50800" marB="508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FFFFF"/>
                    </a:solidFill>
                  </a:tcPr>
                </a:tc>
                <a:tc>
                  <a:txBody>
                    <a:bodyPr/>
                    <a:lstStyle/>
                    <a:p>
                      <a:pPr marL="0" indent="0">
                        <a:buNone/>
                      </a:pPr>
                      <a:r>
                        <a:rPr lang="en-US" sz="1100" dirty="0">
                          <a:solidFill>
                            <a:srgbClr val="2C2419"/>
                          </a:solidFill>
                          <a:latin typeface="Consolas" pitchFamily="34" charset="0"/>
                          <a:ea typeface="Consolas" pitchFamily="34" charset="-122"/>
                          <a:cs typeface="Consolas" pitchFamily="34" charset="-120"/>
                        </a:rPr>
                        <a:t>Unquoted names → lowercase</a:t>
                      </a:r>
                      <a:endParaRPr lang="en-US" sz="1100" dirty="0">
                        <a:latin typeface="Consolas" charset="0"/>
                        <a:ea typeface="Consolas" charset="0"/>
                        <a:cs typeface="Consolas" charset="0"/>
                      </a:endParaRPr>
                    </a:p>
                  </a:txBody>
                  <a:tcPr marL="76200" marR="76200" marT="50800" marB="508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411480">
                <a:tc>
                  <a:txBody>
                    <a:bodyPr/>
                    <a:lstStyle/>
                    <a:p>
                      <a:pPr marL="0" indent="0">
                        <a:buNone/>
                      </a:pPr>
                      <a:r>
                        <a:rPr lang="en-US" sz="1100" b="1" dirty="0">
                          <a:solidFill>
                            <a:srgbClr val="2C2419"/>
                          </a:solidFill>
                          <a:latin typeface="Calibri" pitchFamily="34" charset="0"/>
                          <a:ea typeface="Calibri" pitchFamily="34" charset="-122"/>
                          <a:cs typeface="Calibri" pitchFamily="34" charset="-120"/>
                        </a:rPr>
                        <a:t>IF function</a:t>
                      </a:r>
                      <a:endParaRPr lang="en-US" sz="1100" dirty="0">
                        <a:latin typeface="Calibri" charset="0"/>
                        <a:ea typeface="Calibri" charset="0"/>
                        <a:cs typeface="Calibri" charset="0"/>
                      </a:endParaRPr>
                    </a:p>
                  </a:txBody>
                  <a:tcPr marL="76200" marR="76200" marT="50800" marB="508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5F2ED"/>
                    </a:solidFill>
                  </a:tcPr>
                </a:tc>
                <a:tc>
                  <a:txBody>
                    <a:bodyPr/>
                    <a:lstStyle/>
                    <a:p>
                      <a:pPr marL="0" indent="0">
                        <a:buNone/>
                      </a:pPr>
                      <a:r>
                        <a:rPr lang="en-US" sz="1100" dirty="0">
                          <a:solidFill>
                            <a:srgbClr val="2C2419"/>
                          </a:solidFill>
                          <a:latin typeface="Consolas" pitchFamily="34" charset="0"/>
                          <a:ea typeface="Consolas" pitchFamily="34" charset="-122"/>
                          <a:cs typeface="Consolas" pitchFamily="34" charset="-120"/>
                        </a:rPr>
                        <a:t>IF(cond, true, false)</a:t>
                      </a:r>
                      <a:endParaRPr lang="en-US" sz="1100" dirty="0">
                        <a:latin typeface="Consolas" charset="0"/>
                        <a:ea typeface="Consolas" charset="0"/>
                        <a:cs typeface="Consolas" charset="0"/>
                      </a:endParaRPr>
                    </a:p>
                  </a:txBody>
                  <a:tcPr marL="76200" marR="76200" marT="50800" marB="508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5F2ED"/>
                    </a:solidFill>
                  </a:tcPr>
                </a:tc>
                <a:tc>
                  <a:txBody>
                    <a:bodyPr/>
                    <a:lstStyle/>
                    <a:p>
                      <a:pPr marL="0" indent="0">
                        <a:buNone/>
                      </a:pPr>
                      <a:r>
                        <a:rPr lang="en-US" sz="1100" dirty="0">
                          <a:solidFill>
                            <a:srgbClr val="2C2419"/>
                          </a:solidFill>
                          <a:latin typeface="Consolas" pitchFamily="34" charset="0"/>
                          <a:ea typeface="Consolas" pitchFamily="34" charset="-122"/>
                          <a:cs typeface="Consolas" pitchFamily="34" charset="-120"/>
                        </a:rPr>
                        <a:t>CASE WHEN … (SQL standard)</a:t>
                      </a:r>
                      <a:endParaRPr lang="en-US" sz="1100" dirty="0">
                        <a:latin typeface="Consolas" charset="0"/>
                        <a:ea typeface="Consolas" charset="0"/>
                        <a:cs typeface="Consolas" charset="0"/>
                      </a:endParaRPr>
                    </a:p>
                  </a:txBody>
                  <a:tcPr marL="76200" marR="76200" marT="50800" marB="508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5F2ED"/>
                    </a:solidFill>
                  </a:tcPr>
                </a:tc>
                <a:extLst>
                  <a:ext uri="{0D108BD9-81ED-4DB2-BD59-A6C34878D82A}">
                    <a16:rowId xmlns:a16="http://schemas.microsoft.com/office/drawing/2014/main" val="10006"/>
                  </a:ext>
                </a:extLst>
              </a:tr>
            </a:tbl>
          </a:graphicData>
        </a:graphic>
      </p:graphicFrame>
      <p:sp>
        <p:nvSpPr>
          <p:cNvPr id="6" name="Shape 3"/>
          <p:cNvSpPr/>
          <p:nvPr/>
        </p:nvSpPr>
        <p:spPr>
          <a:xfrm>
            <a:off x="457200" y="3977640"/>
            <a:ext cx="8229600" cy="914400"/>
          </a:xfrm>
          <a:prstGeom prst="rect">
            <a:avLst/>
          </a:prstGeom>
          <a:solidFill>
            <a:srgbClr val="FAEEE8"/>
          </a:solidFill>
          <a:ln/>
        </p:spPr>
        <p:txBody>
          <a:bodyPr/>
          <a:lstStyle/>
          <a:p>
            <a:endParaRPr lang="en-US"/>
          </a:p>
        </p:txBody>
      </p:sp>
      <p:sp>
        <p:nvSpPr>
          <p:cNvPr id="7" name="Shape 4"/>
          <p:cNvSpPr/>
          <p:nvPr/>
        </p:nvSpPr>
        <p:spPr>
          <a:xfrm>
            <a:off x="457200" y="3977640"/>
            <a:ext cx="54864" cy="914400"/>
          </a:xfrm>
          <a:prstGeom prst="rect">
            <a:avLst/>
          </a:prstGeom>
          <a:solidFill>
            <a:srgbClr val="B85042"/>
          </a:solidFill>
          <a:ln/>
        </p:spPr>
        <p:txBody>
          <a:bodyPr/>
          <a:lstStyle/>
          <a:p>
            <a:endParaRPr lang="en-US"/>
          </a:p>
        </p:txBody>
      </p:sp>
      <p:sp>
        <p:nvSpPr>
          <p:cNvPr id="8" name="Text 5"/>
          <p:cNvSpPr/>
          <p:nvPr/>
        </p:nvSpPr>
        <p:spPr>
          <a:xfrm>
            <a:off x="685800" y="3977640"/>
            <a:ext cx="7772400" cy="914400"/>
          </a:xfrm>
          <a:prstGeom prst="rect">
            <a:avLst/>
          </a:prstGeom>
          <a:noFill/>
          <a:ln/>
        </p:spPr>
        <p:txBody>
          <a:bodyPr wrap="square" rtlCol="0" anchor="ctr"/>
          <a:lstStyle/>
          <a:p>
            <a:pPr marL="0" indent="0">
              <a:lnSpc>
                <a:spcPct val="130000"/>
              </a:lnSpc>
              <a:buNone/>
            </a:pPr>
            <a:r>
              <a:rPr lang="en-US" sz="1200" b="1" dirty="0">
                <a:solidFill>
                  <a:srgbClr val="B85042"/>
                </a:solidFill>
                <a:latin typeface="Calibri" pitchFamily="34" charset="0"/>
                <a:ea typeface="Calibri" pitchFamily="34" charset="-122"/>
                <a:cs typeface="Calibri" pitchFamily="34" charset="-120"/>
              </a:rPr>
              <a:t>⚠️  Common Gotcha: </a:t>
            </a:r>
            <a:r>
              <a:rPr lang="en-US" sz="1200" dirty="0">
                <a:solidFill>
                  <a:srgbClr val="2C2419"/>
                </a:solidFill>
                <a:latin typeface="Calibri" pitchFamily="34" charset="0"/>
                <a:ea typeface="Calibri" pitchFamily="34" charset="-122"/>
                <a:cs typeface="Calibri" pitchFamily="34" charset="-120"/>
              </a:rPr>
              <a:t>PostgreSQL uses single quotes for string values (‘Hello’) and double quotes for identifiers ("column_name"). If you write </a:t>
            </a:r>
            <a:r>
              <a:rPr lang="en-US" sz="1200" dirty="0">
                <a:solidFill>
                  <a:srgbClr val="B85042"/>
                </a:solidFill>
                <a:latin typeface="Consolas" pitchFamily="34" charset="0"/>
                <a:ea typeface="Consolas" pitchFamily="34" charset="-122"/>
                <a:cs typeface="Consolas" pitchFamily="34" charset="-120"/>
              </a:rPr>
              <a:t>WHERE name = "John"</a:t>
            </a:r>
            <a:r>
              <a:rPr lang="en-US" sz="1200" dirty="0">
                <a:solidFill>
                  <a:srgbClr val="2C2419"/>
                </a:solidFill>
                <a:latin typeface="Calibri" pitchFamily="34" charset="0"/>
                <a:ea typeface="Calibri" pitchFamily="34" charset="-122"/>
                <a:cs typeface="Calibri" pitchFamily="34" charset="-120"/>
              </a:rPr>
              <a:t>, Postgres thinks you’re referring to a column called John! Always use single quotes for data values.</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3D3229"/>
        </a:solidFill>
        <a:effectLst/>
      </p:bgPr>
    </p:bg>
    <p:spTree>
      <p:nvGrpSpPr>
        <p:cNvPr id="1" name=""/>
        <p:cNvGrpSpPr/>
        <p:nvPr/>
      </p:nvGrpSpPr>
      <p:grpSpPr>
        <a:xfrm>
          <a:off x="0" y="0"/>
          <a:ext cx="0" cy="0"/>
          <a:chOff x="0" y="0"/>
          <a:chExt cx="0" cy="0"/>
        </a:xfrm>
      </p:grpSpPr>
      <p:sp>
        <p:nvSpPr>
          <p:cNvPr id="2" name="Shape 0"/>
          <p:cNvSpPr/>
          <p:nvPr/>
        </p:nvSpPr>
        <p:spPr>
          <a:xfrm>
            <a:off x="0" y="0"/>
            <a:ext cx="137160" cy="5143500"/>
          </a:xfrm>
          <a:prstGeom prst="rect">
            <a:avLst/>
          </a:prstGeom>
          <a:solidFill>
            <a:srgbClr val="B85042"/>
          </a:solidFill>
          <a:ln/>
        </p:spPr>
        <p:txBody>
          <a:bodyPr/>
          <a:lstStyle/>
          <a:p>
            <a:endParaRPr lang="en-US"/>
          </a:p>
        </p:txBody>
      </p:sp>
      <p:sp>
        <p:nvSpPr>
          <p:cNvPr id="3" name="Shape 1"/>
          <p:cNvSpPr/>
          <p:nvPr/>
        </p:nvSpPr>
        <p:spPr>
          <a:xfrm>
            <a:off x="137160" y="0"/>
            <a:ext cx="45720" cy="5143500"/>
          </a:xfrm>
          <a:prstGeom prst="rect">
            <a:avLst/>
          </a:prstGeom>
          <a:solidFill>
            <a:srgbClr val="C4953A"/>
          </a:solidFill>
          <a:ln/>
        </p:spPr>
        <p:txBody>
          <a:bodyPr/>
          <a:lstStyle/>
          <a:p>
            <a:endParaRPr lang="en-US"/>
          </a:p>
        </p:txBody>
      </p:sp>
      <p:sp>
        <p:nvSpPr>
          <p:cNvPr id="4" name="Shape 2"/>
          <p:cNvSpPr/>
          <p:nvPr/>
        </p:nvSpPr>
        <p:spPr>
          <a:xfrm>
            <a:off x="640080" y="1645920"/>
            <a:ext cx="822960" cy="822960"/>
          </a:xfrm>
          <a:prstGeom prst="ellipse">
            <a:avLst/>
          </a:prstGeom>
          <a:solidFill>
            <a:srgbClr val="B85042"/>
          </a:solidFill>
          <a:ln/>
          <a:effectLst>
            <a:outerShdw blurRad="76200" dist="25400" dir="8100000" algn="bl" rotWithShape="0">
              <a:srgbClr val="000000">
                <a:alpha val="10000"/>
              </a:srgbClr>
            </a:outerShdw>
          </a:effectLst>
        </p:spPr>
        <p:txBody>
          <a:bodyPr/>
          <a:lstStyle/>
          <a:p>
            <a:endParaRPr lang="en-US"/>
          </a:p>
        </p:txBody>
      </p:sp>
      <p:pic>
        <p:nvPicPr>
          <p:cNvPr id="5" name="Image 0" descr="preencoded.png"/>
          <p:cNvPicPr>
            <a:picLocks noChangeAspect="1"/>
          </p:cNvPicPr>
          <p:nvPr/>
        </p:nvPicPr>
        <p:blipFill>
          <a:blip r:embed="rId3"/>
          <a:stretch>
            <a:fillRect/>
          </a:stretch>
        </p:blipFill>
        <p:spPr>
          <a:xfrm>
            <a:off x="845820" y="1851660"/>
            <a:ext cx="411480" cy="411480"/>
          </a:xfrm>
          <a:prstGeom prst="rect">
            <a:avLst/>
          </a:prstGeom>
        </p:spPr>
      </p:pic>
      <p:sp>
        <p:nvSpPr>
          <p:cNvPr id="6" name="Text 3"/>
          <p:cNvSpPr/>
          <p:nvPr/>
        </p:nvSpPr>
        <p:spPr>
          <a:xfrm>
            <a:off x="1828800" y="1463040"/>
            <a:ext cx="6400800" cy="1097280"/>
          </a:xfrm>
          <a:prstGeom prst="rect">
            <a:avLst/>
          </a:prstGeom>
          <a:noFill/>
          <a:ln/>
        </p:spPr>
        <p:txBody>
          <a:bodyPr wrap="square" rtlCol="0" anchor="ctr"/>
          <a:lstStyle/>
          <a:p>
            <a:pPr marL="0" indent="0">
              <a:buNone/>
            </a:pPr>
            <a:r>
              <a:rPr lang="en-US" sz="3800" b="1" dirty="0">
                <a:solidFill>
                  <a:srgbClr val="FFFFFF"/>
                </a:solidFill>
                <a:latin typeface="Georgia" pitchFamily="34" charset="0"/>
                <a:ea typeface="Georgia" pitchFamily="34" charset="-122"/>
                <a:cs typeface="Georgia" pitchFamily="34" charset="-120"/>
              </a:rPr>
              <a:t>Your PostgreSQL Toolkit</a:t>
            </a:r>
            <a:endParaRPr lang="en-US" sz="3800" dirty="0"/>
          </a:p>
        </p:txBody>
      </p:sp>
      <p:sp>
        <p:nvSpPr>
          <p:cNvPr id="7" name="Text 4"/>
          <p:cNvSpPr/>
          <p:nvPr/>
        </p:nvSpPr>
        <p:spPr>
          <a:xfrm>
            <a:off x="1828800" y="2560320"/>
            <a:ext cx="6400800" cy="731520"/>
          </a:xfrm>
          <a:prstGeom prst="rect">
            <a:avLst/>
          </a:prstGeom>
          <a:noFill/>
          <a:ln/>
        </p:spPr>
        <p:txBody>
          <a:bodyPr wrap="square" rtlCol="0" anchor="t"/>
          <a:lstStyle/>
          <a:p>
            <a:pPr marL="0" indent="0">
              <a:buNone/>
            </a:pPr>
            <a:r>
              <a:rPr lang="en-US" sz="1800" i="1" dirty="0">
                <a:solidFill>
                  <a:srgbClr val="A7BEAE"/>
                </a:solidFill>
                <a:latin typeface="Calibri" pitchFamily="34" charset="0"/>
                <a:ea typeface="Calibri" pitchFamily="34" charset="-122"/>
                <a:cs typeface="Calibri" pitchFamily="34" charset="-120"/>
              </a:rPr>
              <a:t>pgAdmin, psql, and cloud options—everything you need to get started</a:t>
            </a:r>
            <a:endParaRPr lang="en-US" sz="1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AF7F2"/>
        </a:solidFill>
        <a:effectLst/>
      </p:bgPr>
    </p:bg>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B85042"/>
          </a:solidFill>
          <a:ln/>
        </p:spPr>
        <p:txBody>
          <a:bodyPr/>
          <a:lstStyle/>
          <a:p>
            <a:endParaRPr lang="en-US"/>
          </a:p>
        </p:txBody>
      </p:sp>
      <p:sp>
        <p:nvSpPr>
          <p:cNvPr id="3" name="Text 1"/>
          <p:cNvSpPr/>
          <p:nvPr/>
        </p:nvSpPr>
        <p:spPr>
          <a:xfrm>
            <a:off x="548640" y="228600"/>
            <a:ext cx="8046720" cy="594360"/>
          </a:xfrm>
          <a:prstGeom prst="rect">
            <a:avLst/>
          </a:prstGeom>
          <a:noFill/>
          <a:ln/>
        </p:spPr>
        <p:txBody>
          <a:bodyPr wrap="square" lIns="0" tIns="0" rIns="0" bIns="0" rtlCol="0" anchor="ctr"/>
          <a:lstStyle/>
          <a:p>
            <a:pPr marL="0" indent="0">
              <a:buNone/>
            </a:pPr>
            <a:r>
              <a:rPr lang="en-US" sz="2800" b="1" dirty="0">
                <a:solidFill>
                  <a:srgbClr val="B85042"/>
                </a:solidFill>
                <a:latin typeface="Georgia" pitchFamily="34" charset="0"/>
                <a:ea typeface="Georgia" pitchFamily="34" charset="-122"/>
                <a:cs typeface="Georgia" pitchFamily="34" charset="-120"/>
              </a:rPr>
              <a:t>Tools You’ll Use</a:t>
            </a:r>
            <a:endParaRPr lang="en-US" sz="2800" dirty="0"/>
          </a:p>
        </p:txBody>
      </p:sp>
      <p:sp>
        <p:nvSpPr>
          <p:cNvPr id="4" name="Shape 2"/>
          <p:cNvSpPr/>
          <p:nvPr/>
        </p:nvSpPr>
        <p:spPr>
          <a:xfrm>
            <a:off x="548640" y="822960"/>
            <a:ext cx="2743200" cy="0"/>
          </a:xfrm>
          <a:prstGeom prst="line">
            <a:avLst/>
          </a:prstGeom>
          <a:noFill/>
          <a:ln w="25400">
            <a:solidFill>
              <a:srgbClr val="C4953A"/>
            </a:solidFill>
            <a:prstDash val="solid"/>
          </a:ln>
        </p:spPr>
        <p:txBody>
          <a:bodyPr/>
          <a:lstStyle/>
          <a:p>
            <a:endParaRPr lang="en-US"/>
          </a:p>
        </p:txBody>
      </p:sp>
      <p:sp>
        <p:nvSpPr>
          <p:cNvPr id="5" name="Shape 3"/>
          <p:cNvSpPr/>
          <p:nvPr/>
        </p:nvSpPr>
        <p:spPr>
          <a:xfrm>
            <a:off x="457200" y="1051560"/>
            <a:ext cx="3977640" cy="1508760"/>
          </a:xfrm>
          <a:prstGeom prst="rect">
            <a:avLst/>
          </a:prstGeom>
          <a:solidFill>
            <a:srgbClr val="FFFFFF"/>
          </a:solidFill>
          <a:ln/>
          <a:effectLst>
            <a:outerShdw blurRad="76200" dist="25400" dir="8100000" algn="bl" rotWithShape="0">
              <a:srgbClr val="000000">
                <a:alpha val="10000"/>
              </a:srgbClr>
            </a:outerShdw>
          </a:effectLst>
        </p:spPr>
        <p:txBody>
          <a:bodyPr/>
          <a:lstStyle/>
          <a:p>
            <a:endParaRPr lang="en-US"/>
          </a:p>
        </p:txBody>
      </p:sp>
      <p:sp>
        <p:nvSpPr>
          <p:cNvPr id="6" name="Shape 4"/>
          <p:cNvSpPr/>
          <p:nvPr/>
        </p:nvSpPr>
        <p:spPr>
          <a:xfrm>
            <a:off x="457200" y="1051560"/>
            <a:ext cx="54864" cy="1508760"/>
          </a:xfrm>
          <a:prstGeom prst="rect">
            <a:avLst/>
          </a:prstGeom>
          <a:solidFill>
            <a:srgbClr val="6B8F71"/>
          </a:solidFill>
          <a:ln/>
        </p:spPr>
        <p:txBody>
          <a:bodyPr/>
          <a:lstStyle/>
          <a:p>
            <a:endParaRPr lang="en-US"/>
          </a:p>
        </p:txBody>
      </p:sp>
      <p:sp>
        <p:nvSpPr>
          <p:cNvPr id="7" name="Shape 5"/>
          <p:cNvSpPr/>
          <p:nvPr/>
        </p:nvSpPr>
        <p:spPr>
          <a:xfrm>
            <a:off x="640080" y="1234440"/>
            <a:ext cx="502920" cy="502920"/>
          </a:xfrm>
          <a:prstGeom prst="ellipse">
            <a:avLst/>
          </a:prstGeom>
          <a:solidFill>
            <a:srgbClr val="F5F2ED"/>
          </a:solidFill>
          <a:ln/>
          <a:effectLst>
            <a:outerShdw blurRad="76200" dist="25400" dir="8100000" algn="bl" rotWithShape="0">
              <a:srgbClr val="000000">
                <a:alpha val="10000"/>
              </a:srgbClr>
            </a:outerShdw>
          </a:effectLst>
        </p:spPr>
        <p:txBody>
          <a:bodyPr/>
          <a:lstStyle/>
          <a:p>
            <a:endParaRPr lang="en-US"/>
          </a:p>
        </p:txBody>
      </p:sp>
      <p:pic>
        <p:nvPicPr>
          <p:cNvPr id="8" name="Image 0" descr="preencoded.png"/>
          <p:cNvPicPr>
            <a:picLocks noChangeAspect="1"/>
          </p:cNvPicPr>
          <p:nvPr/>
        </p:nvPicPr>
        <p:blipFill>
          <a:blip r:embed="rId3"/>
          <a:stretch>
            <a:fillRect/>
          </a:stretch>
        </p:blipFill>
        <p:spPr>
          <a:xfrm>
            <a:off x="765810" y="1360170"/>
            <a:ext cx="251460" cy="251460"/>
          </a:xfrm>
          <a:prstGeom prst="rect">
            <a:avLst/>
          </a:prstGeom>
        </p:spPr>
      </p:pic>
      <p:sp>
        <p:nvSpPr>
          <p:cNvPr id="9" name="Text 6"/>
          <p:cNvSpPr/>
          <p:nvPr/>
        </p:nvSpPr>
        <p:spPr>
          <a:xfrm>
            <a:off x="1280160" y="1234440"/>
            <a:ext cx="2926080" cy="320040"/>
          </a:xfrm>
          <a:prstGeom prst="rect">
            <a:avLst/>
          </a:prstGeom>
          <a:noFill/>
          <a:ln/>
        </p:spPr>
        <p:txBody>
          <a:bodyPr wrap="square" lIns="0" tIns="0" rIns="0" bIns="0" rtlCol="0" anchor="ctr"/>
          <a:lstStyle/>
          <a:p>
            <a:pPr marL="0" indent="0">
              <a:buNone/>
            </a:pPr>
            <a:r>
              <a:rPr lang="en-US" sz="1700" b="1" dirty="0">
                <a:solidFill>
                  <a:srgbClr val="6B8F71"/>
                </a:solidFill>
                <a:latin typeface="Georgia" pitchFamily="34" charset="0"/>
                <a:ea typeface="Georgia" pitchFamily="34" charset="-122"/>
                <a:cs typeface="Georgia" pitchFamily="34" charset="-120"/>
              </a:rPr>
              <a:t>PostgreSQL Server</a:t>
            </a:r>
            <a:endParaRPr lang="en-US" sz="1700" dirty="0"/>
          </a:p>
        </p:txBody>
      </p:sp>
      <p:sp>
        <p:nvSpPr>
          <p:cNvPr id="10" name="Text 7"/>
          <p:cNvSpPr/>
          <p:nvPr/>
        </p:nvSpPr>
        <p:spPr>
          <a:xfrm>
            <a:off x="640080" y="1737360"/>
            <a:ext cx="3611880" cy="685800"/>
          </a:xfrm>
          <a:prstGeom prst="rect">
            <a:avLst/>
          </a:prstGeom>
          <a:noFill/>
          <a:ln/>
        </p:spPr>
        <p:txBody>
          <a:bodyPr wrap="square" lIns="0" tIns="0" rIns="0" bIns="0" rtlCol="0" anchor="ctr"/>
          <a:lstStyle/>
          <a:p>
            <a:pPr marL="0" indent="0">
              <a:lnSpc>
                <a:spcPct val="130000"/>
              </a:lnSpc>
              <a:buNone/>
            </a:pPr>
            <a:r>
              <a:rPr lang="en-US" sz="1200" dirty="0">
                <a:solidFill>
                  <a:srgbClr val="2C2419"/>
                </a:solidFill>
                <a:latin typeface="Calibri" pitchFamily="34" charset="0"/>
                <a:ea typeface="Calibri" pitchFamily="34" charset="-122"/>
                <a:cs typeface="Calibri" pitchFamily="34" charset="-120"/>
              </a:rPr>
              <a:t>The database engine itself. Install from postgresql.org. Runs quietly in the background on your laptop.</a:t>
            </a:r>
            <a:endParaRPr lang="en-US" sz="1200" dirty="0"/>
          </a:p>
        </p:txBody>
      </p:sp>
      <p:sp>
        <p:nvSpPr>
          <p:cNvPr id="11" name="Shape 8"/>
          <p:cNvSpPr/>
          <p:nvPr/>
        </p:nvSpPr>
        <p:spPr>
          <a:xfrm>
            <a:off x="4709160" y="1051560"/>
            <a:ext cx="3977640" cy="1508760"/>
          </a:xfrm>
          <a:prstGeom prst="rect">
            <a:avLst/>
          </a:prstGeom>
          <a:solidFill>
            <a:srgbClr val="FFFFFF"/>
          </a:solidFill>
          <a:ln/>
          <a:effectLst>
            <a:outerShdw blurRad="76200" dist="25400" dir="8100000" algn="bl" rotWithShape="0">
              <a:srgbClr val="000000">
                <a:alpha val="10000"/>
              </a:srgbClr>
            </a:outerShdw>
          </a:effectLst>
        </p:spPr>
        <p:txBody>
          <a:bodyPr/>
          <a:lstStyle/>
          <a:p>
            <a:endParaRPr lang="en-US"/>
          </a:p>
        </p:txBody>
      </p:sp>
      <p:sp>
        <p:nvSpPr>
          <p:cNvPr id="12" name="Shape 9"/>
          <p:cNvSpPr/>
          <p:nvPr/>
        </p:nvSpPr>
        <p:spPr>
          <a:xfrm>
            <a:off x="4709160" y="1051560"/>
            <a:ext cx="54864" cy="1508760"/>
          </a:xfrm>
          <a:prstGeom prst="rect">
            <a:avLst/>
          </a:prstGeom>
          <a:solidFill>
            <a:srgbClr val="B85042"/>
          </a:solidFill>
          <a:ln/>
        </p:spPr>
        <p:txBody>
          <a:bodyPr/>
          <a:lstStyle/>
          <a:p>
            <a:endParaRPr lang="en-US"/>
          </a:p>
        </p:txBody>
      </p:sp>
      <p:sp>
        <p:nvSpPr>
          <p:cNvPr id="13" name="Shape 10"/>
          <p:cNvSpPr/>
          <p:nvPr/>
        </p:nvSpPr>
        <p:spPr>
          <a:xfrm>
            <a:off x="4892040" y="1234440"/>
            <a:ext cx="502920" cy="502920"/>
          </a:xfrm>
          <a:prstGeom prst="ellipse">
            <a:avLst/>
          </a:prstGeom>
          <a:solidFill>
            <a:srgbClr val="F5F2ED"/>
          </a:solidFill>
          <a:ln/>
          <a:effectLst>
            <a:outerShdw blurRad="76200" dist="25400" dir="8100000" algn="bl" rotWithShape="0">
              <a:srgbClr val="000000">
                <a:alpha val="10000"/>
              </a:srgbClr>
            </a:outerShdw>
          </a:effectLst>
        </p:spPr>
        <p:txBody>
          <a:bodyPr/>
          <a:lstStyle/>
          <a:p>
            <a:endParaRPr lang="en-US"/>
          </a:p>
        </p:txBody>
      </p:sp>
      <p:pic>
        <p:nvPicPr>
          <p:cNvPr id="14" name="Image 1" descr="preencoded.png"/>
          <p:cNvPicPr>
            <a:picLocks noChangeAspect="1"/>
          </p:cNvPicPr>
          <p:nvPr/>
        </p:nvPicPr>
        <p:blipFill>
          <a:blip r:embed="rId4"/>
          <a:stretch>
            <a:fillRect/>
          </a:stretch>
        </p:blipFill>
        <p:spPr>
          <a:xfrm>
            <a:off x="5017770" y="1360170"/>
            <a:ext cx="251460" cy="251460"/>
          </a:xfrm>
          <a:prstGeom prst="rect">
            <a:avLst/>
          </a:prstGeom>
        </p:spPr>
      </p:pic>
      <p:sp>
        <p:nvSpPr>
          <p:cNvPr id="15" name="Text 11"/>
          <p:cNvSpPr/>
          <p:nvPr/>
        </p:nvSpPr>
        <p:spPr>
          <a:xfrm>
            <a:off x="5532120" y="1234440"/>
            <a:ext cx="2926080" cy="320040"/>
          </a:xfrm>
          <a:prstGeom prst="rect">
            <a:avLst/>
          </a:prstGeom>
          <a:noFill/>
          <a:ln/>
        </p:spPr>
        <p:txBody>
          <a:bodyPr wrap="square" lIns="0" tIns="0" rIns="0" bIns="0" rtlCol="0" anchor="ctr"/>
          <a:lstStyle/>
          <a:p>
            <a:pPr marL="0" indent="0">
              <a:buNone/>
            </a:pPr>
            <a:r>
              <a:rPr lang="en-US" sz="1700" b="1" dirty="0">
                <a:solidFill>
                  <a:srgbClr val="B85042"/>
                </a:solidFill>
                <a:latin typeface="Georgia" pitchFamily="34" charset="0"/>
                <a:ea typeface="Georgia" pitchFamily="34" charset="-122"/>
                <a:cs typeface="Georgia" pitchFamily="34" charset="-120"/>
              </a:rPr>
              <a:t>pgAdmin 4</a:t>
            </a:r>
            <a:endParaRPr lang="en-US" sz="1700" dirty="0"/>
          </a:p>
        </p:txBody>
      </p:sp>
      <p:sp>
        <p:nvSpPr>
          <p:cNvPr id="16" name="Text 12"/>
          <p:cNvSpPr/>
          <p:nvPr/>
        </p:nvSpPr>
        <p:spPr>
          <a:xfrm>
            <a:off x="4892040" y="1737360"/>
            <a:ext cx="3611880" cy="685800"/>
          </a:xfrm>
          <a:prstGeom prst="rect">
            <a:avLst/>
          </a:prstGeom>
          <a:noFill/>
          <a:ln/>
        </p:spPr>
        <p:txBody>
          <a:bodyPr wrap="square" lIns="0" tIns="0" rIns="0" bIns="0" rtlCol="0" anchor="ctr"/>
          <a:lstStyle/>
          <a:p>
            <a:pPr marL="0" indent="0">
              <a:lnSpc>
                <a:spcPct val="130000"/>
              </a:lnSpc>
              <a:buNone/>
            </a:pPr>
            <a:r>
              <a:rPr lang="en-US" sz="1200" dirty="0">
                <a:solidFill>
                  <a:srgbClr val="2C2419"/>
                </a:solidFill>
                <a:latin typeface="Calibri" pitchFamily="34" charset="0"/>
                <a:ea typeface="Calibri" pitchFamily="34" charset="-122"/>
                <a:cs typeface="Calibri" pitchFamily="34" charset="-120"/>
              </a:rPr>
              <a:t>Your visual database manager—like phpMyAdmin for PostgreSQL. Create databases, write queries, explore data.</a:t>
            </a:r>
            <a:endParaRPr lang="en-US" sz="1200" dirty="0"/>
          </a:p>
        </p:txBody>
      </p:sp>
      <p:sp>
        <p:nvSpPr>
          <p:cNvPr id="17" name="Shape 13"/>
          <p:cNvSpPr/>
          <p:nvPr/>
        </p:nvSpPr>
        <p:spPr>
          <a:xfrm>
            <a:off x="457200" y="2834640"/>
            <a:ext cx="3977640" cy="1508760"/>
          </a:xfrm>
          <a:prstGeom prst="rect">
            <a:avLst/>
          </a:prstGeom>
          <a:solidFill>
            <a:srgbClr val="FFFFFF"/>
          </a:solidFill>
          <a:ln/>
          <a:effectLst>
            <a:outerShdw blurRad="76200" dist="25400" dir="8100000" algn="bl" rotWithShape="0">
              <a:srgbClr val="000000">
                <a:alpha val="10000"/>
              </a:srgbClr>
            </a:outerShdw>
          </a:effectLst>
        </p:spPr>
        <p:txBody>
          <a:bodyPr/>
          <a:lstStyle/>
          <a:p>
            <a:endParaRPr lang="en-US"/>
          </a:p>
        </p:txBody>
      </p:sp>
      <p:sp>
        <p:nvSpPr>
          <p:cNvPr id="18" name="Shape 14"/>
          <p:cNvSpPr/>
          <p:nvPr/>
        </p:nvSpPr>
        <p:spPr>
          <a:xfrm>
            <a:off x="457200" y="2834640"/>
            <a:ext cx="54864" cy="1508760"/>
          </a:xfrm>
          <a:prstGeom prst="rect">
            <a:avLst/>
          </a:prstGeom>
          <a:solidFill>
            <a:srgbClr val="C4953A"/>
          </a:solidFill>
          <a:ln/>
        </p:spPr>
        <p:txBody>
          <a:bodyPr/>
          <a:lstStyle/>
          <a:p>
            <a:endParaRPr lang="en-US"/>
          </a:p>
        </p:txBody>
      </p:sp>
      <p:sp>
        <p:nvSpPr>
          <p:cNvPr id="19" name="Shape 15"/>
          <p:cNvSpPr/>
          <p:nvPr/>
        </p:nvSpPr>
        <p:spPr>
          <a:xfrm>
            <a:off x="640080" y="3017520"/>
            <a:ext cx="502920" cy="502920"/>
          </a:xfrm>
          <a:prstGeom prst="ellipse">
            <a:avLst/>
          </a:prstGeom>
          <a:solidFill>
            <a:srgbClr val="F5F2ED"/>
          </a:solidFill>
          <a:ln/>
          <a:effectLst>
            <a:outerShdw blurRad="76200" dist="25400" dir="8100000" algn="bl" rotWithShape="0">
              <a:srgbClr val="000000">
                <a:alpha val="10000"/>
              </a:srgbClr>
            </a:outerShdw>
          </a:effectLst>
        </p:spPr>
        <p:txBody>
          <a:bodyPr/>
          <a:lstStyle/>
          <a:p>
            <a:endParaRPr lang="en-US"/>
          </a:p>
        </p:txBody>
      </p:sp>
      <p:pic>
        <p:nvPicPr>
          <p:cNvPr id="20" name="Image 2" descr="preencoded.png"/>
          <p:cNvPicPr>
            <a:picLocks noChangeAspect="1"/>
          </p:cNvPicPr>
          <p:nvPr/>
        </p:nvPicPr>
        <p:blipFill>
          <a:blip r:embed="rId5"/>
          <a:stretch>
            <a:fillRect/>
          </a:stretch>
        </p:blipFill>
        <p:spPr>
          <a:xfrm>
            <a:off x="765810" y="3143250"/>
            <a:ext cx="251460" cy="251460"/>
          </a:xfrm>
          <a:prstGeom prst="rect">
            <a:avLst/>
          </a:prstGeom>
        </p:spPr>
      </p:pic>
      <p:sp>
        <p:nvSpPr>
          <p:cNvPr id="21" name="Text 16"/>
          <p:cNvSpPr/>
          <p:nvPr/>
        </p:nvSpPr>
        <p:spPr>
          <a:xfrm>
            <a:off x="1280160" y="3017520"/>
            <a:ext cx="2926080" cy="320040"/>
          </a:xfrm>
          <a:prstGeom prst="rect">
            <a:avLst/>
          </a:prstGeom>
          <a:noFill/>
          <a:ln/>
        </p:spPr>
        <p:txBody>
          <a:bodyPr wrap="square" lIns="0" tIns="0" rIns="0" bIns="0" rtlCol="0" anchor="ctr"/>
          <a:lstStyle/>
          <a:p>
            <a:pPr marL="0" indent="0">
              <a:buNone/>
            </a:pPr>
            <a:r>
              <a:rPr lang="en-US" sz="1700" b="1" dirty="0">
                <a:solidFill>
                  <a:srgbClr val="C4953A"/>
                </a:solidFill>
                <a:latin typeface="Georgia" pitchFamily="34" charset="0"/>
                <a:ea typeface="Georgia" pitchFamily="34" charset="-122"/>
                <a:cs typeface="Georgia" pitchFamily="34" charset="-120"/>
              </a:rPr>
              <a:t>psql</a:t>
            </a:r>
            <a:endParaRPr lang="en-US" sz="1700" dirty="0"/>
          </a:p>
        </p:txBody>
      </p:sp>
      <p:sp>
        <p:nvSpPr>
          <p:cNvPr id="22" name="Text 17"/>
          <p:cNvSpPr/>
          <p:nvPr/>
        </p:nvSpPr>
        <p:spPr>
          <a:xfrm>
            <a:off x="640080" y="3520440"/>
            <a:ext cx="3611880" cy="685800"/>
          </a:xfrm>
          <a:prstGeom prst="rect">
            <a:avLst/>
          </a:prstGeom>
          <a:noFill/>
          <a:ln/>
        </p:spPr>
        <p:txBody>
          <a:bodyPr wrap="square" lIns="0" tIns="0" rIns="0" bIns="0" rtlCol="0" anchor="ctr"/>
          <a:lstStyle/>
          <a:p>
            <a:pPr marL="0" indent="0">
              <a:lnSpc>
                <a:spcPct val="130000"/>
              </a:lnSpc>
              <a:buNone/>
            </a:pPr>
            <a:r>
              <a:rPr lang="en-US" sz="1200" dirty="0">
                <a:solidFill>
                  <a:srgbClr val="2C2419"/>
                </a:solidFill>
                <a:latin typeface="Calibri" pitchFamily="34" charset="0"/>
                <a:ea typeface="Calibri" pitchFamily="34" charset="-122"/>
                <a:cs typeface="Calibri" pitchFamily="34" charset="-120"/>
              </a:rPr>
              <a:t>Command-line power tool. Type SQL directly, see results instantly. A valuable professional skill.</a:t>
            </a:r>
            <a:endParaRPr lang="en-US" sz="1200" dirty="0"/>
          </a:p>
        </p:txBody>
      </p:sp>
      <p:sp>
        <p:nvSpPr>
          <p:cNvPr id="23" name="Shape 18"/>
          <p:cNvSpPr/>
          <p:nvPr/>
        </p:nvSpPr>
        <p:spPr>
          <a:xfrm>
            <a:off x="4709160" y="2834640"/>
            <a:ext cx="3977640" cy="1508760"/>
          </a:xfrm>
          <a:prstGeom prst="rect">
            <a:avLst/>
          </a:prstGeom>
          <a:solidFill>
            <a:srgbClr val="FFFFFF"/>
          </a:solidFill>
          <a:ln/>
          <a:effectLst>
            <a:outerShdw blurRad="76200" dist="25400" dir="8100000" algn="bl" rotWithShape="0">
              <a:srgbClr val="000000">
                <a:alpha val="10000"/>
              </a:srgbClr>
            </a:outerShdw>
          </a:effectLst>
        </p:spPr>
        <p:txBody>
          <a:bodyPr/>
          <a:lstStyle/>
          <a:p>
            <a:endParaRPr lang="en-US"/>
          </a:p>
        </p:txBody>
      </p:sp>
      <p:sp>
        <p:nvSpPr>
          <p:cNvPr id="24" name="Shape 19"/>
          <p:cNvSpPr/>
          <p:nvPr/>
        </p:nvSpPr>
        <p:spPr>
          <a:xfrm>
            <a:off x="4709160" y="2834640"/>
            <a:ext cx="54864" cy="1508760"/>
          </a:xfrm>
          <a:prstGeom prst="rect">
            <a:avLst/>
          </a:prstGeom>
          <a:solidFill>
            <a:srgbClr val="6B8F71"/>
          </a:solidFill>
          <a:ln/>
        </p:spPr>
        <p:txBody>
          <a:bodyPr/>
          <a:lstStyle/>
          <a:p>
            <a:endParaRPr lang="en-US"/>
          </a:p>
        </p:txBody>
      </p:sp>
      <p:sp>
        <p:nvSpPr>
          <p:cNvPr id="25" name="Shape 20"/>
          <p:cNvSpPr/>
          <p:nvPr/>
        </p:nvSpPr>
        <p:spPr>
          <a:xfrm>
            <a:off x="4892040" y="3017520"/>
            <a:ext cx="502920" cy="502920"/>
          </a:xfrm>
          <a:prstGeom prst="ellipse">
            <a:avLst/>
          </a:prstGeom>
          <a:solidFill>
            <a:srgbClr val="F5F2ED"/>
          </a:solidFill>
          <a:ln/>
          <a:effectLst>
            <a:outerShdw blurRad="76200" dist="25400" dir="8100000" algn="bl" rotWithShape="0">
              <a:srgbClr val="000000">
                <a:alpha val="10000"/>
              </a:srgbClr>
            </a:outerShdw>
          </a:effectLst>
        </p:spPr>
        <p:txBody>
          <a:bodyPr/>
          <a:lstStyle/>
          <a:p>
            <a:endParaRPr lang="en-US"/>
          </a:p>
        </p:txBody>
      </p:sp>
      <p:pic>
        <p:nvPicPr>
          <p:cNvPr id="26" name="Image 3" descr="preencoded.png"/>
          <p:cNvPicPr>
            <a:picLocks noChangeAspect="1"/>
          </p:cNvPicPr>
          <p:nvPr/>
        </p:nvPicPr>
        <p:blipFill>
          <a:blip r:embed="rId6"/>
          <a:stretch>
            <a:fillRect/>
          </a:stretch>
        </p:blipFill>
        <p:spPr>
          <a:xfrm>
            <a:off x="5017770" y="3143250"/>
            <a:ext cx="251460" cy="251460"/>
          </a:xfrm>
          <a:prstGeom prst="rect">
            <a:avLst/>
          </a:prstGeom>
        </p:spPr>
      </p:pic>
      <p:sp>
        <p:nvSpPr>
          <p:cNvPr id="27" name="Text 21"/>
          <p:cNvSpPr/>
          <p:nvPr/>
        </p:nvSpPr>
        <p:spPr>
          <a:xfrm>
            <a:off x="5532120" y="3017520"/>
            <a:ext cx="2926080" cy="320040"/>
          </a:xfrm>
          <a:prstGeom prst="rect">
            <a:avLst/>
          </a:prstGeom>
          <a:noFill/>
          <a:ln/>
        </p:spPr>
        <p:txBody>
          <a:bodyPr wrap="square" lIns="0" tIns="0" rIns="0" bIns="0" rtlCol="0" anchor="ctr"/>
          <a:lstStyle/>
          <a:p>
            <a:pPr marL="0" indent="0">
              <a:buNone/>
            </a:pPr>
            <a:r>
              <a:rPr lang="en-US" sz="1700" b="1" dirty="0">
                <a:solidFill>
                  <a:srgbClr val="6B8F71"/>
                </a:solidFill>
                <a:latin typeface="Georgia" pitchFamily="34" charset="0"/>
                <a:ea typeface="Georgia" pitchFamily="34" charset="-122"/>
                <a:cs typeface="Georgia" pitchFamily="34" charset="-120"/>
              </a:rPr>
              <a:t>Cloud Options</a:t>
            </a:r>
            <a:endParaRPr lang="en-US" sz="1700" dirty="0"/>
          </a:p>
        </p:txBody>
      </p:sp>
      <p:sp>
        <p:nvSpPr>
          <p:cNvPr id="28" name="Text 22"/>
          <p:cNvSpPr/>
          <p:nvPr/>
        </p:nvSpPr>
        <p:spPr>
          <a:xfrm>
            <a:off x="4892040" y="3520440"/>
            <a:ext cx="3611880" cy="685800"/>
          </a:xfrm>
          <a:prstGeom prst="rect">
            <a:avLst/>
          </a:prstGeom>
          <a:noFill/>
          <a:ln/>
        </p:spPr>
        <p:txBody>
          <a:bodyPr wrap="square" lIns="0" tIns="0" rIns="0" bIns="0" rtlCol="0" anchor="ctr"/>
          <a:lstStyle/>
          <a:p>
            <a:pPr marL="0" indent="0">
              <a:lnSpc>
                <a:spcPct val="130000"/>
              </a:lnSpc>
              <a:buNone/>
            </a:pPr>
            <a:r>
              <a:rPr lang="en-US" sz="1200" dirty="0">
                <a:solidFill>
                  <a:srgbClr val="2C2419"/>
                </a:solidFill>
                <a:latin typeface="Calibri" pitchFamily="34" charset="0"/>
                <a:ea typeface="Calibri" pitchFamily="34" charset="-122"/>
                <a:cs typeface="Calibri" pitchFamily="34" charset="-120"/>
              </a:rPr>
              <a:t>Skip local install: Supabase, Neon, or ElephantSQL offer free Postgres instances in the browser.</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AF7F2"/>
        </a:solidFill>
        <a:effectLst/>
      </p:bgPr>
    </p:bg>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B85042"/>
          </a:solidFill>
          <a:ln/>
        </p:spPr>
        <p:txBody>
          <a:bodyPr/>
          <a:lstStyle/>
          <a:p>
            <a:endParaRPr lang="en-US"/>
          </a:p>
        </p:txBody>
      </p:sp>
      <p:sp>
        <p:nvSpPr>
          <p:cNvPr id="3" name="Text 1"/>
          <p:cNvSpPr/>
          <p:nvPr/>
        </p:nvSpPr>
        <p:spPr>
          <a:xfrm>
            <a:off x="548640" y="228600"/>
            <a:ext cx="8046720" cy="594360"/>
          </a:xfrm>
          <a:prstGeom prst="rect">
            <a:avLst/>
          </a:prstGeom>
          <a:noFill/>
          <a:ln/>
        </p:spPr>
        <p:txBody>
          <a:bodyPr wrap="square" lIns="0" tIns="0" rIns="0" bIns="0" rtlCol="0" anchor="ctr"/>
          <a:lstStyle/>
          <a:p>
            <a:pPr marL="0" indent="0">
              <a:buNone/>
            </a:pPr>
            <a:r>
              <a:rPr lang="en-US" sz="2800" b="1" dirty="0">
                <a:solidFill>
                  <a:srgbClr val="B85042"/>
                </a:solidFill>
                <a:latin typeface="Georgia" pitchFamily="34" charset="0"/>
                <a:ea typeface="Georgia" pitchFamily="34" charset="-122"/>
                <a:cs typeface="Georgia" pitchFamily="34" charset="-120"/>
              </a:rPr>
              <a:t>Mapping What You Know</a:t>
            </a:r>
            <a:endParaRPr lang="en-US" sz="2800" dirty="0"/>
          </a:p>
        </p:txBody>
      </p:sp>
      <p:sp>
        <p:nvSpPr>
          <p:cNvPr id="4" name="Shape 2"/>
          <p:cNvSpPr/>
          <p:nvPr/>
        </p:nvSpPr>
        <p:spPr>
          <a:xfrm>
            <a:off x="548640" y="822960"/>
            <a:ext cx="2743200" cy="0"/>
          </a:xfrm>
          <a:prstGeom prst="line">
            <a:avLst/>
          </a:prstGeom>
          <a:noFill/>
          <a:ln w="25400">
            <a:solidFill>
              <a:srgbClr val="C4953A"/>
            </a:solidFill>
            <a:prstDash val="solid"/>
          </a:ln>
        </p:spPr>
        <p:txBody>
          <a:bodyPr/>
          <a:lstStyle/>
          <a:p>
            <a:endParaRPr lang="en-US"/>
          </a:p>
        </p:txBody>
      </p:sp>
      <p:sp>
        <p:nvSpPr>
          <p:cNvPr id="5" name="Text 3"/>
          <p:cNvSpPr/>
          <p:nvPr/>
        </p:nvSpPr>
        <p:spPr>
          <a:xfrm>
            <a:off x="548640" y="1005840"/>
            <a:ext cx="8046720" cy="365760"/>
          </a:xfrm>
          <a:prstGeom prst="rect">
            <a:avLst/>
          </a:prstGeom>
          <a:noFill/>
          <a:ln/>
        </p:spPr>
        <p:txBody>
          <a:bodyPr wrap="square" rtlCol="0" anchor="ctr"/>
          <a:lstStyle/>
          <a:p>
            <a:pPr marL="0" indent="0">
              <a:buNone/>
            </a:pPr>
            <a:r>
              <a:rPr lang="en-US" sz="1400" i="1" dirty="0">
                <a:solidFill>
                  <a:srgbClr val="8C8279"/>
                </a:solidFill>
                <a:latin typeface="Calibri" pitchFamily="34" charset="0"/>
                <a:ea typeface="Calibri" pitchFamily="34" charset="-122"/>
                <a:cs typeface="Calibri" pitchFamily="34" charset="-120"/>
              </a:rPr>
              <a:t>Everything has an equivalent—you’re not starting from scratch:</a:t>
            </a:r>
            <a:endParaRPr lang="en-US" sz="1400" dirty="0"/>
          </a:p>
        </p:txBody>
      </p:sp>
      <p:graphicFrame>
        <p:nvGraphicFramePr>
          <p:cNvPr id="16" name="Table 0"/>
          <p:cNvGraphicFramePr>
            <a:graphicFrameLocks noGrp="1"/>
          </p:cNvGraphicFramePr>
          <p:nvPr>
            <p:extLst>
              <p:ext uri="{D42A27DB-BD31-4B8C-83A1-F6EECF244321}">
                <p14:modId xmlns:p14="http://schemas.microsoft.com/office/powerpoint/2010/main" val="1579011935"/>
              </p:ext>
            </p:extLst>
          </p:nvPr>
        </p:nvGraphicFramePr>
        <p:xfrm>
          <a:off x="457200" y="1463040"/>
          <a:ext cx="8229600" cy="2304288"/>
        </p:xfrm>
        <a:graphic>
          <a:graphicData uri="http://schemas.openxmlformats.org/drawingml/2006/table">
            <a:tbl>
              <a:tblPr/>
              <a:tblGrid>
                <a:gridCol w="2560320">
                  <a:extLst>
                    <a:ext uri="{9D8B030D-6E8A-4147-A177-3AD203B41FA5}">
                      <a16:colId xmlns:a16="http://schemas.microsoft.com/office/drawing/2014/main" val="20000"/>
                    </a:ext>
                  </a:extLst>
                </a:gridCol>
                <a:gridCol w="2560320">
                  <a:extLst>
                    <a:ext uri="{9D8B030D-6E8A-4147-A177-3AD203B41FA5}">
                      <a16:colId xmlns:a16="http://schemas.microsoft.com/office/drawing/2014/main" val="20001"/>
                    </a:ext>
                  </a:extLst>
                </a:gridCol>
                <a:gridCol w="3108960">
                  <a:extLst>
                    <a:ext uri="{9D8B030D-6E8A-4147-A177-3AD203B41FA5}">
                      <a16:colId xmlns:a16="http://schemas.microsoft.com/office/drawing/2014/main" val="20002"/>
                    </a:ext>
                  </a:extLst>
                </a:gridCol>
              </a:tblGrid>
              <a:tr h="384048">
                <a:tc>
                  <a:txBody>
                    <a:bodyPr/>
                    <a:lstStyle/>
                    <a:p>
                      <a:pPr marL="0" indent="0">
                        <a:buNone/>
                      </a:pPr>
                      <a:r>
                        <a:rPr lang="en-US" sz="1200" b="1" dirty="0">
                          <a:solidFill>
                            <a:srgbClr val="FFFFFF"/>
                          </a:solidFill>
                          <a:latin typeface="Georgia" pitchFamily="34" charset="0"/>
                          <a:ea typeface="Georgia" pitchFamily="34" charset="-122"/>
                          <a:cs typeface="Georgia" pitchFamily="34" charset="-120"/>
                        </a:rPr>
                        <a:t>What You’re Used To</a:t>
                      </a:r>
                      <a:endParaRPr lang="en-US" sz="1200" dirty="0">
                        <a:latin typeface="Georgia" charset="0"/>
                        <a:ea typeface="Georgia" charset="0"/>
                        <a:cs typeface="Georgia" charset="0"/>
                      </a:endParaRPr>
                    </a:p>
                  </a:txBody>
                  <a:tcPr marL="101600" marR="101600" marT="63500" marB="635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B85042"/>
                    </a:solidFill>
                  </a:tcPr>
                </a:tc>
                <a:tc>
                  <a:txBody>
                    <a:bodyPr/>
                    <a:lstStyle/>
                    <a:p>
                      <a:pPr marL="0" indent="0">
                        <a:buNone/>
                      </a:pPr>
                      <a:r>
                        <a:rPr lang="en-US" sz="1200" b="1" dirty="0">
                          <a:solidFill>
                            <a:srgbClr val="FFFFFF"/>
                          </a:solidFill>
                          <a:latin typeface="Georgia" pitchFamily="34" charset="0"/>
                          <a:ea typeface="Georgia" pitchFamily="34" charset="-122"/>
                          <a:cs typeface="Georgia" pitchFamily="34" charset="-120"/>
                        </a:rPr>
                        <a:t>PostgreSQL Equivalent</a:t>
                      </a:r>
                      <a:endParaRPr lang="en-US" sz="1200" dirty="0">
                        <a:latin typeface="Georgia" charset="0"/>
                        <a:ea typeface="Georgia" charset="0"/>
                        <a:cs typeface="Georgia" charset="0"/>
                      </a:endParaRPr>
                    </a:p>
                  </a:txBody>
                  <a:tcPr marL="101600" marR="101600" marT="63500" marB="635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B85042"/>
                    </a:solidFill>
                  </a:tcPr>
                </a:tc>
                <a:tc>
                  <a:txBody>
                    <a:bodyPr/>
                    <a:lstStyle/>
                    <a:p>
                      <a:pPr marL="0" indent="0">
                        <a:buNone/>
                      </a:pPr>
                      <a:r>
                        <a:rPr lang="en-US" sz="1200" b="1" dirty="0">
                          <a:solidFill>
                            <a:srgbClr val="FFFFFF"/>
                          </a:solidFill>
                          <a:latin typeface="Georgia" pitchFamily="34" charset="0"/>
                          <a:ea typeface="Georgia" pitchFamily="34" charset="-122"/>
                          <a:cs typeface="Georgia" pitchFamily="34" charset="-120"/>
                        </a:rPr>
                        <a:t>Notes</a:t>
                      </a:r>
                      <a:endParaRPr lang="en-US" sz="1200" dirty="0">
                        <a:latin typeface="Georgia" charset="0"/>
                        <a:ea typeface="Georgia" charset="0"/>
                        <a:cs typeface="Georgia" charset="0"/>
                      </a:endParaRPr>
                    </a:p>
                  </a:txBody>
                  <a:tcPr marL="101600" marR="101600" marT="63500" marB="635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B85042"/>
                    </a:solidFill>
                  </a:tcPr>
                </a:tc>
                <a:extLst>
                  <a:ext uri="{0D108BD9-81ED-4DB2-BD59-A6C34878D82A}">
                    <a16:rowId xmlns:a16="http://schemas.microsoft.com/office/drawing/2014/main" val="10000"/>
                  </a:ext>
                </a:extLst>
              </a:tr>
              <a:tr h="384048">
                <a:tc>
                  <a:txBody>
                    <a:bodyPr/>
                    <a:lstStyle/>
                    <a:p>
                      <a:pPr marL="0" indent="0">
                        <a:buNone/>
                      </a:pPr>
                      <a:r>
                        <a:rPr lang="en-US" sz="1150" b="1" dirty="0">
                          <a:solidFill>
                            <a:srgbClr val="2C2419"/>
                          </a:solidFill>
                          <a:latin typeface="Calibri" pitchFamily="34" charset="0"/>
                          <a:ea typeface="Calibri" pitchFamily="34" charset="-122"/>
                          <a:cs typeface="Calibri" pitchFamily="34" charset="-120"/>
                        </a:rPr>
                        <a:t>phpMyAdmin</a:t>
                      </a:r>
                      <a:endParaRPr lang="en-US" sz="1150" dirty="0">
                        <a:latin typeface="Calibri" charset="0"/>
                        <a:ea typeface="Calibri" charset="0"/>
                        <a:cs typeface="Calibri" charset="0"/>
                      </a:endParaRPr>
                    </a:p>
                  </a:txBody>
                  <a:tcPr marL="101600" marR="101600" marT="63500" marB="635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FFFFF"/>
                    </a:solidFill>
                  </a:tcPr>
                </a:tc>
                <a:tc>
                  <a:txBody>
                    <a:bodyPr/>
                    <a:lstStyle/>
                    <a:p>
                      <a:pPr marL="0" indent="0">
                        <a:buNone/>
                      </a:pPr>
                      <a:r>
                        <a:rPr lang="en-US" sz="1150" dirty="0">
                          <a:solidFill>
                            <a:srgbClr val="6B8F71"/>
                          </a:solidFill>
                          <a:latin typeface="Calibri" pitchFamily="34" charset="0"/>
                          <a:ea typeface="Calibri" pitchFamily="34" charset="-122"/>
                          <a:cs typeface="Calibri" pitchFamily="34" charset="-120"/>
                        </a:rPr>
                        <a:t>pgAdmin 4</a:t>
                      </a:r>
                      <a:endParaRPr lang="en-US" sz="1150" dirty="0">
                        <a:latin typeface="Calibri" charset="0"/>
                        <a:ea typeface="Calibri" charset="0"/>
                        <a:cs typeface="Calibri" charset="0"/>
                      </a:endParaRPr>
                    </a:p>
                  </a:txBody>
                  <a:tcPr marL="101600" marR="101600" marT="63500" marB="635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FFFFF"/>
                    </a:solidFill>
                  </a:tcPr>
                </a:tc>
                <a:tc>
                  <a:txBody>
                    <a:bodyPr/>
                    <a:lstStyle/>
                    <a:p>
                      <a:pPr marL="0" indent="0">
                        <a:buNone/>
                      </a:pPr>
                      <a:r>
                        <a:rPr lang="en-US" sz="1150" dirty="0">
                          <a:solidFill>
                            <a:srgbClr val="2C2419"/>
                          </a:solidFill>
                          <a:latin typeface="Calibri" pitchFamily="34" charset="0"/>
                          <a:ea typeface="Calibri" pitchFamily="34" charset="-122"/>
                          <a:cs typeface="Calibri" pitchFamily="34" charset="-120"/>
                        </a:rPr>
                        <a:t>Same idea: visual DB management</a:t>
                      </a:r>
                      <a:endParaRPr lang="en-US" sz="1150" dirty="0">
                        <a:latin typeface="Calibri" charset="0"/>
                        <a:ea typeface="Calibri" charset="0"/>
                        <a:cs typeface="Calibri" charset="0"/>
                      </a:endParaRPr>
                    </a:p>
                  </a:txBody>
                  <a:tcPr marL="101600" marR="101600" marT="63500" marB="635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84048">
                <a:tc>
                  <a:txBody>
                    <a:bodyPr/>
                    <a:lstStyle/>
                    <a:p>
                      <a:pPr marL="0" indent="0">
                        <a:buNone/>
                      </a:pPr>
                      <a:r>
                        <a:rPr lang="en-US" sz="1150" b="1" dirty="0">
                          <a:solidFill>
                            <a:srgbClr val="2C2419"/>
                          </a:solidFill>
                          <a:latin typeface="Calibri" pitchFamily="34" charset="0"/>
                          <a:ea typeface="Calibri" pitchFamily="34" charset="-122"/>
                          <a:cs typeface="Calibri" pitchFamily="34" charset="-120"/>
                        </a:rPr>
                        <a:t>MySQL command line</a:t>
                      </a:r>
                      <a:endParaRPr lang="en-US" sz="1150" dirty="0">
                        <a:latin typeface="Calibri" charset="0"/>
                        <a:ea typeface="Calibri" charset="0"/>
                        <a:cs typeface="Calibri" charset="0"/>
                      </a:endParaRPr>
                    </a:p>
                  </a:txBody>
                  <a:tcPr marL="101600" marR="101600" marT="63500" marB="635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5F2ED"/>
                    </a:solidFill>
                  </a:tcPr>
                </a:tc>
                <a:tc>
                  <a:txBody>
                    <a:bodyPr/>
                    <a:lstStyle/>
                    <a:p>
                      <a:pPr marL="0" indent="0">
                        <a:buNone/>
                      </a:pPr>
                      <a:r>
                        <a:rPr lang="en-US" sz="1150" dirty="0">
                          <a:solidFill>
                            <a:srgbClr val="6B8F71"/>
                          </a:solidFill>
                          <a:latin typeface="Calibri" pitchFamily="34" charset="0"/>
                          <a:ea typeface="Calibri" pitchFamily="34" charset="-122"/>
                          <a:cs typeface="Calibri" pitchFamily="34" charset="-120"/>
                        </a:rPr>
                        <a:t>psql</a:t>
                      </a:r>
                      <a:endParaRPr lang="en-US" sz="1150" dirty="0">
                        <a:latin typeface="Calibri" charset="0"/>
                        <a:ea typeface="Calibri" charset="0"/>
                        <a:cs typeface="Calibri" charset="0"/>
                      </a:endParaRPr>
                    </a:p>
                  </a:txBody>
                  <a:tcPr marL="101600" marR="101600" marT="63500" marB="635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5F2ED"/>
                    </a:solidFill>
                  </a:tcPr>
                </a:tc>
                <a:tc>
                  <a:txBody>
                    <a:bodyPr/>
                    <a:lstStyle/>
                    <a:p>
                      <a:pPr marL="0" indent="0">
                        <a:buNone/>
                      </a:pPr>
                      <a:r>
                        <a:rPr lang="en-US" sz="1150" dirty="0">
                          <a:solidFill>
                            <a:srgbClr val="2C2419"/>
                          </a:solidFill>
                          <a:latin typeface="Calibri" pitchFamily="34" charset="0"/>
                          <a:ea typeface="Calibri" pitchFamily="34" charset="-122"/>
                          <a:cs typeface="Calibri" pitchFamily="34" charset="-120"/>
                        </a:rPr>
                        <a:t>Similar interactive terminal</a:t>
                      </a:r>
                      <a:endParaRPr lang="en-US" sz="1150" dirty="0">
                        <a:latin typeface="Calibri" charset="0"/>
                        <a:ea typeface="Calibri" charset="0"/>
                        <a:cs typeface="Calibri" charset="0"/>
                      </a:endParaRPr>
                    </a:p>
                  </a:txBody>
                  <a:tcPr marL="101600" marR="101600" marT="63500" marB="635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5F2ED"/>
                    </a:solidFill>
                  </a:tcPr>
                </a:tc>
                <a:extLst>
                  <a:ext uri="{0D108BD9-81ED-4DB2-BD59-A6C34878D82A}">
                    <a16:rowId xmlns:a16="http://schemas.microsoft.com/office/drawing/2014/main" val="10002"/>
                  </a:ext>
                </a:extLst>
              </a:tr>
              <a:tr h="384048">
                <a:tc>
                  <a:txBody>
                    <a:bodyPr/>
                    <a:lstStyle/>
                    <a:p>
                      <a:pPr marL="0" indent="0">
                        <a:buNone/>
                      </a:pPr>
                      <a:r>
                        <a:rPr lang="en-US" sz="1150" b="1" dirty="0">
                          <a:solidFill>
                            <a:srgbClr val="2C2419"/>
                          </a:solidFill>
                          <a:latin typeface="Calibri" pitchFamily="34" charset="0"/>
                          <a:ea typeface="Calibri" pitchFamily="34" charset="-122"/>
                          <a:cs typeface="Calibri" pitchFamily="34" charset="-120"/>
                        </a:rPr>
                        <a:t>Oracle APEX SQL Workshop</a:t>
                      </a:r>
                      <a:endParaRPr lang="en-US" sz="1150" dirty="0">
                        <a:latin typeface="Calibri" charset="0"/>
                        <a:ea typeface="Calibri" charset="0"/>
                        <a:cs typeface="Calibri" charset="0"/>
                      </a:endParaRPr>
                    </a:p>
                  </a:txBody>
                  <a:tcPr marL="101600" marR="101600" marT="63500" marB="635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FFFFF"/>
                    </a:solidFill>
                  </a:tcPr>
                </a:tc>
                <a:tc>
                  <a:txBody>
                    <a:bodyPr/>
                    <a:lstStyle/>
                    <a:p>
                      <a:pPr marL="0" indent="0">
                        <a:buNone/>
                      </a:pPr>
                      <a:r>
                        <a:rPr lang="en-US" sz="1150" dirty="0">
                          <a:solidFill>
                            <a:srgbClr val="6B8F71"/>
                          </a:solidFill>
                          <a:latin typeface="Calibri" pitchFamily="34" charset="0"/>
                          <a:ea typeface="Calibri" pitchFamily="34" charset="-122"/>
                          <a:cs typeface="Calibri" pitchFamily="34" charset="-120"/>
                        </a:rPr>
                        <a:t>pgAdmin Query Tool</a:t>
                      </a:r>
                      <a:endParaRPr lang="en-US" sz="1150" dirty="0">
                        <a:latin typeface="Calibri" charset="0"/>
                        <a:ea typeface="Calibri" charset="0"/>
                        <a:cs typeface="Calibri" charset="0"/>
                      </a:endParaRPr>
                    </a:p>
                  </a:txBody>
                  <a:tcPr marL="101600" marR="101600" marT="63500" marB="635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FFFFF"/>
                    </a:solidFill>
                  </a:tcPr>
                </a:tc>
                <a:tc>
                  <a:txBody>
                    <a:bodyPr/>
                    <a:lstStyle/>
                    <a:p>
                      <a:pPr marL="0" indent="0">
                        <a:buNone/>
                      </a:pPr>
                      <a:r>
                        <a:rPr lang="en-US" sz="1150" dirty="0">
                          <a:solidFill>
                            <a:srgbClr val="2C2419"/>
                          </a:solidFill>
                          <a:latin typeface="Calibri" pitchFamily="34" charset="0"/>
                          <a:ea typeface="Calibri" pitchFamily="34" charset="-122"/>
                          <a:cs typeface="Calibri" pitchFamily="34" charset="-120"/>
                        </a:rPr>
                        <a:t>Write &amp; run SQL, view results</a:t>
                      </a:r>
                      <a:endParaRPr lang="en-US" sz="1150" dirty="0">
                        <a:latin typeface="Calibri" charset="0"/>
                        <a:ea typeface="Calibri" charset="0"/>
                        <a:cs typeface="Calibri" charset="0"/>
                      </a:endParaRPr>
                    </a:p>
                  </a:txBody>
                  <a:tcPr marL="101600" marR="101600" marT="63500" marB="635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84048">
                <a:tc>
                  <a:txBody>
                    <a:bodyPr/>
                    <a:lstStyle/>
                    <a:p>
                      <a:pPr marL="0" indent="0">
                        <a:buNone/>
                      </a:pPr>
                      <a:r>
                        <a:rPr lang="en-US" sz="1150" b="1" dirty="0">
                          <a:solidFill>
                            <a:srgbClr val="2C2419"/>
                          </a:solidFill>
                          <a:latin typeface="Calibri" pitchFamily="34" charset="0"/>
                          <a:ea typeface="Calibri" pitchFamily="34" charset="-122"/>
                          <a:cs typeface="Calibri" pitchFamily="34" charset="-120"/>
                        </a:rPr>
                        <a:t>Hostinger cPanel databases</a:t>
                      </a:r>
                      <a:endParaRPr lang="en-US" sz="1150" dirty="0">
                        <a:latin typeface="Calibri" charset="0"/>
                        <a:ea typeface="Calibri" charset="0"/>
                        <a:cs typeface="Calibri" charset="0"/>
                      </a:endParaRPr>
                    </a:p>
                  </a:txBody>
                  <a:tcPr marL="101600" marR="101600" marT="63500" marB="635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5F2ED"/>
                    </a:solidFill>
                  </a:tcPr>
                </a:tc>
                <a:tc>
                  <a:txBody>
                    <a:bodyPr/>
                    <a:lstStyle/>
                    <a:p>
                      <a:pPr marL="0" indent="0">
                        <a:buNone/>
                      </a:pPr>
                      <a:r>
                        <a:rPr lang="en-US" sz="1150" dirty="0">
                          <a:solidFill>
                            <a:srgbClr val="6B8F71"/>
                          </a:solidFill>
                          <a:latin typeface="Calibri" pitchFamily="34" charset="0"/>
                          <a:ea typeface="Calibri" pitchFamily="34" charset="-122"/>
                          <a:cs typeface="Calibri" pitchFamily="34" charset="-120"/>
                        </a:rPr>
                        <a:t>pgAdmin server browser</a:t>
                      </a:r>
                      <a:endParaRPr lang="en-US" sz="1150" dirty="0">
                        <a:latin typeface="Calibri" charset="0"/>
                        <a:ea typeface="Calibri" charset="0"/>
                        <a:cs typeface="Calibri" charset="0"/>
                      </a:endParaRPr>
                    </a:p>
                  </a:txBody>
                  <a:tcPr marL="101600" marR="101600" marT="63500" marB="635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5F2ED"/>
                    </a:solidFill>
                  </a:tcPr>
                </a:tc>
                <a:tc>
                  <a:txBody>
                    <a:bodyPr/>
                    <a:lstStyle/>
                    <a:p>
                      <a:pPr marL="0" indent="0">
                        <a:buNone/>
                      </a:pPr>
                      <a:r>
                        <a:rPr lang="en-US" sz="1150" dirty="0">
                          <a:solidFill>
                            <a:srgbClr val="2C2419"/>
                          </a:solidFill>
                          <a:latin typeface="Calibri" pitchFamily="34" charset="0"/>
                          <a:ea typeface="Calibri" pitchFamily="34" charset="-122"/>
                          <a:cs typeface="Calibri" pitchFamily="34" charset="-120"/>
                        </a:rPr>
                        <a:t>Create databases, manage roles</a:t>
                      </a:r>
                      <a:endParaRPr lang="en-US" sz="1150" dirty="0">
                        <a:latin typeface="Calibri" charset="0"/>
                        <a:ea typeface="Calibri" charset="0"/>
                        <a:cs typeface="Calibri" charset="0"/>
                      </a:endParaRPr>
                    </a:p>
                  </a:txBody>
                  <a:tcPr marL="101600" marR="101600" marT="63500" marB="635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5F2ED"/>
                    </a:solidFill>
                  </a:tcPr>
                </a:tc>
                <a:extLst>
                  <a:ext uri="{0D108BD9-81ED-4DB2-BD59-A6C34878D82A}">
                    <a16:rowId xmlns:a16="http://schemas.microsoft.com/office/drawing/2014/main" val="10004"/>
                  </a:ext>
                </a:extLst>
              </a:tr>
              <a:tr h="384048">
                <a:tc>
                  <a:txBody>
                    <a:bodyPr/>
                    <a:lstStyle/>
                    <a:p>
                      <a:pPr marL="0" indent="0">
                        <a:buNone/>
                      </a:pPr>
                      <a:r>
                        <a:rPr lang="en-US" sz="1150" b="1" dirty="0">
                          <a:solidFill>
                            <a:srgbClr val="2C2419"/>
                          </a:solidFill>
                          <a:latin typeface="Calibri" pitchFamily="34" charset="0"/>
                          <a:ea typeface="Calibri" pitchFamily="34" charset="-122"/>
                          <a:cs typeface="Calibri" pitchFamily="34" charset="-120"/>
                        </a:rPr>
                        <a:t>MySQL Workbench</a:t>
                      </a:r>
                      <a:endParaRPr lang="en-US" sz="1150" dirty="0">
                        <a:latin typeface="Calibri" charset="0"/>
                        <a:ea typeface="Calibri" charset="0"/>
                        <a:cs typeface="Calibri" charset="0"/>
                      </a:endParaRPr>
                    </a:p>
                  </a:txBody>
                  <a:tcPr marL="101600" marR="101600" marT="63500" marB="635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FFFFF"/>
                    </a:solidFill>
                  </a:tcPr>
                </a:tc>
                <a:tc>
                  <a:txBody>
                    <a:bodyPr/>
                    <a:lstStyle/>
                    <a:p>
                      <a:pPr marL="0" indent="0">
                        <a:buNone/>
                      </a:pPr>
                      <a:r>
                        <a:rPr lang="en-US" sz="1150" dirty="0">
                          <a:solidFill>
                            <a:srgbClr val="6B8F71"/>
                          </a:solidFill>
                          <a:latin typeface="Calibri" pitchFamily="34" charset="0"/>
                          <a:ea typeface="Calibri" pitchFamily="34" charset="-122"/>
                          <a:cs typeface="Calibri" pitchFamily="34" charset="-120"/>
                        </a:rPr>
                        <a:t>pgAdmin 4 + psql</a:t>
                      </a:r>
                      <a:endParaRPr lang="en-US" sz="1150" dirty="0">
                        <a:latin typeface="Calibri" charset="0"/>
                        <a:ea typeface="Calibri" charset="0"/>
                        <a:cs typeface="Calibri" charset="0"/>
                      </a:endParaRPr>
                    </a:p>
                  </a:txBody>
                  <a:tcPr marL="101600" marR="101600" marT="63500" marB="635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FFFFF"/>
                    </a:solidFill>
                  </a:tcPr>
                </a:tc>
                <a:tc>
                  <a:txBody>
                    <a:bodyPr/>
                    <a:lstStyle/>
                    <a:p>
                      <a:pPr marL="0" indent="0">
                        <a:buNone/>
                      </a:pPr>
                      <a:r>
                        <a:rPr lang="en-US" sz="1150" dirty="0">
                          <a:solidFill>
                            <a:srgbClr val="2C2419"/>
                          </a:solidFill>
                          <a:latin typeface="Calibri" pitchFamily="34" charset="0"/>
                          <a:ea typeface="Calibri" pitchFamily="34" charset="-122"/>
                          <a:cs typeface="Calibri" pitchFamily="34" charset="-120"/>
                        </a:rPr>
                        <a:t>Visual + power-user combo</a:t>
                      </a:r>
                      <a:endParaRPr lang="en-US" sz="1150" dirty="0">
                        <a:latin typeface="Calibri" charset="0"/>
                        <a:ea typeface="Calibri" charset="0"/>
                        <a:cs typeface="Calibri" charset="0"/>
                      </a:endParaRPr>
                    </a:p>
                  </a:txBody>
                  <a:tcPr marL="101600" marR="101600" marT="63500" marB="635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7" name="Shape 4"/>
          <p:cNvSpPr/>
          <p:nvPr/>
        </p:nvSpPr>
        <p:spPr>
          <a:xfrm>
            <a:off x="457200" y="3977640"/>
            <a:ext cx="8229600" cy="731520"/>
          </a:xfrm>
          <a:prstGeom prst="rect">
            <a:avLst/>
          </a:prstGeom>
          <a:solidFill>
            <a:srgbClr val="FBF5E6"/>
          </a:solidFill>
          <a:ln/>
        </p:spPr>
        <p:txBody>
          <a:bodyPr/>
          <a:lstStyle/>
          <a:p>
            <a:endParaRPr lang="en-US"/>
          </a:p>
        </p:txBody>
      </p:sp>
      <p:sp>
        <p:nvSpPr>
          <p:cNvPr id="8" name="Shape 5"/>
          <p:cNvSpPr/>
          <p:nvPr/>
        </p:nvSpPr>
        <p:spPr>
          <a:xfrm>
            <a:off x="457200" y="3977640"/>
            <a:ext cx="54864" cy="731520"/>
          </a:xfrm>
          <a:prstGeom prst="rect">
            <a:avLst/>
          </a:prstGeom>
          <a:solidFill>
            <a:srgbClr val="C4953A"/>
          </a:solidFill>
          <a:ln/>
        </p:spPr>
        <p:txBody>
          <a:bodyPr/>
          <a:lstStyle/>
          <a:p>
            <a:endParaRPr lang="en-US"/>
          </a:p>
        </p:txBody>
      </p:sp>
      <p:pic>
        <p:nvPicPr>
          <p:cNvPr id="9" name="Image 0" descr="preencoded.png"/>
          <p:cNvPicPr>
            <a:picLocks noChangeAspect="1"/>
          </p:cNvPicPr>
          <p:nvPr/>
        </p:nvPicPr>
        <p:blipFill>
          <a:blip r:embed="rId3"/>
          <a:stretch>
            <a:fillRect/>
          </a:stretch>
        </p:blipFill>
        <p:spPr>
          <a:xfrm>
            <a:off x="685800" y="4114800"/>
            <a:ext cx="320040" cy="320040"/>
          </a:xfrm>
          <a:prstGeom prst="rect">
            <a:avLst/>
          </a:prstGeom>
        </p:spPr>
      </p:pic>
      <p:sp>
        <p:nvSpPr>
          <p:cNvPr id="10" name="Text 6"/>
          <p:cNvSpPr/>
          <p:nvPr/>
        </p:nvSpPr>
        <p:spPr>
          <a:xfrm>
            <a:off x="1143000" y="3977640"/>
            <a:ext cx="7315200" cy="731520"/>
          </a:xfrm>
          <a:prstGeom prst="rect">
            <a:avLst/>
          </a:prstGeom>
          <a:noFill/>
          <a:ln/>
        </p:spPr>
        <p:txBody>
          <a:bodyPr wrap="square" rtlCol="0" anchor="ctr"/>
          <a:lstStyle/>
          <a:p>
            <a:pPr marL="0" indent="0">
              <a:buNone/>
            </a:pPr>
            <a:r>
              <a:rPr lang="en-US" sz="1300" b="1" dirty="0">
                <a:solidFill>
                  <a:srgbClr val="C4953A"/>
                </a:solidFill>
                <a:latin typeface="Calibri" pitchFamily="34" charset="0"/>
                <a:ea typeface="Calibri" pitchFamily="34" charset="-122"/>
                <a:cs typeface="Calibri" pitchFamily="34" charset="-120"/>
              </a:rPr>
              <a:t>Recommendation: </a:t>
            </a:r>
            <a:r>
              <a:rPr lang="en-US" sz="1300" dirty="0">
                <a:solidFill>
                  <a:srgbClr val="2C2419"/>
                </a:solidFill>
                <a:latin typeface="Calibri" pitchFamily="34" charset="0"/>
                <a:ea typeface="Calibri" pitchFamily="34" charset="-122"/>
                <a:cs typeface="Calibri" pitchFamily="34" charset="-120"/>
              </a:rPr>
              <a:t>Install PostgreSQL locally for the best learning experience. If you run into trouble, Supabase or Neon gets you writing SQL in minutes.</a:t>
            </a:r>
            <a:endParaRPr lang="en-US" sz="13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3D3229"/>
        </a:solidFill>
        <a:effectLst/>
      </p:bgPr>
    </p:bg>
    <p:spTree>
      <p:nvGrpSpPr>
        <p:cNvPr id="1" name=""/>
        <p:cNvGrpSpPr/>
        <p:nvPr/>
      </p:nvGrpSpPr>
      <p:grpSpPr>
        <a:xfrm>
          <a:off x="0" y="0"/>
          <a:ext cx="0" cy="0"/>
          <a:chOff x="0" y="0"/>
          <a:chExt cx="0" cy="0"/>
        </a:xfrm>
      </p:grpSpPr>
      <p:sp>
        <p:nvSpPr>
          <p:cNvPr id="2" name="Shape 0"/>
          <p:cNvSpPr/>
          <p:nvPr/>
        </p:nvSpPr>
        <p:spPr>
          <a:xfrm>
            <a:off x="0" y="0"/>
            <a:ext cx="137160" cy="5143500"/>
          </a:xfrm>
          <a:prstGeom prst="rect">
            <a:avLst/>
          </a:prstGeom>
          <a:solidFill>
            <a:srgbClr val="B85042"/>
          </a:solidFill>
          <a:ln/>
        </p:spPr>
        <p:txBody>
          <a:bodyPr/>
          <a:lstStyle/>
          <a:p>
            <a:endParaRPr lang="en-US"/>
          </a:p>
        </p:txBody>
      </p:sp>
      <p:sp>
        <p:nvSpPr>
          <p:cNvPr id="3" name="Shape 1"/>
          <p:cNvSpPr/>
          <p:nvPr/>
        </p:nvSpPr>
        <p:spPr>
          <a:xfrm>
            <a:off x="137160" y="0"/>
            <a:ext cx="45720" cy="5143500"/>
          </a:xfrm>
          <a:prstGeom prst="rect">
            <a:avLst/>
          </a:prstGeom>
          <a:solidFill>
            <a:srgbClr val="C4953A"/>
          </a:solidFill>
          <a:ln/>
        </p:spPr>
        <p:txBody>
          <a:bodyPr/>
          <a:lstStyle/>
          <a:p>
            <a:endParaRPr lang="en-US"/>
          </a:p>
        </p:txBody>
      </p:sp>
      <p:sp>
        <p:nvSpPr>
          <p:cNvPr id="4" name="Shape 2"/>
          <p:cNvSpPr/>
          <p:nvPr/>
        </p:nvSpPr>
        <p:spPr>
          <a:xfrm>
            <a:off x="640080" y="1645920"/>
            <a:ext cx="822960" cy="822960"/>
          </a:xfrm>
          <a:prstGeom prst="ellipse">
            <a:avLst/>
          </a:prstGeom>
          <a:solidFill>
            <a:srgbClr val="B85042"/>
          </a:solidFill>
          <a:ln/>
          <a:effectLst>
            <a:outerShdw blurRad="76200" dist="25400" dir="8100000" algn="bl" rotWithShape="0">
              <a:srgbClr val="000000">
                <a:alpha val="10000"/>
              </a:srgbClr>
            </a:outerShdw>
          </a:effectLst>
        </p:spPr>
        <p:txBody>
          <a:bodyPr/>
          <a:lstStyle/>
          <a:p>
            <a:endParaRPr lang="en-US"/>
          </a:p>
        </p:txBody>
      </p:sp>
      <p:pic>
        <p:nvPicPr>
          <p:cNvPr id="5" name="Image 0" descr="preencoded.png"/>
          <p:cNvPicPr>
            <a:picLocks noChangeAspect="1"/>
          </p:cNvPicPr>
          <p:nvPr/>
        </p:nvPicPr>
        <p:blipFill>
          <a:blip r:embed="rId3"/>
          <a:stretch>
            <a:fillRect/>
          </a:stretch>
        </p:blipFill>
        <p:spPr>
          <a:xfrm>
            <a:off x="845820" y="1851660"/>
            <a:ext cx="411480" cy="411480"/>
          </a:xfrm>
          <a:prstGeom prst="rect">
            <a:avLst/>
          </a:prstGeom>
        </p:spPr>
      </p:pic>
      <p:sp>
        <p:nvSpPr>
          <p:cNvPr id="6" name="Text 3"/>
          <p:cNvSpPr/>
          <p:nvPr/>
        </p:nvSpPr>
        <p:spPr>
          <a:xfrm>
            <a:off x="1828800" y="1463040"/>
            <a:ext cx="6400800" cy="1097280"/>
          </a:xfrm>
          <a:prstGeom prst="rect">
            <a:avLst/>
          </a:prstGeom>
          <a:noFill/>
          <a:ln/>
        </p:spPr>
        <p:txBody>
          <a:bodyPr wrap="square" rtlCol="0" anchor="ctr"/>
          <a:lstStyle/>
          <a:p>
            <a:pPr marL="0" indent="0">
              <a:buNone/>
            </a:pPr>
            <a:r>
              <a:rPr lang="en-US" sz="3800" b="1" dirty="0">
                <a:solidFill>
                  <a:srgbClr val="FFFFFF"/>
                </a:solidFill>
                <a:latin typeface="Georgia" pitchFamily="34" charset="0"/>
                <a:ea typeface="Georgia" pitchFamily="34" charset="-122"/>
                <a:cs typeface="Georgia" pitchFamily="34" charset="-120"/>
              </a:rPr>
              <a:t>Hands-On Demo</a:t>
            </a:r>
            <a:endParaRPr lang="en-US" sz="3800" dirty="0"/>
          </a:p>
        </p:txBody>
      </p:sp>
      <p:sp>
        <p:nvSpPr>
          <p:cNvPr id="7" name="Text 4"/>
          <p:cNvSpPr/>
          <p:nvPr/>
        </p:nvSpPr>
        <p:spPr>
          <a:xfrm>
            <a:off x="1828800" y="2560320"/>
            <a:ext cx="6400800" cy="731520"/>
          </a:xfrm>
          <a:prstGeom prst="rect">
            <a:avLst/>
          </a:prstGeom>
          <a:noFill/>
          <a:ln/>
        </p:spPr>
        <p:txBody>
          <a:bodyPr wrap="square" rtlCol="0" anchor="t"/>
          <a:lstStyle/>
          <a:p>
            <a:pPr marL="0" indent="0">
              <a:buNone/>
            </a:pPr>
            <a:r>
              <a:rPr lang="en-US" sz="1800" i="1" dirty="0">
                <a:solidFill>
                  <a:srgbClr val="A7BEAE"/>
                </a:solidFill>
                <a:latin typeface="Calibri" pitchFamily="34" charset="0"/>
                <a:ea typeface="Calibri" pitchFamily="34" charset="-122"/>
                <a:cs typeface="Calibri" pitchFamily="34" charset="-120"/>
              </a:rPr>
              <a:t>Let’s build your first PostgreSQL database together</a:t>
            </a:r>
            <a:endParaRPr lang="en-US" sz="1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AF7F2"/>
        </a:solidFill>
        <a:effectLst/>
      </p:bgPr>
    </p:bg>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B85042"/>
          </a:solidFill>
          <a:ln/>
        </p:spPr>
        <p:txBody>
          <a:bodyPr/>
          <a:lstStyle/>
          <a:p>
            <a:endParaRPr lang="en-US"/>
          </a:p>
        </p:txBody>
      </p:sp>
      <p:sp>
        <p:nvSpPr>
          <p:cNvPr id="3" name="Text 1"/>
          <p:cNvSpPr/>
          <p:nvPr/>
        </p:nvSpPr>
        <p:spPr>
          <a:xfrm>
            <a:off x="548640" y="228600"/>
            <a:ext cx="8046720" cy="594360"/>
          </a:xfrm>
          <a:prstGeom prst="rect">
            <a:avLst/>
          </a:prstGeom>
          <a:noFill/>
          <a:ln/>
        </p:spPr>
        <p:txBody>
          <a:bodyPr wrap="square" lIns="0" tIns="0" rIns="0" bIns="0" rtlCol="0" anchor="ctr"/>
          <a:lstStyle/>
          <a:p>
            <a:pPr marL="0" indent="0">
              <a:buNone/>
            </a:pPr>
            <a:r>
              <a:rPr lang="en-US" sz="2800" b="1" dirty="0">
                <a:solidFill>
                  <a:srgbClr val="B85042"/>
                </a:solidFill>
                <a:latin typeface="Georgia" pitchFamily="34" charset="0"/>
                <a:ea typeface="Georgia" pitchFamily="34" charset="-122"/>
                <a:cs typeface="Georgia" pitchFamily="34" charset="-120"/>
              </a:rPr>
              <a:t>Step 1: Create Database &amp; Tables</a:t>
            </a:r>
            <a:endParaRPr lang="en-US" sz="2800" dirty="0"/>
          </a:p>
        </p:txBody>
      </p:sp>
      <p:sp>
        <p:nvSpPr>
          <p:cNvPr id="4" name="Shape 2"/>
          <p:cNvSpPr/>
          <p:nvPr/>
        </p:nvSpPr>
        <p:spPr>
          <a:xfrm>
            <a:off x="548640" y="822960"/>
            <a:ext cx="2743200" cy="0"/>
          </a:xfrm>
          <a:prstGeom prst="line">
            <a:avLst/>
          </a:prstGeom>
          <a:noFill/>
          <a:ln w="25400">
            <a:solidFill>
              <a:srgbClr val="C4953A"/>
            </a:solidFill>
            <a:prstDash val="solid"/>
          </a:ln>
        </p:spPr>
        <p:txBody>
          <a:bodyPr/>
          <a:lstStyle/>
          <a:p>
            <a:endParaRPr lang="en-US"/>
          </a:p>
        </p:txBody>
      </p:sp>
      <p:sp>
        <p:nvSpPr>
          <p:cNvPr id="5" name="Shape 3"/>
          <p:cNvSpPr/>
          <p:nvPr/>
        </p:nvSpPr>
        <p:spPr>
          <a:xfrm>
            <a:off x="457200" y="1051560"/>
            <a:ext cx="8229600" cy="502920"/>
          </a:xfrm>
          <a:prstGeom prst="rect">
            <a:avLst/>
          </a:prstGeom>
          <a:solidFill>
            <a:srgbClr val="3D3229"/>
          </a:solidFill>
          <a:ln/>
        </p:spPr>
        <p:txBody>
          <a:bodyPr/>
          <a:lstStyle/>
          <a:p>
            <a:endParaRPr lang="en-US"/>
          </a:p>
        </p:txBody>
      </p:sp>
      <p:sp>
        <p:nvSpPr>
          <p:cNvPr id="6" name="Text 4"/>
          <p:cNvSpPr/>
          <p:nvPr/>
        </p:nvSpPr>
        <p:spPr>
          <a:xfrm>
            <a:off x="640080" y="1051560"/>
            <a:ext cx="7863840" cy="502920"/>
          </a:xfrm>
          <a:prstGeom prst="rect">
            <a:avLst/>
          </a:prstGeom>
          <a:noFill/>
          <a:ln/>
        </p:spPr>
        <p:txBody>
          <a:bodyPr wrap="square" rtlCol="0" anchor="ctr"/>
          <a:lstStyle/>
          <a:p>
            <a:pPr marL="0" indent="0">
              <a:buNone/>
            </a:pPr>
            <a:r>
              <a:rPr lang="en-US" sz="1400" dirty="0">
                <a:solidFill>
                  <a:srgbClr val="A7BEAE"/>
                </a:solidFill>
                <a:latin typeface="Consolas" pitchFamily="34" charset="0"/>
                <a:ea typeface="Consolas" pitchFamily="34" charset="-122"/>
                <a:cs typeface="Consolas" pitchFamily="34" charset="-120"/>
              </a:rPr>
              <a:t>CREATE DATABASE my_first_pg_db;</a:t>
            </a:r>
            <a:endParaRPr lang="en-US" sz="1400" dirty="0"/>
          </a:p>
        </p:txBody>
      </p:sp>
      <p:sp>
        <p:nvSpPr>
          <p:cNvPr id="7" name="Text 5"/>
          <p:cNvSpPr/>
          <p:nvPr/>
        </p:nvSpPr>
        <p:spPr>
          <a:xfrm>
            <a:off x="457200" y="1691640"/>
            <a:ext cx="3931920" cy="274320"/>
          </a:xfrm>
          <a:prstGeom prst="rect">
            <a:avLst/>
          </a:prstGeom>
          <a:noFill/>
          <a:ln/>
        </p:spPr>
        <p:txBody>
          <a:bodyPr wrap="square" lIns="0" tIns="0" rIns="0" bIns="0" rtlCol="0" anchor="ctr"/>
          <a:lstStyle/>
          <a:p>
            <a:pPr marL="0" indent="0">
              <a:buNone/>
            </a:pPr>
            <a:r>
              <a:rPr lang="en-US" sz="1300" b="1" dirty="0">
                <a:solidFill>
                  <a:srgbClr val="6B8F71"/>
                </a:solidFill>
                <a:latin typeface="Georgia" pitchFamily="34" charset="0"/>
                <a:ea typeface="Georgia" pitchFamily="34" charset="-122"/>
                <a:cs typeface="Georgia" pitchFamily="34" charset="-120"/>
              </a:rPr>
              <a:t>Customers Table</a:t>
            </a:r>
            <a:endParaRPr lang="en-US" sz="1300" dirty="0"/>
          </a:p>
        </p:txBody>
      </p:sp>
      <p:sp>
        <p:nvSpPr>
          <p:cNvPr id="8" name="Shape 6"/>
          <p:cNvSpPr/>
          <p:nvPr/>
        </p:nvSpPr>
        <p:spPr>
          <a:xfrm>
            <a:off x="457200" y="1965960"/>
            <a:ext cx="3931920" cy="1508760"/>
          </a:xfrm>
          <a:prstGeom prst="rect">
            <a:avLst/>
          </a:prstGeom>
          <a:solidFill>
            <a:srgbClr val="F5F2ED"/>
          </a:solidFill>
          <a:ln/>
        </p:spPr>
        <p:txBody>
          <a:bodyPr/>
          <a:lstStyle/>
          <a:p>
            <a:endParaRPr lang="en-US"/>
          </a:p>
        </p:txBody>
      </p:sp>
      <p:sp>
        <p:nvSpPr>
          <p:cNvPr id="9" name="Text 7"/>
          <p:cNvSpPr/>
          <p:nvPr/>
        </p:nvSpPr>
        <p:spPr>
          <a:xfrm>
            <a:off x="548640" y="2011680"/>
            <a:ext cx="3749040" cy="1417320"/>
          </a:xfrm>
          <a:prstGeom prst="rect">
            <a:avLst/>
          </a:prstGeom>
          <a:noFill/>
          <a:ln/>
        </p:spPr>
        <p:txBody>
          <a:bodyPr wrap="square" rtlCol="0" anchor="ctr"/>
          <a:lstStyle/>
          <a:p>
            <a:pPr marL="0" indent="0">
              <a:lnSpc>
                <a:spcPct val="115000"/>
              </a:lnSpc>
              <a:buNone/>
            </a:pPr>
            <a:r>
              <a:rPr lang="en-US" sz="950" dirty="0">
                <a:solidFill>
                  <a:srgbClr val="2C2419"/>
                </a:solidFill>
                <a:latin typeface="Consolas" pitchFamily="34" charset="0"/>
                <a:ea typeface="Consolas" pitchFamily="34" charset="-122"/>
                <a:cs typeface="Consolas" pitchFamily="34" charset="-120"/>
              </a:rPr>
              <a:t>CREATE TABLE customers (</a:t>
            </a:r>
            <a:endParaRPr lang="en-US" sz="950" dirty="0"/>
          </a:p>
          <a:p>
            <a:pPr marL="0" indent="0">
              <a:lnSpc>
                <a:spcPct val="115000"/>
              </a:lnSpc>
              <a:buNone/>
            </a:pPr>
            <a:r>
              <a:rPr lang="en-US" sz="950" dirty="0">
                <a:solidFill>
                  <a:srgbClr val="2C2419"/>
                </a:solidFill>
                <a:latin typeface="Consolas" pitchFamily="34" charset="0"/>
                <a:ea typeface="Consolas" pitchFamily="34" charset="-122"/>
                <a:cs typeface="Consolas" pitchFamily="34" charset="-120"/>
              </a:rPr>
              <a:t>  customer_id SERIAL PRIMARY KEY,</a:t>
            </a:r>
            <a:endParaRPr lang="en-US" sz="950" dirty="0"/>
          </a:p>
          <a:p>
            <a:pPr marL="0" indent="0">
              <a:lnSpc>
                <a:spcPct val="115000"/>
              </a:lnSpc>
              <a:buNone/>
            </a:pPr>
            <a:r>
              <a:rPr lang="en-US" sz="950" dirty="0">
                <a:solidFill>
                  <a:srgbClr val="2C2419"/>
                </a:solidFill>
                <a:latin typeface="Consolas" pitchFamily="34" charset="0"/>
                <a:ea typeface="Consolas" pitchFamily="34" charset="-122"/>
                <a:cs typeface="Consolas" pitchFamily="34" charset="-120"/>
              </a:rPr>
              <a:t>  first_name VARCHAR(50) NOT NULL,</a:t>
            </a:r>
            <a:endParaRPr lang="en-US" sz="950" dirty="0"/>
          </a:p>
          <a:p>
            <a:pPr marL="0" indent="0">
              <a:lnSpc>
                <a:spcPct val="115000"/>
              </a:lnSpc>
              <a:buNone/>
            </a:pPr>
            <a:r>
              <a:rPr lang="en-US" sz="950" dirty="0">
                <a:solidFill>
                  <a:srgbClr val="2C2419"/>
                </a:solidFill>
                <a:latin typeface="Consolas" pitchFamily="34" charset="0"/>
                <a:ea typeface="Consolas" pitchFamily="34" charset="-122"/>
                <a:cs typeface="Consolas" pitchFamily="34" charset="-120"/>
              </a:rPr>
              <a:t>  last_name VARCHAR(50) NOT NULL,</a:t>
            </a:r>
            <a:endParaRPr lang="en-US" sz="950" dirty="0"/>
          </a:p>
          <a:p>
            <a:pPr marL="0" indent="0">
              <a:lnSpc>
                <a:spcPct val="115000"/>
              </a:lnSpc>
              <a:buNone/>
            </a:pPr>
            <a:r>
              <a:rPr lang="en-US" sz="950" dirty="0">
                <a:solidFill>
                  <a:srgbClr val="2C2419"/>
                </a:solidFill>
                <a:latin typeface="Consolas" pitchFamily="34" charset="0"/>
                <a:ea typeface="Consolas" pitchFamily="34" charset="-122"/>
                <a:cs typeface="Consolas" pitchFamily="34" charset="-120"/>
              </a:rPr>
              <a:t>  email VARCHAR(100) UNIQUE,</a:t>
            </a:r>
            <a:endParaRPr lang="en-US" sz="950" dirty="0"/>
          </a:p>
          <a:p>
            <a:pPr marL="0" indent="0">
              <a:lnSpc>
                <a:spcPct val="115000"/>
              </a:lnSpc>
              <a:buNone/>
            </a:pPr>
            <a:r>
              <a:rPr lang="en-US" sz="950" dirty="0">
                <a:solidFill>
                  <a:srgbClr val="2C2419"/>
                </a:solidFill>
                <a:latin typeface="Consolas" pitchFamily="34" charset="0"/>
                <a:ea typeface="Consolas" pitchFamily="34" charset="-122"/>
                <a:cs typeface="Consolas" pitchFamily="34" charset="-120"/>
              </a:rPr>
              <a:t>  signup_date DATE DEFAULT CURRENT_DATE</a:t>
            </a:r>
            <a:endParaRPr lang="en-US" sz="950" dirty="0"/>
          </a:p>
          <a:p>
            <a:pPr marL="0" indent="0">
              <a:lnSpc>
                <a:spcPct val="115000"/>
              </a:lnSpc>
              <a:buNone/>
            </a:pPr>
            <a:r>
              <a:rPr lang="en-US" sz="950" dirty="0">
                <a:solidFill>
                  <a:srgbClr val="2C2419"/>
                </a:solidFill>
                <a:latin typeface="Consolas" pitchFamily="34" charset="0"/>
                <a:ea typeface="Consolas" pitchFamily="34" charset="-122"/>
                <a:cs typeface="Consolas" pitchFamily="34" charset="-120"/>
              </a:rPr>
              <a:t>);</a:t>
            </a:r>
            <a:endParaRPr lang="en-US" sz="950" dirty="0"/>
          </a:p>
        </p:txBody>
      </p:sp>
      <p:sp>
        <p:nvSpPr>
          <p:cNvPr id="10" name="Text 8"/>
          <p:cNvSpPr/>
          <p:nvPr/>
        </p:nvSpPr>
        <p:spPr>
          <a:xfrm>
            <a:off x="4754880" y="1691640"/>
            <a:ext cx="3931920" cy="274320"/>
          </a:xfrm>
          <a:prstGeom prst="rect">
            <a:avLst/>
          </a:prstGeom>
          <a:noFill/>
          <a:ln/>
        </p:spPr>
        <p:txBody>
          <a:bodyPr wrap="square" lIns="0" tIns="0" rIns="0" bIns="0" rtlCol="0" anchor="ctr"/>
          <a:lstStyle/>
          <a:p>
            <a:pPr marL="0" indent="0">
              <a:buNone/>
            </a:pPr>
            <a:r>
              <a:rPr lang="en-US" sz="1300" b="1" dirty="0">
                <a:solidFill>
                  <a:srgbClr val="B85042"/>
                </a:solidFill>
                <a:latin typeface="Georgia" pitchFamily="34" charset="0"/>
                <a:ea typeface="Georgia" pitchFamily="34" charset="-122"/>
                <a:cs typeface="Georgia" pitchFamily="34" charset="-120"/>
              </a:rPr>
              <a:t>Orders Table</a:t>
            </a:r>
            <a:endParaRPr lang="en-US" sz="1300" dirty="0"/>
          </a:p>
        </p:txBody>
      </p:sp>
      <p:sp>
        <p:nvSpPr>
          <p:cNvPr id="11" name="Shape 9"/>
          <p:cNvSpPr/>
          <p:nvPr/>
        </p:nvSpPr>
        <p:spPr>
          <a:xfrm>
            <a:off x="4754880" y="1965960"/>
            <a:ext cx="3931920" cy="1508760"/>
          </a:xfrm>
          <a:prstGeom prst="rect">
            <a:avLst/>
          </a:prstGeom>
          <a:solidFill>
            <a:srgbClr val="F5F2ED"/>
          </a:solidFill>
          <a:ln/>
        </p:spPr>
        <p:txBody>
          <a:bodyPr/>
          <a:lstStyle/>
          <a:p>
            <a:endParaRPr lang="en-US"/>
          </a:p>
        </p:txBody>
      </p:sp>
      <p:sp>
        <p:nvSpPr>
          <p:cNvPr id="12" name="Text 10"/>
          <p:cNvSpPr/>
          <p:nvPr/>
        </p:nvSpPr>
        <p:spPr>
          <a:xfrm>
            <a:off x="4846320" y="2011680"/>
            <a:ext cx="3749040" cy="1417320"/>
          </a:xfrm>
          <a:prstGeom prst="rect">
            <a:avLst/>
          </a:prstGeom>
          <a:noFill/>
          <a:ln/>
        </p:spPr>
        <p:txBody>
          <a:bodyPr wrap="square" rtlCol="0" anchor="ctr"/>
          <a:lstStyle/>
          <a:p>
            <a:pPr marL="0" indent="0">
              <a:lnSpc>
                <a:spcPct val="115000"/>
              </a:lnSpc>
              <a:buNone/>
            </a:pPr>
            <a:r>
              <a:rPr lang="en-US" sz="950" dirty="0">
                <a:solidFill>
                  <a:srgbClr val="2C2419"/>
                </a:solidFill>
                <a:latin typeface="Consolas" pitchFamily="34" charset="0"/>
                <a:ea typeface="Consolas" pitchFamily="34" charset="-122"/>
                <a:cs typeface="Consolas" pitchFamily="34" charset="-120"/>
              </a:rPr>
              <a:t>CREATE TABLE orders (</a:t>
            </a:r>
            <a:endParaRPr lang="en-US" sz="950" dirty="0"/>
          </a:p>
          <a:p>
            <a:pPr marL="0" indent="0">
              <a:lnSpc>
                <a:spcPct val="115000"/>
              </a:lnSpc>
              <a:buNone/>
            </a:pPr>
            <a:r>
              <a:rPr lang="en-US" sz="950" dirty="0">
                <a:solidFill>
                  <a:srgbClr val="2C2419"/>
                </a:solidFill>
                <a:latin typeface="Consolas" pitchFamily="34" charset="0"/>
                <a:ea typeface="Consolas" pitchFamily="34" charset="-122"/>
                <a:cs typeface="Consolas" pitchFamily="34" charset="-120"/>
              </a:rPr>
              <a:t>  order_id SERIAL PRIMARY KEY,</a:t>
            </a:r>
            <a:endParaRPr lang="en-US" sz="950" dirty="0"/>
          </a:p>
          <a:p>
            <a:pPr marL="0" indent="0">
              <a:lnSpc>
                <a:spcPct val="115000"/>
              </a:lnSpc>
              <a:buNone/>
            </a:pPr>
            <a:r>
              <a:rPr lang="en-US" sz="950" dirty="0">
                <a:solidFill>
                  <a:srgbClr val="2C2419"/>
                </a:solidFill>
                <a:latin typeface="Consolas" pitchFamily="34" charset="0"/>
                <a:ea typeface="Consolas" pitchFamily="34" charset="-122"/>
                <a:cs typeface="Consolas" pitchFamily="34" charset="-120"/>
              </a:rPr>
              <a:t>  customer_id INT</a:t>
            </a:r>
            <a:endParaRPr lang="en-US" sz="950" dirty="0"/>
          </a:p>
          <a:p>
            <a:pPr marL="0" indent="0">
              <a:lnSpc>
                <a:spcPct val="115000"/>
              </a:lnSpc>
              <a:buNone/>
            </a:pPr>
            <a:r>
              <a:rPr lang="en-US" sz="950" dirty="0">
                <a:solidFill>
                  <a:srgbClr val="2C2419"/>
                </a:solidFill>
                <a:latin typeface="Consolas" pitchFamily="34" charset="0"/>
                <a:ea typeface="Consolas" pitchFamily="34" charset="-122"/>
                <a:cs typeface="Consolas" pitchFamily="34" charset="-120"/>
              </a:rPr>
              <a:t>    REFERENCES customers(customer_id),</a:t>
            </a:r>
            <a:endParaRPr lang="en-US" sz="950" dirty="0"/>
          </a:p>
          <a:p>
            <a:pPr marL="0" indent="0">
              <a:lnSpc>
                <a:spcPct val="115000"/>
              </a:lnSpc>
              <a:buNone/>
            </a:pPr>
            <a:r>
              <a:rPr lang="en-US" sz="950" dirty="0">
                <a:solidFill>
                  <a:srgbClr val="2C2419"/>
                </a:solidFill>
                <a:latin typeface="Consolas" pitchFamily="34" charset="0"/>
                <a:ea typeface="Consolas" pitchFamily="34" charset="-122"/>
                <a:cs typeface="Consolas" pitchFamily="34" charset="-120"/>
              </a:rPr>
              <a:t>  order_date TIMESTAMP DEFAULT NOW(),</a:t>
            </a:r>
            <a:endParaRPr lang="en-US" sz="950" dirty="0"/>
          </a:p>
          <a:p>
            <a:pPr marL="0" indent="0">
              <a:lnSpc>
                <a:spcPct val="115000"/>
              </a:lnSpc>
              <a:buNone/>
            </a:pPr>
            <a:r>
              <a:rPr lang="en-US" sz="950" dirty="0">
                <a:solidFill>
                  <a:srgbClr val="2C2419"/>
                </a:solidFill>
                <a:latin typeface="Consolas" pitchFamily="34" charset="0"/>
                <a:ea typeface="Consolas" pitchFamily="34" charset="-122"/>
                <a:cs typeface="Consolas" pitchFamily="34" charset="-120"/>
              </a:rPr>
              <a:t>  total_amount NUMERIC(10,2) NOT NULL,</a:t>
            </a:r>
            <a:endParaRPr lang="en-US" sz="950" dirty="0"/>
          </a:p>
          <a:p>
            <a:pPr marL="0" indent="0">
              <a:lnSpc>
                <a:spcPct val="115000"/>
              </a:lnSpc>
              <a:buNone/>
            </a:pPr>
            <a:r>
              <a:rPr lang="en-US" sz="950" dirty="0">
                <a:solidFill>
                  <a:srgbClr val="2C2419"/>
                </a:solidFill>
                <a:latin typeface="Consolas" pitchFamily="34" charset="0"/>
                <a:ea typeface="Consolas" pitchFamily="34" charset="-122"/>
                <a:cs typeface="Consolas" pitchFamily="34" charset="-120"/>
              </a:rPr>
              <a:t>  status VARCHAR(20) DEFAULT 'pending'</a:t>
            </a:r>
            <a:endParaRPr lang="en-US" sz="950" dirty="0"/>
          </a:p>
          <a:p>
            <a:pPr marL="0" indent="0">
              <a:lnSpc>
                <a:spcPct val="115000"/>
              </a:lnSpc>
              <a:buNone/>
            </a:pPr>
            <a:r>
              <a:rPr lang="en-US" sz="950" dirty="0">
                <a:solidFill>
                  <a:srgbClr val="2C2419"/>
                </a:solidFill>
                <a:latin typeface="Consolas" pitchFamily="34" charset="0"/>
                <a:ea typeface="Consolas" pitchFamily="34" charset="-122"/>
                <a:cs typeface="Consolas" pitchFamily="34" charset="-120"/>
              </a:rPr>
              <a:t>);</a:t>
            </a:r>
            <a:endParaRPr lang="en-US" sz="950" dirty="0"/>
          </a:p>
        </p:txBody>
      </p:sp>
      <p:sp>
        <p:nvSpPr>
          <p:cNvPr id="13" name="Shape 11"/>
          <p:cNvSpPr/>
          <p:nvPr/>
        </p:nvSpPr>
        <p:spPr>
          <a:xfrm>
            <a:off x="457200" y="3703320"/>
            <a:ext cx="8229600" cy="502920"/>
          </a:xfrm>
          <a:prstGeom prst="rect">
            <a:avLst/>
          </a:prstGeom>
          <a:solidFill>
            <a:srgbClr val="E8F0E9"/>
          </a:solidFill>
          <a:ln/>
        </p:spPr>
        <p:txBody>
          <a:bodyPr/>
          <a:lstStyle/>
          <a:p>
            <a:endParaRPr lang="en-US"/>
          </a:p>
        </p:txBody>
      </p:sp>
      <p:pic>
        <p:nvPicPr>
          <p:cNvPr id="14" name="Image 0" descr="preencoded.png"/>
          <p:cNvPicPr>
            <a:picLocks noChangeAspect="1"/>
          </p:cNvPicPr>
          <p:nvPr/>
        </p:nvPicPr>
        <p:blipFill>
          <a:blip r:embed="rId3"/>
          <a:stretch>
            <a:fillRect/>
          </a:stretch>
        </p:blipFill>
        <p:spPr>
          <a:xfrm>
            <a:off x="640080" y="3767328"/>
            <a:ext cx="274320" cy="274320"/>
          </a:xfrm>
          <a:prstGeom prst="rect">
            <a:avLst/>
          </a:prstGeom>
        </p:spPr>
      </p:pic>
      <p:sp>
        <p:nvSpPr>
          <p:cNvPr id="15" name="Text 12"/>
          <p:cNvSpPr/>
          <p:nvPr/>
        </p:nvSpPr>
        <p:spPr>
          <a:xfrm>
            <a:off x="1051560" y="3703320"/>
            <a:ext cx="7406640" cy="502920"/>
          </a:xfrm>
          <a:prstGeom prst="rect">
            <a:avLst/>
          </a:prstGeom>
          <a:noFill/>
          <a:ln/>
        </p:spPr>
        <p:txBody>
          <a:bodyPr wrap="square" rtlCol="0" anchor="ctr"/>
          <a:lstStyle/>
          <a:p>
            <a:pPr marL="0" indent="0">
              <a:buNone/>
            </a:pPr>
            <a:r>
              <a:rPr lang="en-US" sz="1200" dirty="0">
                <a:solidFill>
                  <a:srgbClr val="2C2419"/>
                </a:solidFill>
                <a:latin typeface="Calibri" pitchFamily="34" charset="0"/>
                <a:ea typeface="Calibri" pitchFamily="34" charset="-122"/>
                <a:cs typeface="Calibri" pitchFamily="34" charset="-120"/>
              </a:rPr>
              <a:t>Almost identical to MySQL! Main differences: SERIAL instead of AUTO_INCREMENT, NUMERIC instead of DECIMAL.</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AF7F2"/>
        </a:solidFill>
        <a:effectLst/>
      </p:bgPr>
    </p:bg>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B85042"/>
          </a:solidFill>
          <a:ln/>
        </p:spPr>
        <p:txBody>
          <a:bodyPr/>
          <a:lstStyle/>
          <a:p>
            <a:endParaRPr lang="en-US"/>
          </a:p>
        </p:txBody>
      </p:sp>
      <p:sp>
        <p:nvSpPr>
          <p:cNvPr id="3" name="Text 1"/>
          <p:cNvSpPr/>
          <p:nvPr/>
        </p:nvSpPr>
        <p:spPr>
          <a:xfrm>
            <a:off x="548640" y="228600"/>
            <a:ext cx="8046720" cy="594360"/>
          </a:xfrm>
          <a:prstGeom prst="rect">
            <a:avLst/>
          </a:prstGeom>
          <a:noFill/>
          <a:ln/>
        </p:spPr>
        <p:txBody>
          <a:bodyPr wrap="square" lIns="0" tIns="0" rIns="0" bIns="0" rtlCol="0" anchor="ctr"/>
          <a:lstStyle/>
          <a:p>
            <a:pPr marL="0" indent="0">
              <a:buNone/>
            </a:pPr>
            <a:r>
              <a:rPr lang="en-US" sz="2800" b="1" dirty="0">
                <a:solidFill>
                  <a:srgbClr val="B85042"/>
                </a:solidFill>
                <a:latin typeface="Georgia" pitchFamily="34" charset="0"/>
                <a:ea typeface="Georgia" pitchFamily="34" charset="-122"/>
                <a:cs typeface="Georgia" pitchFamily="34" charset="-120"/>
              </a:rPr>
              <a:t>Step 2: Query Your Data</a:t>
            </a:r>
            <a:endParaRPr lang="en-US" sz="2800" dirty="0"/>
          </a:p>
        </p:txBody>
      </p:sp>
      <p:sp>
        <p:nvSpPr>
          <p:cNvPr id="4" name="Shape 2"/>
          <p:cNvSpPr/>
          <p:nvPr/>
        </p:nvSpPr>
        <p:spPr>
          <a:xfrm>
            <a:off x="548640" y="822960"/>
            <a:ext cx="2743200" cy="0"/>
          </a:xfrm>
          <a:prstGeom prst="line">
            <a:avLst/>
          </a:prstGeom>
          <a:noFill/>
          <a:ln w="25400">
            <a:solidFill>
              <a:srgbClr val="C4953A"/>
            </a:solidFill>
            <a:prstDash val="solid"/>
          </a:ln>
        </p:spPr>
        <p:txBody>
          <a:bodyPr/>
          <a:lstStyle/>
          <a:p>
            <a:endParaRPr lang="en-US"/>
          </a:p>
        </p:txBody>
      </p:sp>
      <p:sp>
        <p:nvSpPr>
          <p:cNvPr id="5" name="Text 3"/>
          <p:cNvSpPr/>
          <p:nvPr/>
        </p:nvSpPr>
        <p:spPr>
          <a:xfrm>
            <a:off x="548640" y="1005840"/>
            <a:ext cx="8046720" cy="320040"/>
          </a:xfrm>
          <a:prstGeom prst="rect">
            <a:avLst/>
          </a:prstGeom>
          <a:noFill/>
          <a:ln/>
        </p:spPr>
        <p:txBody>
          <a:bodyPr wrap="square" rtlCol="0" anchor="ctr"/>
          <a:lstStyle/>
          <a:p>
            <a:pPr marL="0" indent="0">
              <a:buNone/>
            </a:pPr>
            <a:r>
              <a:rPr lang="en-US" sz="1400" i="1" dirty="0">
                <a:solidFill>
                  <a:srgbClr val="8C8279"/>
                </a:solidFill>
                <a:latin typeface="Calibri" pitchFamily="34" charset="0"/>
                <a:ea typeface="Calibri" pitchFamily="34" charset="-122"/>
                <a:cs typeface="Calibri" pitchFamily="34" charset="-120"/>
              </a:rPr>
              <a:t>Everything you know works here. Try these queries:</a:t>
            </a:r>
            <a:endParaRPr lang="en-US" sz="1400" dirty="0"/>
          </a:p>
        </p:txBody>
      </p:sp>
      <p:sp>
        <p:nvSpPr>
          <p:cNvPr id="6" name="Text 4"/>
          <p:cNvSpPr/>
          <p:nvPr/>
        </p:nvSpPr>
        <p:spPr>
          <a:xfrm>
            <a:off x="457200" y="1417320"/>
            <a:ext cx="4572000" cy="274320"/>
          </a:xfrm>
          <a:prstGeom prst="rect">
            <a:avLst/>
          </a:prstGeom>
          <a:noFill/>
          <a:ln/>
        </p:spPr>
        <p:txBody>
          <a:bodyPr wrap="square" lIns="0" tIns="0" rIns="0" bIns="0" rtlCol="0" anchor="ctr"/>
          <a:lstStyle/>
          <a:p>
            <a:pPr marL="0" indent="0">
              <a:buNone/>
            </a:pPr>
            <a:r>
              <a:rPr lang="en-US" sz="1300" b="1" dirty="0">
                <a:solidFill>
                  <a:srgbClr val="6B8F71"/>
                </a:solidFill>
                <a:latin typeface="Georgia" pitchFamily="34" charset="0"/>
                <a:ea typeface="Georgia" pitchFamily="34" charset="-122"/>
                <a:cs typeface="Georgia" pitchFamily="34" charset="-120"/>
              </a:rPr>
              <a:t>JOIN Query (exactly like class!)</a:t>
            </a:r>
            <a:endParaRPr lang="en-US" sz="1300" dirty="0"/>
          </a:p>
        </p:txBody>
      </p:sp>
      <p:sp>
        <p:nvSpPr>
          <p:cNvPr id="7" name="Shape 5"/>
          <p:cNvSpPr/>
          <p:nvPr/>
        </p:nvSpPr>
        <p:spPr>
          <a:xfrm>
            <a:off x="457200" y="1691640"/>
            <a:ext cx="8229600" cy="1234440"/>
          </a:xfrm>
          <a:prstGeom prst="rect">
            <a:avLst/>
          </a:prstGeom>
          <a:solidFill>
            <a:srgbClr val="3D3229"/>
          </a:solidFill>
          <a:ln/>
        </p:spPr>
        <p:txBody>
          <a:bodyPr/>
          <a:lstStyle/>
          <a:p>
            <a:endParaRPr lang="en-US"/>
          </a:p>
        </p:txBody>
      </p:sp>
      <p:sp>
        <p:nvSpPr>
          <p:cNvPr id="8" name="Text 6"/>
          <p:cNvSpPr/>
          <p:nvPr/>
        </p:nvSpPr>
        <p:spPr>
          <a:xfrm>
            <a:off x="640080" y="1737360"/>
            <a:ext cx="7863840" cy="1143000"/>
          </a:xfrm>
          <a:prstGeom prst="rect">
            <a:avLst/>
          </a:prstGeom>
          <a:noFill/>
          <a:ln/>
        </p:spPr>
        <p:txBody>
          <a:bodyPr wrap="square" rtlCol="0" anchor="ctr"/>
          <a:lstStyle/>
          <a:p>
            <a:pPr marL="0" indent="0">
              <a:lnSpc>
                <a:spcPct val="115000"/>
              </a:lnSpc>
              <a:buNone/>
            </a:pPr>
            <a:r>
              <a:rPr lang="en-US" sz="1100" dirty="0">
                <a:solidFill>
                  <a:srgbClr val="FFFFFF"/>
                </a:solidFill>
                <a:latin typeface="Consolas" pitchFamily="34" charset="0"/>
                <a:ea typeface="Consolas" pitchFamily="34" charset="-122"/>
                <a:cs typeface="Consolas" pitchFamily="34" charset="-120"/>
              </a:rPr>
              <a:t>SELECT</a:t>
            </a:r>
            <a:endParaRPr lang="en-US" sz="1100" dirty="0"/>
          </a:p>
          <a:p>
            <a:pPr marL="0" indent="0">
              <a:lnSpc>
                <a:spcPct val="115000"/>
              </a:lnSpc>
              <a:buNone/>
            </a:pPr>
            <a:r>
              <a:rPr lang="en-US" sz="1100" dirty="0">
                <a:solidFill>
                  <a:srgbClr val="A7BEAE"/>
                </a:solidFill>
                <a:latin typeface="Consolas" pitchFamily="34" charset="0"/>
                <a:ea typeface="Consolas" pitchFamily="34" charset="-122"/>
                <a:cs typeface="Consolas" pitchFamily="34" charset="-120"/>
              </a:rPr>
              <a:t>    c.first_name || ' ' || c.last_name AS </a:t>
            </a:r>
            <a:r>
              <a:rPr lang="en-US" sz="1100" dirty="0" err="1">
                <a:solidFill>
                  <a:srgbClr val="A7BEAE"/>
                </a:solidFill>
                <a:latin typeface="Consolas" pitchFamily="34" charset="0"/>
                <a:ea typeface="Consolas" pitchFamily="34" charset="-122"/>
                <a:cs typeface="Consolas" pitchFamily="34" charset="-120"/>
              </a:rPr>
              <a:t>customer_name</a:t>
            </a:r>
            <a:r>
              <a:rPr lang="en-US" sz="1100" dirty="0">
                <a:solidFill>
                  <a:srgbClr val="A7BEAE"/>
                </a:solidFill>
                <a:latin typeface="Consolas" pitchFamily="34" charset="0"/>
                <a:ea typeface="Consolas" pitchFamily="34" charset="-122"/>
                <a:cs typeface="Consolas" pitchFamily="34" charset="-120"/>
              </a:rPr>
              <a:t>,</a:t>
            </a:r>
            <a:endParaRPr lang="en-US" sz="1100" dirty="0"/>
          </a:p>
          <a:p>
            <a:pPr marL="0" indent="0">
              <a:lnSpc>
                <a:spcPct val="115000"/>
              </a:lnSpc>
              <a:buNone/>
            </a:pPr>
            <a:r>
              <a:rPr lang="en-US" sz="1100" dirty="0">
                <a:solidFill>
                  <a:srgbClr val="FFFFFF"/>
                </a:solidFill>
                <a:latin typeface="Consolas" pitchFamily="34" charset="0"/>
                <a:ea typeface="Consolas" pitchFamily="34" charset="-122"/>
                <a:cs typeface="Consolas" pitchFamily="34" charset="-120"/>
              </a:rPr>
              <a:t>    o.order_date, o.total_amount, </a:t>
            </a:r>
            <a:r>
              <a:rPr lang="en-US" sz="1100" dirty="0" err="1">
                <a:solidFill>
                  <a:srgbClr val="FFFFFF"/>
                </a:solidFill>
                <a:latin typeface="Consolas" pitchFamily="34" charset="0"/>
                <a:ea typeface="Consolas" pitchFamily="34" charset="-122"/>
                <a:cs typeface="Consolas" pitchFamily="34" charset="-120"/>
              </a:rPr>
              <a:t>o.status</a:t>
            </a:r>
            <a:endParaRPr lang="en-US" sz="1100" dirty="0"/>
          </a:p>
          <a:p>
            <a:pPr marL="0" indent="0">
              <a:lnSpc>
                <a:spcPct val="115000"/>
              </a:lnSpc>
              <a:buNone/>
            </a:pPr>
            <a:r>
              <a:rPr lang="en-US" sz="1100" dirty="0">
                <a:solidFill>
                  <a:srgbClr val="FFFFFF"/>
                </a:solidFill>
                <a:latin typeface="Consolas" pitchFamily="34" charset="0"/>
                <a:ea typeface="Consolas" pitchFamily="34" charset="-122"/>
                <a:cs typeface="Consolas" pitchFamily="34" charset="-120"/>
              </a:rPr>
              <a:t>FROM customers c</a:t>
            </a:r>
            <a:endParaRPr lang="en-US" sz="1100" dirty="0"/>
          </a:p>
          <a:p>
            <a:pPr marL="0" indent="0">
              <a:lnSpc>
                <a:spcPct val="115000"/>
              </a:lnSpc>
              <a:buNone/>
            </a:pPr>
            <a:r>
              <a:rPr lang="en-US" sz="1100" dirty="0">
                <a:solidFill>
                  <a:srgbClr val="FBF5E6"/>
                </a:solidFill>
                <a:latin typeface="Consolas" pitchFamily="34" charset="0"/>
                <a:ea typeface="Consolas" pitchFamily="34" charset="-122"/>
                <a:cs typeface="Consolas" pitchFamily="34" charset="-120"/>
              </a:rPr>
              <a:t>INNER JOIN orders o ON c.customer_id = </a:t>
            </a:r>
            <a:r>
              <a:rPr lang="en-US" sz="1100" dirty="0" err="1">
                <a:solidFill>
                  <a:srgbClr val="FBF5E6"/>
                </a:solidFill>
                <a:latin typeface="Consolas" pitchFamily="34" charset="0"/>
                <a:ea typeface="Consolas" pitchFamily="34" charset="-122"/>
                <a:cs typeface="Consolas" pitchFamily="34" charset="-120"/>
              </a:rPr>
              <a:t>o.customer_id</a:t>
            </a:r>
            <a:endParaRPr lang="en-US" sz="1100" dirty="0"/>
          </a:p>
          <a:p>
            <a:pPr marL="0" indent="0">
              <a:lnSpc>
                <a:spcPct val="115000"/>
              </a:lnSpc>
              <a:buNone/>
            </a:pPr>
            <a:r>
              <a:rPr lang="en-US" sz="1100" dirty="0">
                <a:solidFill>
                  <a:srgbClr val="FFFFFF"/>
                </a:solidFill>
                <a:latin typeface="Consolas" pitchFamily="34" charset="0"/>
                <a:ea typeface="Consolas" pitchFamily="34" charset="-122"/>
                <a:cs typeface="Consolas" pitchFamily="34" charset="-120"/>
              </a:rPr>
              <a:t>ORDER BY o.order_date DESC;</a:t>
            </a:r>
            <a:endParaRPr lang="en-US" sz="1100" dirty="0"/>
          </a:p>
        </p:txBody>
      </p:sp>
      <p:sp>
        <p:nvSpPr>
          <p:cNvPr id="9" name="Text 7"/>
          <p:cNvSpPr/>
          <p:nvPr/>
        </p:nvSpPr>
        <p:spPr>
          <a:xfrm>
            <a:off x="457200" y="3063240"/>
            <a:ext cx="4572000" cy="274320"/>
          </a:xfrm>
          <a:prstGeom prst="rect">
            <a:avLst/>
          </a:prstGeom>
          <a:noFill/>
          <a:ln/>
        </p:spPr>
        <p:txBody>
          <a:bodyPr wrap="square" lIns="0" tIns="0" rIns="0" bIns="0" rtlCol="0" anchor="ctr"/>
          <a:lstStyle/>
          <a:p>
            <a:pPr marL="0" indent="0">
              <a:buNone/>
            </a:pPr>
            <a:r>
              <a:rPr lang="en-US" sz="1300" b="1" dirty="0">
                <a:solidFill>
                  <a:srgbClr val="B85042"/>
                </a:solidFill>
                <a:latin typeface="Georgia" pitchFamily="34" charset="0"/>
                <a:ea typeface="Georgia" pitchFamily="34" charset="-122"/>
                <a:cs typeface="Georgia" pitchFamily="34" charset="-120"/>
              </a:rPr>
              <a:t>Aggregate Query</a:t>
            </a:r>
            <a:endParaRPr lang="en-US" sz="1300" dirty="0"/>
          </a:p>
        </p:txBody>
      </p:sp>
      <p:sp>
        <p:nvSpPr>
          <p:cNvPr id="10" name="Shape 8"/>
          <p:cNvSpPr/>
          <p:nvPr/>
        </p:nvSpPr>
        <p:spPr>
          <a:xfrm>
            <a:off x="457200" y="3337560"/>
            <a:ext cx="8229600" cy="1234440"/>
          </a:xfrm>
          <a:prstGeom prst="rect">
            <a:avLst/>
          </a:prstGeom>
          <a:solidFill>
            <a:srgbClr val="3D3229"/>
          </a:solidFill>
          <a:ln/>
        </p:spPr>
        <p:txBody>
          <a:bodyPr/>
          <a:lstStyle/>
          <a:p>
            <a:endParaRPr lang="en-US"/>
          </a:p>
        </p:txBody>
      </p:sp>
      <p:sp>
        <p:nvSpPr>
          <p:cNvPr id="11" name="Text 9"/>
          <p:cNvSpPr/>
          <p:nvPr/>
        </p:nvSpPr>
        <p:spPr>
          <a:xfrm>
            <a:off x="640080" y="3383280"/>
            <a:ext cx="7863840" cy="1143000"/>
          </a:xfrm>
          <a:prstGeom prst="rect">
            <a:avLst/>
          </a:prstGeom>
          <a:noFill/>
          <a:ln/>
        </p:spPr>
        <p:txBody>
          <a:bodyPr wrap="square" rtlCol="0" anchor="ctr"/>
          <a:lstStyle/>
          <a:p>
            <a:pPr marL="0" indent="0">
              <a:lnSpc>
                <a:spcPct val="115000"/>
              </a:lnSpc>
              <a:buNone/>
            </a:pPr>
            <a:r>
              <a:rPr lang="en-US" sz="1100" dirty="0">
                <a:solidFill>
                  <a:srgbClr val="FFFFFF"/>
                </a:solidFill>
                <a:latin typeface="Consolas" pitchFamily="34" charset="0"/>
                <a:ea typeface="Consolas" pitchFamily="34" charset="-122"/>
                <a:cs typeface="Consolas" pitchFamily="34" charset="-120"/>
              </a:rPr>
              <a:t>SELECT</a:t>
            </a:r>
            <a:endParaRPr lang="en-US" sz="1100" dirty="0"/>
          </a:p>
          <a:p>
            <a:pPr marL="0" indent="0">
              <a:lnSpc>
                <a:spcPct val="115000"/>
              </a:lnSpc>
              <a:buNone/>
            </a:pPr>
            <a:r>
              <a:rPr lang="en-US" sz="1100" dirty="0">
                <a:solidFill>
                  <a:srgbClr val="A7BEAE"/>
                </a:solidFill>
                <a:latin typeface="Consolas" pitchFamily="34" charset="0"/>
                <a:ea typeface="Consolas" pitchFamily="34" charset="-122"/>
                <a:cs typeface="Consolas" pitchFamily="34" charset="-120"/>
              </a:rPr>
              <a:t>    c.first_name || ' ' || c.last_name AS </a:t>
            </a:r>
            <a:r>
              <a:rPr lang="en-US" sz="1100" dirty="0" err="1">
                <a:solidFill>
                  <a:srgbClr val="A7BEAE"/>
                </a:solidFill>
                <a:latin typeface="Consolas" pitchFamily="34" charset="0"/>
                <a:ea typeface="Consolas" pitchFamily="34" charset="-122"/>
                <a:cs typeface="Consolas" pitchFamily="34" charset="-120"/>
              </a:rPr>
              <a:t>customer_name</a:t>
            </a:r>
            <a:r>
              <a:rPr lang="en-US" sz="1100" dirty="0">
                <a:solidFill>
                  <a:srgbClr val="A7BEAE"/>
                </a:solidFill>
                <a:latin typeface="Consolas" pitchFamily="34" charset="0"/>
                <a:ea typeface="Consolas" pitchFamily="34" charset="-122"/>
                <a:cs typeface="Consolas" pitchFamily="34" charset="-120"/>
              </a:rPr>
              <a:t>,</a:t>
            </a:r>
            <a:endParaRPr lang="en-US" sz="1100" dirty="0"/>
          </a:p>
          <a:p>
            <a:pPr marL="0" indent="0">
              <a:lnSpc>
                <a:spcPct val="115000"/>
              </a:lnSpc>
              <a:buNone/>
            </a:pPr>
            <a:r>
              <a:rPr lang="en-US" sz="1100" dirty="0">
                <a:solidFill>
                  <a:srgbClr val="FFFFFF"/>
                </a:solidFill>
                <a:latin typeface="Consolas" pitchFamily="34" charset="0"/>
                <a:ea typeface="Consolas" pitchFamily="34" charset="-122"/>
                <a:cs typeface="Consolas" pitchFamily="34" charset="-120"/>
              </a:rPr>
              <a:t>    COUNT(o.order_id) AS </a:t>
            </a:r>
            <a:r>
              <a:rPr lang="en-US" sz="1100" dirty="0" err="1">
                <a:solidFill>
                  <a:srgbClr val="FFFFFF"/>
                </a:solidFill>
                <a:latin typeface="Consolas" pitchFamily="34" charset="0"/>
                <a:ea typeface="Consolas" pitchFamily="34" charset="-122"/>
                <a:cs typeface="Consolas" pitchFamily="34" charset="-120"/>
              </a:rPr>
              <a:t>total_orders</a:t>
            </a:r>
            <a:r>
              <a:rPr lang="en-US" sz="1100" dirty="0">
                <a:solidFill>
                  <a:srgbClr val="FFFFFF"/>
                </a:solidFill>
                <a:latin typeface="Consolas" pitchFamily="34" charset="0"/>
                <a:ea typeface="Consolas" pitchFamily="34" charset="-122"/>
                <a:cs typeface="Consolas" pitchFamily="34" charset="-120"/>
              </a:rPr>
              <a:t>,</a:t>
            </a:r>
            <a:endParaRPr lang="en-US" sz="1100" dirty="0"/>
          </a:p>
          <a:p>
            <a:pPr marL="0" indent="0">
              <a:lnSpc>
                <a:spcPct val="115000"/>
              </a:lnSpc>
              <a:buNone/>
            </a:pPr>
            <a:r>
              <a:rPr lang="en-US" sz="1100" dirty="0">
                <a:solidFill>
                  <a:srgbClr val="FFFFFF"/>
                </a:solidFill>
                <a:latin typeface="Consolas" pitchFamily="34" charset="0"/>
                <a:ea typeface="Consolas" pitchFamily="34" charset="-122"/>
                <a:cs typeface="Consolas" pitchFamily="34" charset="-120"/>
              </a:rPr>
              <a:t>    SUM(o.total_amount) AS </a:t>
            </a:r>
            <a:r>
              <a:rPr lang="en-US" sz="1100" dirty="0" err="1">
                <a:solidFill>
                  <a:srgbClr val="FFFFFF"/>
                </a:solidFill>
                <a:latin typeface="Consolas" pitchFamily="34" charset="0"/>
                <a:ea typeface="Consolas" pitchFamily="34" charset="-122"/>
                <a:cs typeface="Consolas" pitchFamily="34" charset="-120"/>
              </a:rPr>
              <a:t>total_spent</a:t>
            </a:r>
            <a:endParaRPr lang="en-US" sz="1100" dirty="0"/>
          </a:p>
          <a:p>
            <a:pPr marL="0" indent="0">
              <a:lnSpc>
                <a:spcPct val="115000"/>
              </a:lnSpc>
              <a:buNone/>
            </a:pPr>
            <a:r>
              <a:rPr lang="en-US" sz="1100" dirty="0">
                <a:solidFill>
                  <a:srgbClr val="FBF5E6"/>
                </a:solidFill>
                <a:latin typeface="Consolas" pitchFamily="34" charset="0"/>
                <a:ea typeface="Consolas" pitchFamily="34" charset="-122"/>
                <a:cs typeface="Consolas" pitchFamily="34" charset="-120"/>
              </a:rPr>
              <a:t>FROM customers c LEFT JOIN orders o ON c.customer_id = </a:t>
            </a:r>
            <a:r>
              <a:rPr lang="en-US" sz="1100" dirty="0" err="1">
                <a:solidFill>
                  <a:srgbClr val="FBF5E6"/>
                </a:solidFill>
                <a:latin typeface="Consolas" pitchFamily="34" charset="0"/>
                <a:ea typeface="Consolas" pitchFamily="34" charset="-122"/>
                <a:cs typeface="Consolas" pitchFamily="34" charset="-120"/>
              </a:rPr>
              <a:t>o.customer_id</a:t>
            </a:r>
            <a:endParaRPr lang="en-US" sz="1100" dirty="0"/>
          </a:p>
          <a:p>
            <a:pPr marL="0" indent="0">
              <a:lnSpc>
                <a:spcPct val="115000"/>
              </a:lnSpc>
              <a:buNone/>
            </a:pPr>
            <a:r>
              <a:rPr lang="en-US" sz="1100" dirty="0">
                <a:solidFill>
                  <a:srgbClr val="FFFFFF"/>
                </a:solidFill>
                <a:latin typeface="Consolas" pitchFamily="34" charset="0"/>
                <a:ea typeface="Consolas" pitchFamily="34" charset="-122"/>
                <a:cs typeface="Consolas" pitchFamily="34" charset="-120"/>
              </a:rPr>
              <a:t>GROUP BY c.customer_id, c.first_name, c.last_name;</a:t>
            </a:r>
            <a:endParaRPr lang="en-US" sz="1100" dirty="0"/>
          </a:p>
        </p:txBody>
      </p:sp>
      <p:sp>
        <p:nvSpPr>
          <p:cNvPr id="12" name="Shape 10"/>
          <p:cNvSpPr/>
          <p:nvPr/>
        </p:nvSpPr>
        <p:spPr>
          <a:xfrm>
            <a:off x="457200" y="4663440"/>
            <a:ext cx="8229600" cy="411480"/>
          </a:xfrm>
          <a:prstGeom prst="rect">
            <a:avLst/>
          </a:prstGeom>
          <a:solidFill>
            <a:srgbClr val="E8F0E9"/>
          </a:solidFill>
          <a:ln/>
        </p:spPr>
        <p:txBody>
          <a:bodyPr/>
          <a:lstStyle/>
          <a:p>
            <a:endParaRPr lang="en-US"/>
          </a:p>
        </p:txBody>
      </p:sp>
      <p:pic>
        <p:nvPicPr>
          <p:cNvPr id="13" name="Image 0" descr="preencoded.png"/>
          <p:cNvPicPr>
            <a:picLocks noChangeAspect="1"/>
          </p:cNvPicPr>
          <p:nvPr/>
        </p:nvPicPr>
        <p:blipFill>
          <a:blip r:embed="rId3"/>
          <a:stretch>
            <a:fillRect/>
          </a:stretch>
        </p:blipFill>
        <p:spPr>
          <a:xfrm>
            <a:off x="594360" y="4709160"/>
            <a:ext cx="228600" cy="228600"/>
          </a:xfrm>
          <a:prstGeom prst="rect">
            <a:avLst/>
          </a:prstGeom>
        </p:spPr>
      </p:pic>
      <p:sp>
        <p:nvSpPr>
          <p:cNvPr id="14" name="Text 11"/>
          <p:cNvSpPr/>
          <p:nvPr/>
        </p:nvSpPr>
        <p:spPr>
          <a:xfrm>
            <a:off x="914400" y="4663440"/>
            <a:ext cx="7498080" cy="411480"/>
          </a:xfrm>
          <a:prstGeom prst="rect">
            <a:avLst/>
          </a:prstGeom>
          <a:noFill/>
          <a:ln/>
        </p:spPr>
        <p:txBody>
          <a:bodyPr wrap="square" rtlCol="0" anchor="ctr"/>
          <a:lstStyle/>
          <a:p>
            <a:pPr marL="0" indent="0">
              <a:buNone/>
            </a:pPr>
            <a:r>
              <a:rPr lang="en-US" sz="1200" b="1" dirty="0">
                <a:solidFill>
                  <a:srgbClr val="2C2419"/>
                </a:solidFill>
                <a:latin typeface="Calibri" pitchFamily="34" charset="0"/>
                <a:ea typeface="Calibri" pitchFamily="34" charset="-122"/>
                <a:cs typeface="Calibri" pitchFamily="34" charset="-120"/>
              </a:rPr>
              <a:t>Only real difference:  ||  instead of CONCAT() for string concatenation. JOINs, GROUP BY, aggregates—all identical!</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AF7F2"/>
        </a:solidFill>
        <a:effectLst/>
      </p:bgPr>
    </p:bg>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B85042"/>
          </a:solidFill>
          <a:ln/>
        </p:spPr>
        <p:txBody>
          <a:bodyPr/>
          <a:lstStyle/>
          <a:p>
            <a:endParaRPr lang="en-US"/>
          </a:p>
        </p:txBody>
      </p:sp>
      <p:sp>
        <p:nvSpPr>
          <p:cNvPr id="3" name="Text 1"/>
          <p:cNvSpPr/>
          <p:nvPr/>
        </p:nvSpPr>
        <p:spPr>
          <a:xfrm>
            <a:off x="548640" y="228600"/>
            <a:ext cx="8046720" cy="594360"/>
          </a:xfrm>
          <a:prstGeom prst="rect">
            <a:avLst/>
          </a:prstGeom>
          <a:noFill/>
          <a:ln/>
        </p:spPr>
        <p:txBody>
          <a:bodyPr wrap="square" lIns="0" tIns="0" rIns="0" bIns="0" rtlCol="0" anchor="ctr"/>
          <a:lstStyle/>
          <a:p>
            <a:pPr marL="0" indent="0">
              <a:buNone/>
            </a:pPr>
            <a:r>
              <a:rPr lang="en-US" sz="2800" b="1" dirty="0">
                <a:solidFill>
                  <a:srgbClr val="B85042"/>
                </a:solidFill>
                <a:latin typeface="Georgia" pitchFamily="34" charset="0"/>
                <a:ea typeface="Georgia" pitchFamily="34" charset="-122"/>
                <a:cs typeface="Georgia" pitchFamily="34" charset="-120"/>
              </a:rPr>
              <a:t>PostgreSQL Superpowers</a:t>
            </a:r>
            <a:endParaRPr lang="en-US" sz="2800" dirty="0"/>
          </a:p>
        </p:txBody>
      </p:sp>
      <p:sp>
        <p:nvSpPr>
          <p:cNvPr id="4" name="Shape 2"/>
          <p:cNvSpPr/>
          <p:nvPr/>
        </p:nvSpPr>
        <p:spPr>
          <a:xfrm>
            <a:off x="548640" y="822960"/>
            <a:ext cx="2743200" cy="0"/>
          </a:xfrm>
          <a:prstGeom prst="line">
            <a:avLst/>
          </a:prstGeom>
          <a:noFill/>
          <a:ln w="25400">
            <a:solidFill>
              <a:srgbClr val="C4953A"/>
            </a:solidFill>
            <a:prstDash val="solid"/>
          </a:ln>
        </p:spPr>
        <p:txBody>
          <a:bodyPr/>
          <a:lstStyle/>
          <a:p>
            <a:endParaRPr lang="en-US"/>
          </a:p>
        </p:txBody>
      </p:sp>
      <p:sp>
        <p:nvSpPr>
          <p:cNvPr id="5" name="Text 3"/>
          <p:cNvSpPr/>
          <p:nvPr/>
        </p:nvSpPr>
        <p:spPr>
          <a:xfrm>
            <a:off x="548640" y="1005840"/>
            <a:ext cx="8046720" cy="320040"/>
          </a:xfrm>
          <a:prstGeom prst="rect">
            <a:avLst/>
          </a:prstGeom>
          <a:noFill/>
          <a:ln/>
        </p:spPr>
        <p:txBody>
          <a:bodyPr wrap="square" rtlCol="0" anchor="ctr"/>
          <a:lstStyle/>
          <a:p>
            <a:pPr marL="0" indent="0">
              <a:buNone/>
            </a:pPr>
            <a:r>
              <a:rPr lang="en-US" sz="1300" i="1" dirty="0">
                <a:solidFill>
                  <a:srgbClr val="8C8279"/>
                </a:solidFill>
                <a:latin typeface="Calibri" pitchFamily="34" charset="0"/>
                <a:ea typeface="Calibri" pitchFamily="34" charset="-122"/>
                <a:cs typeface="Calibri" pitchFamily="34" charset="-120"/>
              </a:rPr>
              <a:t>Features that go beyond MySQL—you don’t need these now, but they’re why Postgres is so valued:</a:t>
            </a:r>
            <a:endParaRPr lang="en-US" sz="1300" dirty="0"/>
          </a:p>
        </p:txBody>
      </p:sp>
      <p:sp>
        <p:nvSpPr>
          <p:cNvPr id="6" name="Shape 4"/>
          <p:cNvSpPr/>
          <p:nvPr/>
        </p:nvSpPr>
        <p:spPr>
          <a:xfrm>
            <a:off x="457200" y="1508760"/>
            <a:ext cx="2606040" cy="1280160"/>
          </a:xfrm>
          <a:prstGeom prst="rect">
            <a:avLst/>
          </a:prstGeom>
          <a:solidFill>
            <a:srgbClr val="FFFFFF"/>
          </a:solidFill>
          <a:ln/>
          <a:effectLst>
            <a:outerShdw blurRad="76200" dist="25400" dir="8100000" algn="bl" rotWithShape="0">
              <a:srgbClr val="000000">
                <a:alpha val="10000"/>
              </a:srgbClr>
            </a:outerShdw>
          </a:effectLst>
        </p:spPr>
        <p:txBody>
          <a:bodyPr/>
          <a:lstStyle/>
          <a:p>
            <a:endParaRPr lang="en-US"/>
          </a:p>
        </p:txBody>
      </p:sp>
      <p:sp>
        <p:nvSpPr>
          <p:cNvPr id="7" name="Shape 5"/>
          <p:cNvSpPr/>
          <p:nvPr/>
        </p:nvSpPr>
        <p:spPr>
          <a:xfrm>
            <a:off x="457200" y="1508760"/>
            <a:ext cx="54864" cy="1280160"/>
          </a:xfrm>
          <a:prstGeom prst="rect">
            <a:avLst/>
          </a:prstGeom>
          <a:solidFill>
            <a:srgbClr val="B85042"/>
          </a:solidFill>
          <a:ln/>
        </p:spPr>
        <p:txBody>
          <a:bodyPr/>
          <a:lstStyle/>
          <a:p>
            <a:endParaRPr lang="en-US"/>
          </a:p>
        </p:txBody>
      </p:sp>
      <p:sp>
        <p:nvSpPr>
          <p:cNvPr id="8" name="Text 6"/>
          <p:cNvSpPr/>
          <p:nvPr/>
        </p:nvSpPr>
        <p:spPr>
          <a:xfrm>
            <a:off x="640080" y="1645920"/>
            <a:ext cx="2240280" cy="320040"/>
          </a:xfrm>
          <a:prstGeom prst="rect">
            <a:avLst/>
          </a:prstGeom>
          <a:noFill/>
          <a:ln/>
        </p:spPr>
        <p:txBody>
          <a:bodyPr wrap="square" lIns="0" tIns="0" rIns="0" bIns="0" rtlCol="0" anchor="ctr"/>
          <a:lstStyle/>
          <a:p>
            <a:pPr marL="0" indent="0">
              <a:buNone/>
            </a:pPr>
            <a:r>
              <a:rPr lang="en-US" sz="1600" b="1" dirty="0">
                <a:solidFill>
                  <a:srgbClr val="B85042"/>
                </a:solidFill>
                <a:latin typeface="Georgia" pitchFamily="34" charset="0"/>
                <a:ea typeface="Georgia" pitchFamily="34" charset="-122"/>
                <a:cs typeface="Georgia" pitchFamily="34" charset="-120"/>
              </a:rPr>
              <a:t>JSONB</a:t>
            </a:r>
            <a:endParaRPr lang="en-US" sz="1600" dirty="0"/>
          </a:p>
        </p:txBody>
      </p:sp>
      <p:sp>
        <p:nvSpPr>
          <p:cNvPr id="9" name="Text 7"/>
          <p:cNvSpPr/>
          <p:nvPr/>
        </p:nvSpPr>
        <p:spPr>
          <a:xfrm>
            <a:off x="640080" y="2011680"/>
            <a:ext cx="2240280" cy="685800"/>
          </a:xfrm>
          <a:prstGeom prst="rect">
            <a:avLst/>
          </a:prstGeom>
          <a:noFill/>
          <a:ln/>
        </p:spPr>
        <p:txBody>
          <a:bodyPr wrap="square" lIns="0" tIns="0" rIns="0" bIns="0" rtlCol="0" anchor="ctr"/>
          <a:lstStyle/>
          <a:p>
            <a:pPr marL="0" indent="0">
              <a:lnSpc>
                <a:spcPct val="120000"/>
              </a:lnSpc>
              <a:buNone/>
            </a:pPr>
            <a:r>
              <a:rPr lang="en-US" sz="1100" dirty="0">
                <a:solidFill>
                  <a:srgbClr val="2C2419"/>
                </a:solidFill>
                <a:latin typeface="Calibri" pitchFamily="34" charset="0"/>
                <a:ea typeface="Calibri" pitchFamily="34" charset="-122"/>
                <a:cs typeface="Calibri" pitchFamily="34" charset="-120"/>
              </a:rPr>
              <a:t>Store semi-structured JSON data alongside relational tables. Query inside JSON with SQL!</a:t>
            </a:r>
            <a:endParaRPr lang="en-US" sz="1100" dirty="0"/>
          </a:p>
        </p:txBody>
      </p:sp>
      <p:sp>
        <p:nvSpPr>
          <p:cNvPr id="10" name="Shape 8"/>
          <p:cNvSpPr/>
          <p:nvPr/>
        </p:nvSpPr>
        <p:spPr>
          <a:xfrm>
            <a:off x="3291840" y="1508760"/>
            <a:ext cx="2606040" cy="1280160"/>
          </a:xfrm>
          <a:prstGeom prst="rect">
            <a:avLst/>
          </a:prstGeom>
          <a:solidFill>
            <a:srgbClr val="FFFFFF"/>
          </a:solidFill>
          <a:ln/>
          <a:effectLst>
            <a:outerShdw blurRad="76200" dist="25400" dir="8100000" algn="bl" rotWithShape="0">
              <a:srgbClr val="000000">
                <a:alpha val="10000"/>
              </a:srgbClr>
            </a:outerShdw>
          </a:effectLst>
        </p:spPr>
        <p:txBody>
          <a:bodyPr/>
          <a:lstStyle/>
          <a:p>
            <a:endParaRPr lang="en-US"/>
          </a:p>
        </p:txBody>
      </p:sp>
      <p:sp>
        <p:nvSpPr>
          <p:cNvPr id="11" name="Shape 9"/>
          <p:cNvSpPr/>
          <p:nvPr/>
        </p:nvSpPr>
        <p:spPr>
          <a:xfrm>
            <a:off x="3291840" y="1508760"/>
            <a:ext cx="54864" cy="1280160"/>
          </a:xfrm>
          <a:prstGeom prst="rect">
            <a:avLst/>
          </a:prstGeom>
          <a:solidFill>
            <a:srgbClr val="6B8F71"/>
          </a:solidFill>
          <a:ln/>
        </p:spPr>
        <p:txBody>
          <a:bodyPr/>
          <a:lstStyle/>
          <a:p>
            <a:endParaRPr lang="en-US"/>
          </a:p>
        </p:txBody>
      </p:sp>
      <p:sp>
        <p:nvSpPr>
          <p:cNvPr id="12" name="Text 10"/>
          <p:cNvSpPr/>
          <p:nvPr/>
        </p:nvSpPr>
        <p:spPr>
          <a:xfrm>
            <a:off x="3474720" y="1645920"/>
            <a:ext cx="2240280" cy="320040"/>
          </a:xfrm>
          <a:prstGeom prst="rect">
            <a:avLst/>
          </a:prstGeom>
          <a:noFill/>
          <a:ln/>
        </p:spPr>
        <p:txBody>
          <a:bodyPr wrap="square" lIns="0" tIns="0" rIns="0" bIns="0" rtlCol="0" anchor="ctr"/>
          <a:lstStyle/>
          <a:p>
            <a:pPr marL="0" indent="0">
              <a:buNone/>
            </a:pPr>
            <a:r>
              <a:rPr lang="en-US" sz="1600" b="1" dirty="0">
                <a:solidFill>
                  <a:srgbClr val="6B8F71"/>
                </a:solidFill>
                <a:latin typeface="Georgia" pitchFamily="34" charset="0"/>
                <a:ea typeface="Georgia" pitchFamily="34" charset="-122"/>
                <a:cs typeface="Georgia" pitchFamily="34" charset="-120"/>
              </a:rPr>
              <a:t>Window Functions</a:t>
            </a:r>
            <a:endParaRPr lang="en-US" sz="1600" dirty="0"/>
          </a:p>
        </p:txBody>
      </p:sp>
      <p:sp>
        <p:nvSpPr>
          <p:cNvPr id="13" name="Text 11"/>
          <p:cNvSpPr/>
          <p:nvPr/>
        </p:nvSpPr>
        <p:spPr>
          <a:xfrm>
            <a:off x="3474720" y="2011680"/>
            <a:ext cx="2240280" cy="685800"/>
          </a:xfrm>
          <a:prstGeom prst="rect">
            <a:avLst/>
          </a:prstGeom>
          <a:noFill/>
          <a:ln/>
        </p:spPr>
        <p:txBody>
          <a:bodyPr wrap="square" lIns="0" tIns="0" rIns="0" bIns="0" rtlCol="0" anchor="ctr"/>
          <a:lstStyle/>
          <a:p>
            <a:pPr marL="0" indent="0">
              <a:lnSpc>
                <a:spcPct val="120000"/>
              </a:lnSpc>
              <a:buNone/>
            </a:pPr>
            <a:r>
              <a:rPr lang="en-US" sz="1100" dirty="0">
                <a:solidFill>
                  <a:srgbClr val="2C2419"/>
                </a:solidFill>
                <a:latin typeface="Calibri" pitchFamily="34" charset="0"/>
                <a:ea typeface="Calibri" pitchFamily="34" charset="-122"/>
                <a:cs typeface="Calibri" pitchFamily="34" charset="-120"/>
              </a:rPr>
              <a:t>Rankings, running totals, moving averages—powerful analytics without subqueries.</a:t>
            </a:r>
            <a:endParaRPr lang="en-US" sz="1100" dirty="0"/>
          </a:p>
        </p:txBody>
      </p:sp>
      <p:sp>
        <p:nvSpPr>
          <p:cNvPr id="14" name="Shape 12"/>
          <p:cNvSpPr/>
          <p:nvPr/>
        </p:nvSpPr>
        <p:spPr>
          <a:xfrm>
            <a:off x="6126480" y="1508760"/>
            <a:ext cx="2606040" cy="1280160"/>
          </a:xfrm>
          <a:prstGeom prst="rect">
            <a:avLst/>
          </a:prstGeom>
          <a:solidFill>
            <a:srgbClr val="FFFFFF"/>
          </a:solidFill>
          <a:ln/>
          <a:effectLst>
            <a:outerShdw blurRad="76200" dist="25400" dir="8100000" algn="bl" rotWithShape="0">
              <a:srgbClr val="000000">
                <a:alpha val="10000"/>
              </a:srgbClr>
            </a:outerShdw>
          </a:effectLst>
        </p:spPr>
        <p:txBody>
          <a:bodyPr/>
          <a:lstStyle/>
          <a:p>
            <a:endParaRPr lang="en-US"/>
          </a:p>
        </p:txBody>
      </p:sp>
      <p:sp>
        <p:nvSpPr>
          <p:cNvPr id="15" name="Shape 13"/>
          <p:cNvSpPr/>
          <p:nvPr/>
        </p:nvSpPr>
        <p:spPr>
          <a:xfrm>
            <a:off x="6126480" y="1508760"/>
            <a:ext cx="54864" cy="1280160"/>
          </a:xfrm>
          <a:prstGeom prst="rect">
            <a:avLst/>
          </a:prstGeom>
          <a:solidFill>
            <a:srgbClr val="C4953A"/>
          </a:solidFill>
          <a:ln/>
        </p:spPr>
        <p:txBody>
          <a:bodyPr/>
          <a:lstStyle/>
          <a:p>
            <a:endParaRPr lang="en-US"/>
          </a:p>
        </p:txBody>
      </p:sp>
      <p:sp>
        <p:nvSpPr>
          <p:cNvPr id="16" name="Text 14"/>
          <p:cNvSpPr/>
          <p:nvPr/>
        </p:nvSpPr>
        <p:spPr>
          <a:xfrm>
            <a:off x="6309360" y="1645920"/>
            <a:ext cx="2240280" cy="320040"/>
          </a:xfrm>
          <a:prstGeom prst="rect">
            <a:avLst/>
          </a:prstGeom>
          <a:noFill/>
          <a:ln/>
        </p:spPr>
        <p:txBody>
          <a:bodyPr wrap="square" lIns="0" tIns="0" rIns="0" bIns="0" rtlCol="0" anchor="ctr"/>
          <a:lstStyle/>
          <a:p>
            <a:pPr marL="0" indent="0">
              <a:buNone/>
            </a:pPr>
            <a:r>
              <a:rPr lang="en-US" sz="1600" b="1" dirty="0">
                <a:solidFill>
                  <a:srgbClr val="C4953A"/>
                </a:solidFill>
                <a:latin typeface="Georgia" pitchFamily="34" charset="0"/>
                <a:ea typeface="Georgia" pitchFamily="34" charset="-122"/>
                <a:cs typeface="Georgia" pitchFamily="34" charset="-120"/>
              </a:rPr>
              <a:t>CTEs (WITH)</a:t>
            </a:r>
            <a:endParaRPr lang="en-US" sz="1600" dirty="0"/>
          </a:p>
        </p:txBody>
      </p:sp>
      <p:sp>
        <p:nvSpPr>
          <p:cNvPr id="17" name="Text 15"/>
          <p:cNvSpPr/>
          <p:nvPr/>
        </p:nvSpPr>
        <p:spPr>
          <a:xfrm>
            <a:off x="6309360" y="2011680"/>
            <a:ext cx="2240280" cy="685800"/>
          </a:xfrm>
          <a:prstGeom prst="rect">
            <a:avLst/>
          </a:prstGeom>
          <a:noFill/>
          <a:ln/>
        </p:spPr>
        <p:txBody>
          <a:bodyPr wrap="square" lIns="0" tIns="0" rIns="0" bIns="0" rtlCol="0" anchor="ctr"/>
          <a:lstStyle/>
          <a:p>
            <a:pPr marL="0" indent="0">
              <a:lnSpc>
                <a:spcPct val="120000"/>
              </a:lnSpc>
              <a:buNone/>
            </a:pPr>
            <a:r>
              <a:rPr lang="en-US" sz="1100" dirty="0">
                <a:solidFill>
                  <a:srgbClr val="2C2419"/>
                </a:solidFill>
                <a:latin typeface="Calibri" pitchFamily="34" charset="0"/>
                <a:ea typeface="Calibri" pitchFamily="34" charset="-122"/>
                <a:cs typeface="Calibri" pitchFamily="34" charset="-120"/>
              </a:rPr>
              <a:t>Break complex queries into readable steps. Name your intermediate results.</a:t>
            </a:r>
            <a:endParaRPr lang="en-US" sz="1100" dirty="0"/>
          </a:p>
        </p:txBody>
      </p:sp>
      <p:sp>
        <p:nvSpPr>
          <p:cNvPr id="18" name="Shape 16"/>
          <p:cNvSpPr/>
          <p:nvPr/>
        </p:nvSpPr>
        <p:spPr>
          <a:xfrm>
            <a:off x="457200" y="3063240"/>
            <a:ext cx="2606040" cy="1280160"/>
          </a:xfrm>
          <a:prstGeom prst="rect">
            <a:avLst/>
          </a:prstGeom>
          <a:solidFill>
            <a:srgbClr val="FFFFFF"/>
          </a:solidFill>
          <a:ln/>
          <a:effectLst>
            <a:outerShdw blurRad="76200" dist="25400" dir="8100000" algn="bl" rotWithShape="0">
              <a:srgbClr val="000000">
                <a:alpha val="10000"/>
              </a:srgbClr>
            </a:outerShdw>
          </a:effectLst>
        </p:spPr>
        <p:txBody>
          <a:bodyPr/>
          <a:lstStyle/>
          <a:p>
            <a:endParaRPr lang="en-US"/>
          </a:p>
        </p:txBody>
      </p:sp>
      <p:sp>
        <p:nvSpPr>
          <p:cNvPr id="19" name="Shape 17"/>
          <p:cNvSpPr/>
          <p:nvPr/>
        </p:nvSpPr>
        <p:spPr>
          <a:xfrm>
            <a:off x="457200" y="3063240"/>
            <a:ext cx="54864" cy="1280160"/>
          </a:xfrm>
          <a:prstGeom prst="rect">
            <a:avLst/>
          </a:prstGeom>
          <a:solidFill>
            <a:srgbClr val="B85042"/>
          </a:solidFill>
          <a:ln/>
        </p:spPr>
        <p:txBody>
          <a:bodyPr/>
          <a:lstStyle/>
          <a:p>
            <a:endParaRPr lang="en-US"/>
          </a:p>
        </p:txBody>
      </p:sp>
      <p:sp>
        <p:nvSpPr>
          <p:cNvPr id="20" name="Text 18"/>
          <p:cNvSpPr/>
          <p:nvPr/>
        </p:nvSpPr>
        <p:spPr>
          <a:xfrm>
            <a:off x="640080" y="3200400"/>
            <a:ext cx="2240280" cy="320040"/>
          </a:xfrm>
          <a:prstGeom prst="rect">
            <a:avLst/>
          </a:prstGeom>
          <a:noFill/>
          <a:ln/>
        </p:spPr>
        <p:txBody>
          <a:bodyPr wrap="square" lIns="0" tIns="0" rIns="0" bIns="0" rtlCol="0" anchor="ctr"/>
          <a:lstStyle/>
          <a:p>
            <a:pPr marL="0" indent="0">
              <a:buNone/>
            </a:pPr>
            <a:r>
              <a:rPr lang="en-US" sz="1600" b="1" dirty="0">
                <a:solidFill>
                  <a:srgbClr val="B85042"/>
                </a:solidFill>
                <a:latin typeface="Georgia" pitchFamily="34" charset="0"/>
                <a:ea typeface="Georgia" pitchFamily="34" charset="-122"/>
                <a:cs typeface="Georgia" pitchFamily="34" charset="-120"/>
              </a:rPr>
              <a:t>Full-Text Search</a:t>
            </a:r>
            <a:endParaRPr lang="en-US" sz="1600" dirty="0"/>
          </a:p>
        </p:txBody>
      </p:sp>
      <p:sp>
        <p:nvSpPr>
          <p:cNvPr id="21" name="Text 19"/>
          <p:cNvSpPr/>
          <p:nvPr/>
        </p:nvSpPr>
        <p:spPr>
          <a:xfrm>
            <a:off x="640080" y="3566160"/>
            <a:ext cx="2240280" cy="685800"/>
          </a:xfrm>
          <a:prstGeom prst="rect">
            <a:avLst/>
          </a:prstGeom>
          <a:noFill/>
          <a:ln/>
        </p:spPr>
        <p:txBody>
          <a:bodyPr wrap="square" lIns="0" tIns="0" rIns="0" bIns="0" rtlCol="0" anchor="ctr"/>
          <a:lstStyle/>
          <a:p>
            <a:pPr marL="0" indent="0">
              <a:lnSpc>
                <a:spcPct val="120000"/>
              </a:lnSpc>
              <a:buNone/>
            </a:pPr>
            <a:r>
              <a:rPr lang="en-US" sz="1100" dirty="0">
                <a:solidFill>
                  <a:srgbClr val="2C2419"/>
                </a:solidFill>
                <a:latin typeface="Calibri" pitchFamily="34" charset="0"/>
                <a:ea typeface="Calibri" pitchFamily="34" charset="-122"/>
                <a:cs typeface="Calibri" pitchFamily="34" charset="-120"/>
              </a:rPr>
              <a:t>Search text content natively—no external engine needed for many use cases.</a:t>
            </a:r>
            <a:endParaRPr lang="en-US" sz="1100" dirty="0"/>
          </a:p>
        </p:txBody>
      </p:sp>
      <p:sp>
        <p:nvSpPr>
          <p:cNvPr id="22" name="Shape 20"/>
          <p:cNvSpPr/>
          <p:nvPr/>
        </p:nvSpPr>
        <p:spPr>
          <a:xfrm>
            <a:off x="3291840" y="3063240"/>
            <a:ext cx="2606040" cy="1280160"/>
          </a:xfrm>
          <a:prstGeom prst="rect">
            <a:avLst/>
          </a:prstGeom>
          <a:solidFill>
            <a:srgbClr val="FFFFFF"/>
          </a:solidFill>
          <a:ln/>
          <a:effectLst>
            <a:outerShdw blurRad="76200" dist="25400" dir="8100000" algn="bl" rotWithShape="0">
              <a:srgbClr val="000000">
                <a:alpha val="10000"/>
              </a:srgbClr>
            </a:outerShdw>
          </a:effectLst>
        </p:spPr>
        <p:txBody>
          <a:bodyPr/>
          <a:lstStyle/>
          <a:p>
            <a:endParaRPr lang="en-US"/>
          </a:p>
        </p:txBody>
      </p:sp>
      <p:sp>
        <p:nvSpPr>
          <p:cNvPr id="23" name="Shape 21"/>
          <p:cNvSpPr/>
          <p:nvPr/>
        </p:nvSpPr>
        <p:spPr>
          <a:xfrm>
            <a:off x="3291840" y="3063240"/>
            <a:ext cx="54864" cy="1280160"/>
          </a:xfrm>
          <a:prstGeom prst="rect">
            <a:avLst/>
          </a:prstGeom>
          <a:solidFill>
            <a:srgbClr val="6B8F71"/>
          </a:solidFill>
          <a:ln/>
        </p:spPr>
        <p:txBody>
          <a:bodyPr/>
          <a:lstStyle/>
          <a:p>
            <a:endParaRPr lang="en-US"/>
          </a:p>
        </p:txBody>
      </p:sp>
      <p:sp>
        <p:nvSpPr>
          <p:cNvPr id="24" name="Text 22"/>
          <p:cNvSpPr/>
          <p:nvPr/>
        </p:nvSpPr>
        <p:spPr>
          <a:xfrm>
            <a:off x="3474720" y="3200400"/>
            <a:ext cx="2240280" cy="320040"/>
          </a:xfrm>
          <a:prstGeom prst="rect">
            <a:avLst/>
          </a:prstGeom>
          <a:noFill/>
          <a:ln/>
        </p:spPr>
        <p:txBody>
          <a:bodyPr wrap="square" lIns="0" tIns="0" rIns="0" bIns="0" rtlCol="0" anchor="ctr"/>
          <a:lstStyle/>
          <a:p>
            <a:pPr marL="0" indent="0">
              <a:buNone/>
            </a:pPr>
            <a:r>
              <a:rPr lang="en-US" sz="1600" b="1" dirty="0">
                <a:solidFill>
                  <a:srgbClr val="6B8F71"/>
                </a:solidFill>
                <a:latin typeface="Georgia" pitchFamily="34" charset="0"/>
                <a:ea typeface="Georgia" pitchFamily="34" charset="-122"/>
                <a:cs typeface="Georgia" pitchFamily="34" charset="-120"/>
              </a:rPr>
              <a:t>Extensions</a:t>
            </a:r>
            <a:endParaRPr lang="en-US" sz="1600" dirty="0"/>
          </a:p>
        </p:txBody>
      </p:sp>
      <p:sp>
        <p:nvSpPr>
          <p:cNvPr id="25" name="Text 23"/>
          <p:cNvSpPr/>
          <p:nvPr/>
        </p:nvSpPr>
        <p:spPr>
          <a:xfrm>
            <a:off x="3474720" y="3566160"/>
            <a:ext cx="2240280" cy="685800"/>
          </a:xfrm>
          <a:prstGeom prst="rect">
            <a:avLst/>
          </a:prstGeom>
          <a:noFill/>
          <a:ln/>
        </p:spPr>
        <p:txBody>
          <a:bodyPr wrap="square" lIns="0" tIns="0" rIns="0" bIns="0" rtlCol="0" anchor="ctr"/>
          <a:lstStyle/>
          <a:p>
            <a:pPr marL="0" indent="0">
              <a:lnSpc>
                <a:spcPct val="120000"/>
              </a:lnSpc>
              <a:buNone/>
            </a:pPr>
            <a:r>
              <a:rPr lang="en-US" sz="1100" dirty="0">
                <a:solidFill>
                  <a:srgbClr val="2C2419"/>
                </a:solidFill>
                <a:latin typeface="Calibri" pitchFamily="34" charset="0"/>
                <a:ea typeface="Calibri" pitchFamily="34" charset="-122"/>
                <a:cs typeface="Calibri" pitchFamily="34" charset="-120"/>
              </a:rPr>
              <a:t>Plugin ecosystem: PostGIS (maps), pgvector (AI), TimescaleDB (time-series).</a:t>
            </a:r>
            <a:endParaRPr lang="en-US" sz="1100" dirty="0"/>
          </a:p>
        </p:txBody>
      </p:sp>
      <p:sp>
        <p:nvSpPr>
          <p:cNvPr id="26" name="Shape 24"/>
          <p:cNvSpPr/>
          <p:nvPr/>
        </p:nvSpPr>
        <p:spPr>
          <a:xfrm>
            <a:off x="6126480" y="3063240"/>
            <a:ext cx="2606040" cy="1280160"/>
          </a:xfrm>
          <a:prstGeom prst="rect">
            <a:avLst/>
          </a:prstGeom>
          <a:solidFill>
            <a:srgbClr val="FFFFFF"/>
          </a:solidFill>
          <a:ln/>
          <a:effectLst>
            <a:outerShdw blurRad="76200" dist="25400" dir="8100000" algn="bl" rotWithShape="0">
              <a:srgbClr val="000000">
                <a:alpha val="10000"/>
              </a:srgbClr>
            </a:outerShdw>
          </a:effectLst>
        </p:spPr>
        <p:txBody>
          <a:bodyPr/>
          <a:lstStyle/>
          <a:p>
            <a:endParaRPr lang="en-US"/>
          </a:p>
        </p:txBody>
      </p:sp>
      <p:sp>
        <p:nvSpPr>
          <p:cNvPr id="27" name="Shape 25"/>
          <p:cNvSpPr/>
          <p:nvPr/>
        </p:nvSpPr>
        <p:spPr>
          <a:xfrm>
            <a:off x="6126480" y="3063240"/>
            <a:ext cx="54864" cy="1280160"/>
          </a:xfrm>
          <a:prstGeom prst="rect">
            <a:avLst/>
          </a:prstGeom>
          <a:solidFill>
            <a:srgbClr val="C4953A"/>
          </a:solidFill>
          <a:ln/>
        </p:spPr>
        <p:txBody>
          <a:bodyPr/>
          <a:lstStyle/>
          <a:p>
            <a:endParaRPr lang="en-US"/>
          </a:p>
        </p:txBody>
      </p:sp>
      <p:sp>
        <p:nvSpPr>
          <p:cNvPr id="28" name="Text 26"/>
          <p:cNvSpPr/>
          <p:nvPr/>
        </p:nvSpPr>
        <p:spPr>
          <a:xfrm>
            <a:off x="6309360" y="3200400"/>
            <a:ext cx="2240280" cy="320040"/>
          </a:xfrm>
          <a:prstGeom prst="rect">
            <a:avLst/>
          </a:prstGeom>
          <a:noFill/>
          <a:ln/>
        </p:spPr>
        <p:txBody>
          <a:bodyPr wrap="square" lIns="0" tIns="0" rIns="0" bIns="0" rtlCol="0" anchor="ctr"/>
          <a:lstStyle/>
          <a:p>
            <a:pPr marL="0" indent="0">
              <a:buNone/>
            </a:pPr>
            <a:r>
              <a:rPr lang="en-US" sz="1600" b="1" dirty="0">
                <a:solidFill>
                  <a:srgbClr val="C4953A"/>
                </a:solidFill>
                <a:latin typeface="Georgia" pitchFamily="34" charset="0"/>
                <a:ea typeface="Georgia" pitchFamily="34" charset="-122"/>
                <a:cs typeface="Georgia" pitchFamily="34" charset="-120"/>
              </a:rPr>
              <a:t>BOOLEAN Type</a:t>
            </a:r>
            <a:endParaRPr lang="en-US" sz="1600" dirty="0"/>
          </a:p>
        </p:txBody>
      </p:sp>
      <p:sp>
        <p:nvSpPr>
          <p:cNvPr id="29" name="Text 27"/>
          <p:cNvSpPr/>
          <p:nvPr/>
        </p:nvSpPr>
        <p:spPr>
          <a:xfrm>
            <a:off x="6309360" y="3566160"/>
            <a:ext cx="2240280" cy="685800"/>
          </a:xfrm>
          <a:prstGeom prst="rect">
            <a:avLst/>
          </a:prstGeom>
          <a:noFill/>
          <a:ln/>
        </p:spPr>
        <p:txBody>
          <a:bodyPr wrap="square" lIns="0" tIns="0" rIns="0" bIns="0" rtlCol="0" anchor="ctr"/>
          <a:lstStyle/>
          <a:p>
            <a:pPr marL="0" indent="0">
              <a:lnSpc>
                <a:spcPct val="120000"/>
              </a:lnSpc>
              <a:buNone/>
            </a:pPr>
            <a:r>
              <a:rPr lang="en-US" sz="1100" dirty="0">
                <a:solidFill>
                  <a:srgbClr val="2C2419"/>
                </a:solidFill>
                <a:latin typeface="Calibri" pitchFamily="34" charset="0"/>
                <a:ea typeface="Calibri" pitchFamily="34" charset="-122"/>
                <a:cs typeface="Calibri" pitchFamily="34" charset="-120"/>
              </a:rPr>
              <a:t>Real true/false values. No more TINYINT(1) workarounds like MySQL.</a:t>
            </a:r>
            <a:endParaRPr lang="en-US" sz="11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AF7F2"/>
        </a:solidFill>
        <a:effectLst/>
      </p:bgPr>
    </p:bg>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B85042"/>
          </a:solidFill>
          <a:ln/>
        </p:spPr>
        <p:txBody>
          <a:bodyPr/>
          <a:lstStyle/>
          <a:p>
            <a:endParaRPr lang="en-US"/>
          </a:p>
        </p:txBody>
      </p:sp>
      <p:sp>
        <p:nvSpPr>
          <p:cNvPr id="3" name="Text 1"/>
          <p:cNvSpPr/>
          <p:nvPr/>
        </p:nvSpPr>
        <p:spPr>
          <a:xfrm>
            <a:off x="548640" y="228600"/>
            <a:ext cx="8046720" cy="594360"/>
          </a:xfrm>
          <a:prstGeom prst="rect">
            <a:avLst/>
          </a:prstGeom>
          <a:noFill/>
          <a:ln/>
        </p:spPr>
        <p:txBody>
          <a:bodyPr wrap="square" lIns="0" tIns="0" rIns="0" bIns="0" rtlCol="0" anchor="ctr"/>
          <a:lstStyle/>
          <a:p>
            <a:pPr marL="0" indent="0">
              <a:buNone/>
            </a:pPr>
            <a:r>
              <a:rPr lang="en-US" sz="2800" b="1" dirty="0">
                <a:solidFill>
                  <a:srgbClr val="B85042"/>
                </a:solidFill>
                <a:latin typeface="Georgia" pitchFamily="34" charset="0"/>
                <a:ea typeface="Georgia" pitchFamily="34" charset="-122"/>
                <a:cs typeface="Georgia" pitchFamily="34" charset="-120"/>
              </a:rPr>
              <a:t>Connecting PHP to PostgreSQL</a:t>
            </a:r>
            <a:endParaRPr lang="en-US" sz="2800" dirty="0"/>
          </a:p>
        </p:txBody>
      </p:sp>
      <p:sp>
        <p:nvSpPr>
          <p:cNvPr id="4" name="Shape 2"/>
          <p:cNvSpPr/>
          <p:nvPr/>
        </p:nvSpPr>
        <p:spPr>
          <a:xfrm>
            <a:off x="548640" y="822960"/>
            <a:ext cx="2743200" cy="0"/>
          </a:xfrm>
          <a:prstGeom prst="line">
            <a:avLst/>
          </a:prstGeom>
          <a:noFill/>
          <a:ln w="25400">
            <a:solidFill>
              <a:srgbClr val="C4953A"/>
            </a:solidFill>
            <a:prstDash val="solid"/>
          </a:ln>
        </p:spPr>
        <p:txBody>
          <a:bodyPr/>
          <a:lstStyle/>
          <a:p>
            <a:endParaRPr lang="en-US"/>
          </a:p>
        </p:txBody>
      </p:sp>
      <p:sp>
        <p:nvSpPr>
          <p:cNvPr id="5" name="Text 3"/>
          <p:cNvSpPr/>
          <p:nvPr/>
        </p:nvSpPr>
        <p:spPr>
          <a:xfrm>
            <a:off x="548640" y="1005840"/>
            <a:ext cx="8046720" cy="320040"/>
          </a:xfrm>
          <a:prstGeom prst="rect">
            <a:avLst/>
          </a:prstGeom>
          <a:noFill/>
          <a:ln/>
        </p:spPr>
        <p:txBody>
          <a:bodyPr wrap="square" rtlCol="0" anchor="ctr"/>
          <a:lstStyle/>
          <a:p>
            <a:pPr marL="0" indent="0">
              <a:buNone/>
            </a:pPr>
            <a:r>
              <a:rPr lang="en-US" sz="1600" i="1" dirty="0">
                <a:solidFill>
                  <a:srgbClr val="8C8279"/>
                </a:solidFill>
                <a:latin typeface="Georgia" pitchFamily="34" charset="0"/>
                <a:ea typeface="Georgia" pitchFamily="34" charset="-122"/>
                <a:cs typeface="Georgia" pitchFamily="34" charset="-120"/>
              </a:rPr>
              <a:t>One line changes. That’s it.</a:t>
            </a:r>
            <a:endParaRPr lang="en-US" sz="1600" dirty="0"/>
          </a:p>
        </p:txBody>
      </p:sp>
      <p:sp>
        <p:nvSpPr>
          <p:cNvPr id="6" name="Text 4"/>
          <p:cNvSpPr/>
          <p:nvPr/>
        </p:nvSpPr>
        <p:spPr>
          <a:xfrm>
            <a:off x="457200" y="1463040"/>
            <a:ext cx="3977640" cy="320040"/>
          </a:xfrm>
          <a:prstGeom prst="rect">
            <a:avLst/>
          </a:prstGeom>
          <a:noFill/>
          <a:ln/>
        </p:spPr>
        <p:txBody>
          <a:bodyPr wrap="square" lIns="0" tIns="0" rIns="0" bIns="0" rtlCol="0" anchor="ctr"/>
          <a:lstStyle/>
          <a:p>
            <a:pPr marL="0" indent="0">
              <a:buNone/>
            </a:pPr>
            <a:r>
              <a:rPr lang="en-US" sz="1400" b="1" dirty="0">
                <a:solidFill>
                  <a:srgbClr val="8C8279"/>
                </a:solidFill>
                <a:latin typeface="Georgia" pitchFamily="34" charset="0"/>
                <a:ea typeface="Georgia" pitchFamily="34" charset="-122"/>
                <a:cs typeface="Georgia" pitchFamily="34" charset="-120"/>
              </a:rPr>
              <a:t>MySQL (What You Know)</a:t>
            </a:r>
            <a:endParaRPr lang="en-US" sz="1400" dirty="0"/>
          </a:p>
        </p:txBody>
      </p:sp>
      <p:sp>
        <p:nvSpPr>
          <p:cNvPr id="7" name="Shape 5"/>
          <p:cNvSpPr/>
          <p:nvPr/>
        </p:nvSpPr>
        <p:spPr>
          <a:xfrm>
            <a:off x="457200" y="1783080"/>
            <a:ext cx="3977640" cy="1371600"/>
          </a:xfrm>
          <a:prstGeom prst="rect">
            <a:avLst/>
          </a:prstGeom>
          <a:solidFill>
            <a:srgbClr val="F5F2ED"/>
          </a:solidFill>
          <a:ln/>
        </p:spPr>
        <p:txBody>
          <a:bodyPr/>
          <a:lstStyle/>
          <a:p>
            <a:endParaRPr lang="en-US"/>
          </a:p>
        </p:txBody>
      </p:sp>
      <p:sp>
        <p:nvSpPr>
          <p:cNvPr id="8" name="Text 6"/>
          <p:cNvSpPr/>
          <p:nvPr/>
        </p:nvSpPr>
        <p:spPr>
          <a:xfrm>
            <a:off x="594360" y="1828800"/>
            <a:ext cx="3749040" cy="1280160"/>
          </a:xfrm>
          <a:prstGeom prst="rect">
            <a:avLst/>
          </a:prstGeom>
          <a:noFill/>
          <a:ln/>
        </p:spPr>
        <p:txBody>
          <a:bodyPr wrap="square" rtlCol="0" anchor="ctr"/>
          <a:lstStyle/>
          <a:p>
            <a:pPr marL="0" indent="0">
              <a:lnSpc>
                <a:spcPct val="110000"/>
              </a:lnSpc>
              <a:buNone/>
            </a:pPr>
            <a:r>
              <a:rPr lang="en-US" sz="1100" dirty="0">
                <a:solidFill>
                  <a:srgbClr val="8C8279"/>
                </a:solidFill>
                <a:latin typeface="Consolas" pitchFamily="34" charset="0"/>
                <a:ea typeface="Consolas" pitchFamily="34" charset="-122"/>
                <a:cs typeface="Consolas" pitchFamily="34" charset="-120"/>
              </a:rPr>
              <a:t>&lt;?</a:t>
            </a:r>
            <a:r>
              <a:rPr lang="en-US" sz="1100" dirty="0" err="1">
                <a:solidFill>
                  <a:srgbClr val="8C8279"/>
                </a:solidFill>
                <a:latin typeface="Consolas" pitchFamily="34" charset="0"/>
                <a:ea typeface="Consolas" pitchFamily="34" charset="-122"/>
                <a:cs typeface="Consolas" pitchFamily="34" charset="-120"/>
              </a:rPr>
              <a:t>php</a:t>
            </a:r>
            <a:endParaRPr lang="en-US" sz="1100" dirty="0"/>
          </a:p>
          <a:p>
            <a:pPr marL="0" indent="0">
              <a:lnSpc>
                <a:spcPct val="110000"/>
              </a:lnSpc>
              <a:buNone/>
            </a:pPr>
            <a:r>
              <a:rPr lang="en-US" sz="1100" dirty="0">
                <a:solidFill>
                  <a:srgbClr val="2C2419"/>
                </a:solidFill>
                <a:latin typeface="Consolas" pitchFamily="34" charset="0"/>
                <a:ea typeface="Consolas" pitchFamily="34" charset="-122"/>
                <a:cs typeface="Consolas" pitchFamily="34" charset="-120"/>
              </a:rPr>
              <a:t>$pdo = new PDO(</a:t>
            </a:r>
            <a:endParaRPr lang="en-US" sz="1100" dirty="0"/>
          </a:p>
          <a:p>
            <a:pPr marL="0" indent="0">
              <a:lnSpc>
                <a:spcPct val="110000"/>
              </a:lnSpc>
              <a:buNone/>
            </a:pPr>
            <a:r>
              <a:rPr lang="en-US" sz="1100" dirty="0">
                <a:solidFill>
                  <a:srgbClr val="2C2419"/>
                </a:solidFill>
                <a:latin typeface="Consolas" pitchFamily="34" charset="0"/>
                <a:ea typeface="Consolas" pitchFamily="34" charset="-122"/>
                <a:cs typeface="Consolas" pitchFamily="34" charset="-120"/>
              </a:rPr>
              <a:t>  '</a:t>
            </a:r>
            <a:r>
              <a:rPr lang="en-US" sz="1100" b="1" dirty="0">
                <a:solidFill>
                  <a:srgbClr val="B85042"/>
                </a:solidFill>
                <a:latin typeface="Consolas" pitchFamily="34" charset="0"/>
                <a:ea typeface="Consolas" pitchFamily="34" charset="-122"/>
                <a:cs typeface="Consolas" pitchFamily="34" charset="-120"/>
              </a:rPr>
              <a:t>mysql</a:t>
            </a:r>
            <a:r>
              <a:rPr lang="en-US" sz="1100" dirty="0">
                <a:solidFill>
                  <a:srgbClr val="2C2419"/>
                </a:solidFill>
                <a:latin typeface="Consolas" pitchFamily="34" charset="0"/>
                <a:ea typeface="Consolas" pitchFamily="34" charset="-122"/>
                <a:cs typeface="Consolas" pitchFamily="34" charset="-120"/>
              </a:rPr>
              <a:t>:host=localhost;</a:t>
            </a:r>
            <a:endParaRPr lang="en-US" sz="1100" dirty="0"/>
          </a:p>
          <a:p>
            <a:pPr marL="0" indent="0">
              <a:lnSpc>
                <a:spcPct val="110000"/>
              </a:lnSpc>
              <a:buNone/>
            </a:pPr>
            <a:r>
              <a:rPr lang="en-US" sz="1100" dirty="0">
                <a:solidFill>
                  <a:srgbClr val="2C2419"/>
                </a:solidFill>
                <a:latin typeface="Consolas" pitchFamily="34" charset="0"/>
                <a:ea typeface="Consolas" pitchFamily="34" charset="-122"/>
                <a:cs typeface="Consolas" pitchFamily="34" charset="-120"/>
              </a:rPr>
              <a:t>   dbname=</a:t>
            </a:r>
            <a:r>
              <a:rPr lang="en-US" sz="1100" dirty="0" err="1">
                <a:solidFill>
                  <a:srgbClr val="2C2419"/>
                </a:solidFill>
                <a:latin typeface="Consolas" pitchFamily="34" charset="0"/>
                <a:ea typeface="Consolas" pitchFamily="34" charset="-122"/>
                <a:cs typeface="Consolas" pitchFamily="34" charset="-120"/>
              </a:rPr>
              <a:t>my_store</a:t>
            </a:r>
            <a:r>
              <a:rPr lang="en-US" sz="1100" dirty="0">
                <a:solidFill>
                  <a:srgbClr val="2C2419"/>
                </a:solidFill>
                <a:latin typeface="Consolas" pitchFamily="34" charset="0"/>
                <a:ea typeface="Consolas" pitchFamily="34" charset="-122"/>
                <a:cs typeface="Consolas" pitchFamily="34" charset="-120"/>
              </a:rPr>
              <a:t>',</a:t>
            </a:r>
            <a:endParaRPr lang="en-US" sz="1100" dirty="0"/>
          </a:p>
          <a:p>
            <a:pPr marL="0" indent="0">
              <a:lnSpc>
                <a:spcPct val="110000"/>
              </a:lnSpc>
              <a:buNone/>
            </a:pPr>
            <a:r>
              <a:rPr lang="en-US" sz="1100" dirty="0">
                <a:solidFill>
                  <a:srgbClr val="2C2419"/>
                </a:solidFill>
                <a:latin typeface="Consolas" pitchFamily="34" charset="0"/>
                <a:ea typeface="Consolas" pitchFamily="34" charset="-122"/>
                <a:cs typeface="Consolas" pitchFamily="34" charset="-120"/>
              </a:rPr>
              <a:t>  'username', 'password'</a:t>
            </a:r>
            <a:endParaRPr lang="en-US" sz="1100" dirty="0"/>
          </a:p>
          <a:p>
            <a:pPr marL="0" indent="0">
              <a:lnSpc>
                <a:spcPct val="110000"/>
              </a:lnSpc>
              <a:buNone/>
            </a:pPr>
            <a:r>
              <a:rPr lang="en-US" sz="1100" dirty="0">
                <a:solidFill>
                  <a:srgbClr val="8C8279"/>
                </a:solidFill>
                <a:latin typeface="Consolas" pitchFamily="34" charset="0"/>
                <a:ea typeface="Consolas" pitchFamily="34" charset="-122"/>
                <a:cs typeface="Consolas" pitchFamily="34" charset="-120"/>
              </a:rPr>
              <a:t>);</a:t>
            </a:r>
            <a:endParaRPr lang="en-US" sz="1100" dirty="0"/>
          </a:p>
          <a:p>
            <a:pPr marL="0" indent="0">
              <a:lnSpc>
                <a:spcPct val="110000"/>
              </a:lnSpc>
              <a:buNone/>
            </a:pPr>
            <a:r>
              <a:rPr lang="en-US" sz="1100" dirty="0">
                <a:solidFill>
                  <a:srgbClr val="8C8279"/>
                </a:solidFill>
                <a:latin typeface="Consolas" pitchFamily="34" charset="0"/>
                <a:ea typeface="Consolas" pitchFamily="34" charset="-122"/>
                <a:cs typeface="Consolas" pitchFamily="34" charset="-120"/>
              </a:rPr>
              <a:t>?&gt;</a:t>
            </a:r>
            <a:endParaRPr lang="en-US" sz="1100" dirty="0"/>
          </a:p>
        </p:txBody>
      </p:sp>
      <p:sp>
        <p:nvSpPr>
          <p:cNvPr id="9" name="Text 7"/>
          <p:cNvSpPr/>
          <p:nvPr/>
        </p:nvSpPr>
        <p:spPr>
          <a:xfrm>
            <a:off x="4709160" y="1463040"/>
            <a:ext cx="3977640" cy="320040"/>
          </a:xfrm>
          <a:prstGeom prst="rect">
            <a:avLst/>
          </a:prstGeom>
          <a:noFill/>
          <a:ln/>
        </p:spPr>
        <p:txBody>
          <a:bodyPr wrap="square" lIns="0" tIns="0" rIns="0" bIns="0" rtlCol="0" anchor="ctr"/>
          <a:lstStyle/>
          <a:p>
            <a:pPr marL="0" indent="0">
              <a:buNone/>
            </a:pPr>
            <a:r>
              <a:rPr lang="en-US" sz="1400" b="1" dirty="0">
                <a:solidFill>
                  <a:srgbClr val="6B8F71"/>
                </a:solidFill>
                <a:latin typeface="Georgia" pitchFamily="34" charset="0"/>
                <a:ea typeface="Georgia" pitchFamily="34" charset="-122"/>
                <a:cs typeface="Georgia" pitchFamily="34" charset="-120"/>
              </a:rPr>
              <a:t>PostgreSQL (Almost Identical!)</a:t>
            </a:r>
            <a:endParaRPr lang="en-US" sz="1400" dirty="0"/>
          </a:p>
        </p:txBody>
      </p:sp>
      <p:sp>
        <p:nvSpPr>
          <p:cNvPr id="10" name="Shape 8"/>
          <p:cNvSpPr/>
          <p:nvPr/>
        </p:nvSpPr>
        <p:spPr>
          <a:xfrm>
            <a:off x="4709160" y="1783080"/>
            <a:ext cx="3977640" cy="1371600"/>
          </a:xfrm>
          <a:prstGeom prst="rect">
            <a:avLst/>
          </a:prstGeom>
          <a:solidFill>
            <a:srgbClr val="F5F2ED"/>
          </a:solidFill>
          <a:ln/>
        </p:spPr>
        <p:txBody>
          <a:bodyPr/>
          <a:lstStyle/>
          <a:p>
            <a:endParaRPr lang="en-US"/>
          </a:p>
        </p:txBody>
      </p:sp>
      <p:sp>
        <p:nvSpPr>
          <p:cNvPr id="11" name="Text 9"/>
          <p:cNvSpPr/>
          <p:nvPr/>
        </p:nvSpPr>
        <p:spPr>
          <a:xfrm>
            <a:off x="4846320" y="1828800"/>
            <a:ext cx="3749040" cy="1280160"/>
          </a:xfrm>
          <a:prstGeom prst="rect">
            <a:avLst/>
          </a:prstGeom>
          <a:noFill/>
          <a:ln/>
        </p:spPr>
        <p:txBody>
          <a:bodyPr wrap="square" rtlCol="0" anchor="ctr"/>
          <a:lstStyle/>
          <a:p>
            <a:pPr marL="0" indent="0">
              <a:lnSpc>
                <a:spcPct val="110000"/>
              </a:lnSpc>
              <a:buNone/>
            </a:pPr>
            <a:r>
              <a:rPr lang="en-US" sz="1100" dirty="0">
                <a:solidFill>
                  <a:srgbClr val="8C8279"/>
                </a:solidFill>
                <a:latin typeface="Consolas" pitchFamily="34" charset="0"/>
                <a:ea typeface="Consolas" pitchFamily="34" charset="-122"/>
                <a:cs typeface="Consolas" pitchFamily="34" charset="-120"/>
              </a:rPr>
              <a:t>&lt;?</a:t>
            </a:r>
            <a:r>
              <a:rPr lang="en-US" sz="1100" dirty="0" err="1">
                <a:solidFill>
                  <a:srgbClr val="8C8279"/>
                </a:solidFill>
                <a:latin typeface="Consolas" pitchFamily="34" charset="0"/>
                <a:ea typeface="Consolas" pitchFamily="34" charset="-122"/>
                <a:cs typeface="Consolas" pitchFamily="34" charset="-120"/>
              </a:rPr>
              <a:t>php</a:t>
            </a:r>
            <a:endParaRPr lang="en-US" sz="1100" dirty="0"/>
          </a:p>
          <a:p>
            <a:pPr marL="0" indent="0">
              <a:lnSpc>
                <a:spcPct val="110000"/>
              </a:lnSpc>
              <a:buNone/>
            </a:pPr>
            <a:r>
              <a:rPr lang="en-US" sz="1100" dirty="0">
                <a:solidFill>
                  <a:srgbClr val="2C2419"/>
                </a:solidFill>
                <a:latin typeface="Consolas" pitchFamily="34" charset="0"/>
                <a:ea typeface="Consolas" pitchFamily="34" charset="-122"/>
                <a:cs typeface="Consolas" pitchFamily="34" charset="-120"/>
              </a:rPr>
              <a:t>$pdo = new PDO(</a:t>
            </a:r>
            <a:endParaRPr lang="en-US" sz="1100" dirty="0"/>
          </a:p>
          <a:p>
            <a:pPr marL="0" indent="0">
              <a:lnSpc>
                <a:spcPct val="110000"/>
              </a:lnSpc>
              <a:buNone/>
            </a:pPr>
            <a:r>
              <a:rPr lang="en-US" sz="1100" dirty="0">
                <a:solidFill>
                  <a:srgbClr val="2C2419"/>
                </a:solidFill>
                <a:latin typeface="Consolas" pitchFamily="34" charset="0"/>
                <a:ea typeface="Consolas" pitchFamily="34" charset="-122"/>
                <a:cs typeface="Consolas" pitchFamily="34" charset="-120"/>
              </a:rPr>
              <a:t>  '</a:t>
            </a:r>
            <a:r>
              <a:rPr lang="en-US" sz="1100" b="1" dirty="0">
                <a:solidFill>
                  <a:srgbClr val="6B8F71"/>
                </a:solidFill>
                <a:latin typeface="Consolas" pitchFamily="34" charset="0"/>
                <a:ea typeface="Consolas" pitchFamily="34" charset="-122"/>
                <a:cs typeface="Consolas" pitchFamily="34" charset="-120"/>
              </a:rPr>
              <a:t>pgsql</a:t>
            </a:r>
            <a:r>
              <a:rPr lang="en-US" sz="1100" dirty="0">
                <a:solidFill>
                  <a:srgbClr val="2C2419"/>
                </a:solidFill>
                <a:latin typeface="Consolas" pitchFamily="34" charset="0"/>
                <a:ea typeface="Consolas" pitchFamily="34" charset="-122"/>
                <a:cs typeface="Consolas" pitchFamily="34" charset="-120"/>
              </a:rPr>
              <a:t>:host=localhost;</a:t>
            </a:r>
            <a:endParaRPr lang="en-US" sz="1100" dirty="0"/>
          </a:p>
          <a:p>
            <a:pPr marL="0" indent="0">
              <a:lnSpc>
                <a:spcPct val="110000"/>
              </a:lnSpc>
              <a:buNone/>
            </a:pPr>
            <a:r>
              <a:rPr lang="en-US" sz="1100" dirty="0">
                <a:solidFill>
                  <a:srgbClr val="2C2419"/>
                </a:solidFill>
                <a:latin typeface="Consolas" pitchFamily="34" charset="0"/>
                <a:ea typeface="Consolas" pitchFamily="34" charset="-122"/>
                <a:cs typeface="Consolas" pitchFamily="34" charset="-120"/>
              </a:rPr>
              <a:t>   dbname=</a:t>
            </a:r>
            <a:r>
              <a:rPr lang="en-US" sz="1100" dirty="0" err="1">
                <a:solidFill>
                  <a:srgbClr val="2C2419"/>
                </a:solidFill>
                <a:latin typeface="Consolas" pitchFamily="34" charset="0"/>
                <a:ea typeface="Consolas" pitchFamily="34" charset="-122"/>
                <a:cs typeface="Consolas" pitchFamily="34" charset="-120"/>
              </a:rPr>
              <a:t>my_store</a:t>
            </a:r>
            <a:r>
              <a:rPr lang="en-US" sz="1100" dirty="0">
                <a:solidFill>
                  <a:srgbClr val="2C2419"/>
                </a:solidFill>
                <a:latin typeface="Consolas" pitchFamily="34" charset="0"/>
                <a:ea typeface="Consolas" pitchFamily="34" charset="-122"/>
                <a:cs typeface="Consolas" pitchFamily="34" charset="-120"/>
              </a:rPr>
              <a:t>',</a:t>
            </a:r>
            <a:endParaRPr lang="en-US" sz="1100" dirty="0"/>
          </a:p>
          <a:p>
            <a:pPr marL="0" indent="0">
              <a:lnSpc>
                <a:spcPct val="110000"/>
              </a:lnSpc>
              <a:buNone/>
            </a:pPr>
            <a:r>
              <a:rPr lang="en-US" sz="1100" dirty="0">
                <a:solidFill>
                  <a:srgbClr val="2C2419"/>
                </a:solidFill>
                <a:latin typeface="Consolas" pitchFamily="34" charset="0"/>
                <a:ea typeface="Consolas" pitchFamily="34" charset="-122"/>
                <a:cs typeface="Consolas" pitchFamily="34" charset="-120"/>
              </a:rPr>
              <a:t>  'username', 'password'</a:t>
            </a:r>
            <a:endParaRPr lang="en-US" sz="1100" dirty="0"/>
          </a:p>
          <a:p>
            <a:pPr marL="0" indent="0">
              <a:lnSpc>
                <a:spcPct val="110000"/>
              </a:lnSpc>
              <a:buNone/>
            </a:pPr>
            <a:r>
              <a:rPr lang="en-US" sz="1100" dirty="0">
                <a:solidFill>
                  <a:srgbClr val="8C8279"/>
                </a:solidFill>
                <a:latin typeface="Consolas" pitchFamily="34" charset="0"/>
                <a:ea typeface="Consolas" pitchFamily="34" charset="-122"/>
                <a:cs typeface="Consolas" pitchFamily="34" charset="-120"/>
              </a:rPr>
              <a:t>);</a:t>
            </a:r>
            <a:endParaRPr lang="en-US" sz="1100" dirty="0"/>
          </a:p>
          <a:p>
            <a:pPr marL="0" indent="0">
              <a:lnSpc>
                <a:spcPct val="110000"/>
              </a:lnSpc>
              <a:buNone/>
            </a:pPr>
            <a:r>
              <a:rPr lang="en-US" sz="1100" dirty="0">
                <a:solidFill>
                  <a:srgbClr val="8C8279"/>
                </a:solidFill>
                <a:latin typeface="Consolas" pitchFamily="34" charset="0"/>
                <a:ea typeface="Consolas" pitchFamily="34" charset="-122"/>
                <a:cs typeface="Consolas" pitchFamily="34" charset="-120"/>
              </a:rPr>
              <a:t>?&gt;</a:t>
            </a:r>
            <a:endParaRPr lang="en-US" sz="1100" dirty="0"/>
          </a:p>
        </p:txBody>
      </p:sp>
      <p:sp>
        <p:nvSpPr>
          <p:cNvPr id="12" name="Text 10"/>
          <p:cNvSpPr/>
          <p:nvPr/>
        </p:nvSpPr>
        <p:spPr>
          <a:xfrm>
            <a:off x="4160520" y="2103120"/>
            <a:ext cx="731520" cy="548640"/>
          </a:xfrm>
          <a:prstGeom prst="rect">
            <a:avLst/>
          </a:prstGeom>
          <a:noFill/>
          <a:ln/>
        </p:spPr>
        <p:txBody>
          <a:bodyPr wrap="square" rtlCol="0" anchor="ctr"/>
          <a:lstStyle/>
          <a:p>
            <a:pPr marL="0" indent="0" algn="ctr">
              <a:buNone/>
            </a:pPr>
            <a:r>
              <a:rPr lang="en-US" sz="3600" dirty="0">
                <a:solidFill>
                  <a:srgbClr val="C4953A"/>
                </a:solidFill>
                <a:latin typeface="Georgia" pitchFamily="34" charset="0"/>
                <a:ea typeface="Georgia" pitchFamily="34" charset="-122"/>
                <a:cs typeface="Georgia" pitchFamily="34" charset="-120"/>
              </a:rPr>
              <a:t>→</a:t>
            </a:r>
            <a:endParaRPr lang="en-US" sz="3600" dirty="0"/>
          </a:p>
        </p:txBody>
      </p:sp>
      <p:sp>
        <p:nvSpPr>
          <p:cNvPr id="13" name="Shape 11"/>
          <p:cNvSpPr/>
          <p:nvPr/>
        </p:nvSpPr>
        <p:spPr>
          <a:xfrm>
            <a:off x="457200" y="3383280"/>
            <a:ext cx="8229600" cy="822960"/>
          </a:xfrm>
          <a:prstGeom prst="rect">
            <a:avLst/>
          </a:prstGeom>
          <a:solidFill>
            <a:srgbClr val="FBF5E6"/>
          </a:solidFill>
          <a:ln/>
        </p:spPr>
        <p:txBody>
          <a:bodyPr/>
          <a:lstStyle/>
          <a:p>
            <a:endParaRPr lang="en-US"/>
          </a:p>
        </p:txBody>
      </p:sp>
      <p:sp>
        <p:nvSpPr>
          <p:cNvPr id="14" name="Shape 12"/>
          <p:cNvSpPr/>
          <p:nvPr/>
        </p:nvSpPr>
        <p:spPr>
          <a:xfrm>
            <a:off x="457200" y="3383280"/>
            <a:ext cx="54864" cy="822960"/>
          </a:xfrm>
          <a:prstGeom prst="rect">
            <a:avLst/>
          </a:prstGeom>
          <a:solidFill>
            <a:srgbClr val="C4953A"/>
          </a:solidFill>
          <a:ln/>
        </p:spPr>
        <p:txBody>
          <a:bodyPr/>
          <a:lstStyle/>
          <a:p>
            <a:endParaRPr lang="en-US"/>
          </a:p>
        </p:txBody>
      </p:sp>
      <p:sp>
        <p:nvSpPr>
          <p:cNvPr id="15" name="Text 13"/>
          <p:cNvSpPr/>
          <p:nvPr/>
        </p:nvSpPr>
        <p:spPr>
          <a:xfrm>
            <a:off x="685800" y="3383280"/>
            <a:ext cx="7772400" cy="822960"/>
          </a:xfrm>
          <a:prstGeom prst="rect">
            <a:avLst/>
          </a:prstGeom>
          <a:noFill/>
          <a:ln/>
        </p:spPr>
        <p:txBody>
          <a:bodyPr wrap="square" rtlCol="0" anchor="ctr"/>
          <a:lstStyle/>
          <a:p>
            <a:pPr marL="0" indent="0">
              <a:lnSpc>
                <a:spcPct val="130000"/>
              </a:lnSpc>
              <a:buNone/>
            </a:pPr>
            <a:r>
              <a:rPr lang="en-US" sz="1200" b="1" dirty="0">
                <a:solidFill>
                  <a:srgbClr val="C4953A"/>
                </a:solidFill>
                <a:latin typeface="Calibri" pitchFamily="34" charset="0"/>
                <a:ea typeface="Calibri" pitchFamily="34" charset="-122"/>
                <a:cs typeface="Calibri" pitchFamily="34" charset="-120"/>
              </a:rPr>
              <a:t>The PDO magic: </a:t>
            </a:r>
            <a:r>
              <a:rPr lang="en-US" sz="1200" dirty="0">
                <a:solidFill>
                  <a:srgbClr val="2C2419"/>
                </a:solidFill>
                <a:latin typeface="Calibri" pitchFamily="34" charset="0"/>
                <a:ea typeface="Calibri" pitchFamily="34" charset="-122"/>
                <a:cs typeface="Calibri" pitchFamily="34" charset="-120"/>
              </a:rPr>
              <a:t>PHP Data Objects abstracts the database connection. Your prepared statements, fetch methods, and error handling code stays exactly the same. Swap one word in the connection string, and you’re running on Postgres.</a:t>
            </a:r>
            <a:endParaRPr lang="en-US" sz="1200" dirty="0"/>
          </a:p>
        </p:txBody>
      </p:sp>
      <p:pic>
        <p:nvPicPr>
          <p:cNvPr id="16" name="Image 0" descr="preencoded.png"/>
          <p:cNvPicPr>
            <a:picLocks noChangeAspect="1"/>
          </p:cNvPicPr>
          <p:nvPr/>
        </p:nvPicPr>
        <p:blipFill>
          <a:blip r:embed="rId3"/>
          <a:stretch>
            <a:fillRect/>
          </a:stretch>
        </p:blipFill>
        <p:spPr>
          <a:xfrm>
            <a:off x="594360" y="4434840"/>
            <a:ext cx="274320" cy="274320"/>
          </a:xfrm>
          <a:prstGeom prst="rect">
            <a:avLst/>
          </a:prstGeom>
        </p:spPr>
      </p:pic>
      <p:sp>
        <p:nvSpPr>
          <p:cNvPr id="17" name="Text 14"/>
          <p:cNvSpPr/>
          <p:nvPr/>
        </p:nvSpPr>
        <p:spPr>
          <a:xfrm>
            <a:off x="960120" y="4389120"/>
            <a:ext cx="7680960" cy="365760"/>
          </a:xfrm>
          <a:prstGeom prst="rect">
            <a:avLst/>
          </a:prstGeom>
          <a:noFill/>
          <a:ln/>
        </p:spPr>
        <p:txBody>
          <a:bodyPr wrap="square" rtlCol="0" anchor="ctr"/>
          <a:lstStyle/>
          <a:p>
            <a:pPr marL="0" indent="0">
              <a:buNone/>
            </a:pPr>
            <a:r>
              <a:rPr lang="en-US" sz="1200" b="1" dirty="0">
                <a:solidFill>
                  <a:srgbClr val="8C8279"/>
                </a:solidFill>
                <a:latin typeface="Calibri" pitchFamily="34" charset="0"/>
                <a:ea typeface="Calibri" pitchFamily="34" charset="-122"/>
                <a:cs typeface="Calibri" pitchFamily="34" charset="-120"/>
              </a:rPr>
              <a:t>Hosting tip: </a:t>
            </a:r>
            <a:r>
              <a:rPr lang="en-US" sz="1200" dirty="0">
                <a:solidFill>
                  <a:srgbClr val="8C8279"/>
                </a:solidFill>
                <a:latin typeface="Calibri" pitchFamily="34" charset="0"/>
                <a:ea typeface="Calibri" pitchFamily="34" charset="-122"/>
                <a:cs typeface="Calibri" pitchFamily="34" charset="-120"/>
              </a:rPr>
              <a:t>Most shared hosts default to MySQL. For Postgres hosting, try Railway, Render, or Supabase—free for small projects.</a:t>
            </a:r>
            <a:endParaRPr lang="en-US" sz="1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3D3229"/>
        </a:solidFill>
        <a:effectLst/>
      </p:bgPr>
    </p:bg>
    <p:spTree>
      <p:nvGrpSpPr>
        <p:cNvPr id="1" name=""/>
        <p:cNvGrpSpPr/>
        <p:nvPr/>
      </p:nvGrpSpPr>
      <p:grpSpPr>
        <a:xfrm>
          <a:off x="0" y="0"/>
          <a:ext cx="0" cy="0"/>
          <a:chOff x="0" y="0"/>
          <a:chExt cx="0" cy="0"/>
        </a:xfrm>
      </p:grpSpPr>
      <p:sp>
        <p:nvSpPr>
          <p:cNvPr id="2" name="Shape 0"/>
          <p:cNvSpPr/>
          <p:nvPr/>
        </p:nvSpPr>
        <p:spPr>
          <a:xfrm>
            <a:off x="0" y="0"/>
            <a:ext cx="137160" cy="5143500"/>
          </a:xfrm>
          <a:prstGeom prst="rect">
            <a:avLst/>
          </a:prstGeom>
          <a:solidFill>
            <a:srgbClr val="B85042"/>
          </a:solidFill>
          <a:ln/>
        </p:spPr>
        <p:txBody>
          <a:bodyPr/>
          <a:lstStyle/>
          <a:p>
            <a:endParaRPr lang="en-US"/>
          </a:p>
        </p:txBody>
      </p:sp>
      <p:sp>
        <p:nvSpPr>
          <p:cNvPr id="3" name="Shape 1"/>
          <p:cNvSpPr/>
          <p:nvPr/>
        </p:nvSpPr>
        <p:spPr>
          <a:xfrm>
            <a:off x="137160" y="0"/>
            <a:ext cx="45720" cy="5143500"/>
          </a:xfrm>
          <a:prstGeom prst="rect">
            <a:avLst/>
          </a:prstGeom>
          <a:solidFill>
            <a:srgbClr val="C4953A"/>
          </a:solidFill>
          <a:ln/>
        </p:spPr>
        <p:txBody>
          <a:bodyPr/>
          <a:lstStyle/>
          <a:p>
            <a:endParaRPr lang="en-US"/>
          </a:p>
        </p:txBody>
      </p:sp>
      <p:sp>
        <p:nvSpPr>
          <p:cNvPr id="4" name="Shape 2"/>
          <p:cNvSpPr/>
          <p:nvPr/>
        </p:nvSpPr>
        <p:spPr>
          <a:xfrm>
            <a:off x="640080" y="1645920"/>
            <a:ext cx="822960" cy="822960"/>
          </a:xfrm>
          <a:prstGeom prst="ellipse">
            <a:avLst/>
          </a:prstGeom>
          <a:solidFill>
            <a:srgbClr val="B85042"/>
          </a:solidFill>
          <a:ln/>
          <a:effectLst>
            <a:outerShdw blurRad="76200" dist="25400" dir="8100000" algn="bl" rotWithShape="0">
              <a:srgbClr val="000000">
                <a:alpha val="10000"/>
              </a:srgbClr>
            </a:outerShdw>
          </a:effectLst>
        </p:spPr>
        <p:txBody>
          <a:bodyPr/>
          <a:lstStyle/>
          <a:p>
            <a:endParaRPr lang="en-US"/>
          </a:p>
        </p:txBody>
      </p:sp>
      <p:pic>
        <p:nvPicPr>
          <p:cNvPr id="5" name="Image 0" descr="preencoded.png"/>
          <p:cNvPicPr>
            <a:picLocks noChangeAspect="1"/>
          </p:cNvPicPr>
          <p:nvPr/>
        </p:nvPicPr>
        <p:blipFill>
          <a:blip r:embed="rId3"/>
          <a:stretch>
            <a:fillRect/>
          </a:stretch>
        </p:blipFill>
        <p:spPr>
          <a:xfrm>
            <a:off x="845820" y="1851660"/>
            <a:ext cx="411480" cy="411480"/>
          </a:xfrm>
          <a:prstGeom prst="rect">
            <a:avLst/>
          </a:prstGeom>
        </p:spPr>
      </p:pic>
      <p:sp>
        <p:nvSpPr>
          <p:cNvPr id="6" name="Text 3"/>
          <p:cNvSpPr/>
          <p:nvPr/>
        </p:nvSpPr>
        <p:spPr>
          <a:xfrm>
            <a:off x="1828800" y="1463040"/>
            <a:ext cx="6400800" cy="1097280"/>
          </a:xfrm>
          <a:prstGeom prst="rect">
            <a:avLst/>
          </a:prstGeom>
          <a:noFill/>
          <a:ln/>
        </p:spPr>
        <p:txBody>
          <a:bodyPr wrap="square" rtlCol="0" anchor="ctr"/>
          <a:lstStyle/>
          <a:p>
            <a:pPr marL="0" indent="0">
              <a:buNone/>
            </a:pPr>
            <a:r>
              <a:rPr lang="en-US" sz="3800" b="1" dirty="0">
                <a:solidFill>
                  <a:srgbClr val="FFFFFF"/>
                </a:solidFill>
                <a:latin typeface="Georgia" pitchFamily="34" charset="0"/>
                <a:ea typeface="Georgia" pitchFamily="34" charset="-122"/>
                <a:cs typeface="Georgia" pitchFamily="34" charset="-120"/>
              </a:rPr>
              <a:t>Learning Path &amp; Resources</a:t>
            </a:r>
            <a:endParaRPr lang="en-US" sz="3800" dirty="0"/>
          </a:p>
        </p:txBody>
      </p:sp>
      <p:sp>
        <p:nvSpPr>
          <p:cNvPr id="7" name="Text 4"/>
          <p:cNvSpPr/>
          <p:nvPr/>
        </p:nvSpPr>
        <p:spPr>
          <a:xfrm>
            <a:off x="1828800" y="2560320"/>
            <a:ext cx="6400800" cy="731520"/>
          </a:xfrm>
          <a:prstGeom prst="rect">
            <a:avLst/>
          </a:prstGeom>
          <a:noFill/>
          <a:ln/>
        </p:spPr>
        <p:txBody>
          <a:bodyPr wrap="square" rtlCol="0" anchor="t"/>
          <a:lstStyle/>
          <a:p>
            <a:pPr marL="0" indent="0">
              <a:buNone/>
            </a:pPr>
            <a:r>
              <a:rPr lang="en-US" sz="1800" i="1" dirty="0">
                <a:solidFill>
                  <a:srgbClr val="A7BEAE"/>
                </a:solidFill>
                <a:latin typeface="Calibri" pitchFamily="34" charset="0"/>
                <a:ea typeface="Calibri" pitchFamily="34" charset="-122"/>
                <a:cs typeface="Calibri" pitchFamily="34" charset="-120"/>
              </a:rPr>
              <a:t>Your roadmap from here to confident</a:t>
            </a:r>
            <a:endParaRPr lang="en-US" sz="18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AF7F2"/>
        </a:solidFill>
        <a:effectLst/>
      </p:bgPr>
    </p:bg>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B85042"/>
          </a:solidFill>
          <a:ln/>
        </p:spPr>
        <p:txBody>
          <a:bodyPr/>
          <a:lstStyle/>
          <a:p>
            <a:endParaRPr lang="en-US"/>
          </a:p>
        </p:txBody>
      </p:sp>
      <p:sp>
        <p:nvSpPr>
          <p:cNvPr id="3" name="Text 1"/>
          <p:cNvSpPr/>
          <p:nvPr/>
        </p:nvSpPr>
        <p:spPr>
          <a:xfrm>
            <a:off x="548640" y="228600"/>
            <a:ext cx="8046720" cy="594360"/>
          </a:xfrm>
          <a:prstGeom prst="rect">
            <a:avLst/>
          </a:prstGeom>
          <a:noFill/>
          <a:ln/>
        </p:spPr>
        <p:txBody>
          <a:bodyPr wrap="square" lIns="0" tIns="0" rIns="0" bIns="0" rtlCol="0" anchor="ctr"/>
          <a:lstStyle/>
          <a:p>
            <a:pPr marL="0" indent="0">
              <a:buNone/>
            </a:pPr>
            <a:r>
              <a:rPr lang="en-US" sz="2800" b="1" dirty="0">
                <a:solidFill>
                  <a:srgbClr val="B85042"/>
                </a:solidFill>
                <a:latin typeface="Georgia" pitchFamily="34" charset="0"/>
                <a:ea typeface="Georgia" pitchFamily="34" charset="-122"/>
                <a:cs typeface="Georgia" pitchFamily="34" charset="-120"/>
              </a:rPr>
              <a:t>Your 4-Phase Learning Path</a:t>
            </a:r>
            <a:endParaRPr lang="en-US" sz="2800" dirty="0"/>
          </a:p>
        </p:txBody>
      </p:sp>
      <p:sp>
        <p:nvSpPr>
          <p:cNvPr id="4" name="Shape 2"/>
          <p:cNvSpPr/>
          <p:nvPr/>
        </p:nvSpPr>
        <p:spPr>
          <a:xfrm>
            <a:off x="548640" y="822960"/>
            <a:ext cx="2743200" cy="0"/>
          </a:xfrm>
          <a:prstGeom prst="line">
            <a:avLst/>
          </a:prstGeom>
          <a:noFill/>
          <a:ln w="25400">
            <a:solidFill>
              <a:srgbClr val="C4953A"/>
            </a:solidFill>
            <a:prstDash val="solid"/>
          </a:ln>
        </p:spPr>
        <p:txBody>
          <a:bodyPr/>
          <a:lstStyle/>
          <a:p>
            <a:endParaRPr lang="en-US"/>
          </a:p>
        </p:txBody>
      </p:sp>
      <p:sp>
        <p:nvSpPr>
          <p:cNvPr id="5" name="Shape 3"/>
          <p:cNvSpPr/>
          <p:nvPr/>
        </p:nvSpPr>
        <p:spPr>
          <a:xfrm>
            <a:off x="960120" y="1051560"/>
            <a:ext cx="502920" cy="502920"/>
          </a:xfrm>
          <a:prstGeom prst="ellipse">
            <a:avLst/>
          </a:prstGeom>
          <a:solidFill>
            <a:srgbClr val="6B8F71"/>
          </a:solidFill>
          <a:ln/>
        </p:spPr>
        <p:txBody>
          <a:bodyPr/>
          <a:lstStyle/>
          <a:p>
            <a:endParaRPr lang="en-US"/>
          </a:p>
        </p:txBody>
      </p:sp>
      <p:sp>
        <p:nvSpPr>
          <p:cNvPr id="6" name="Text 4"/>
          <p:cNvSpPr/>
          <p:nvPr/>
        </p:nvSpPr>
        <p:spPr>
          <a:xfrm>
            <a:off x="960120" y="1051560"/>
            <a:ext cx="502920" cy="502920"/>
          </a:xfrm>
          <a:prstGeom prst="rect">
            <a:avLst/>
          </a:prstGeom>
          <a:noFill/>
          <a:ln/>
        </p:spPr>
        <p:txBody>
          <a:bodyPr wrap="square" rtlCol="0" anchor="ctr"/>
          <a:lstStyle/>
          <a:p>
            <a:pPr marL="0" indent="0" algn="ctr">
              <a:buNone/>
            </a:pPr>
            <a:r>
              <a:rPr lang="en-US" sz="2200" b="1" dirty="0">
                <a:solidFill>
                  <a:srgbClr val="FFFFFF"/>
                </a:solidFill>
                <a:latin typeface="Georgia" pitchFamily="34" charset="0"/>
                <a:ea typeface="Georgia" pitchFamily="34" charset="-122"/>
                <a:cs typeface="Georgia" pitchFamily="34" charset="-120"/>
              </a:rPr>
              <a:t>1</a:t>
            </a:r>
            <a:endParaRPr lang="en-US" sz="2200" dirty="0"/>
          </a:p>
        </p:txBody>
      </p:sp>
      <p:sp>
        <p:nvSpPr>
          <p:cNvPr id="7" name="Shape 5"/>
          <p:cNvSpPr/>
          <p:nvPr/>
        </p:nvSpPr>
        <p:spPr>
          <a:xfrm>
            <a:off x="1508760" y="1298448"/>
            <a:ext cx="1325880" cy="0"/>
          </a:xfrm>
          <a:prstGeom prst="line">
            <a:avLst/>
          </a:prstGeom>
          <a:noFill/>
          <a:ln w="25400">
            <a:solidFill>
              <a:srgbClr val="D4CFC8"/>
            </a:solidFill>
            <a:prstDash val="dash"/>
          </a:ln>
        </p:spPr>
        <p:txBody>
          <a:bodyPr/>
          <a:lstStyle/>
          <a:p>
            <a:endParaRPr lang="en-US"/>
          </a:p>
        </p:txBody>
      </p:sp>
      <p:sp>
        <p:nvSpPr>
          <p:cNvPr id="8" name="Shape 6"/>
          <p:cNvSpPr/>
          <p:nvPr/>
        </p:nvSpPr>
        <p:spPr>
          <a:xfrm>
            <a:off x="320040" y="1691640"/>
            <a:ext cx="1965960" cy="2560320"/>
          </a:xfrm>
          <a:prstGeom prst="rect">
            <a:avLst/>
          </a:prstGeom>
          <a:solidFill>
            <a:srgbClr val="FFFFFF"/>
          </a:solidFill>
          <a:ln/>
          <a:effectLst>
            <a:outerShdw blurRad="76200" dist="25400" dir="8100000" algn="bl" rotWithShape="0">
              <a:srgbClr val="000000">
                <a:alpha val="10000"/>
              </a:srgbClr>
            </a:outerShdw>
          </a:effectLst>
        </p:spPr>
        <p:txBody>
          <a:bodyPr/>
          <a:lstStyle/>
          <a:p>
            <a:endParaRPr lang="en-US"/>
          </a:p>
        </p:txBody>
      </p:sp>
      <p:sp>
        <p:nvSpPr>
          <p:cNvPr id="9" name="Shape 7"/>
          <p:cNvSpPr/>
          <p:nvPr/>
        </p:nvSpPr>
        <p:spPr>
          <a:xfrm>
            <a:off x="320040" y="1691640"/>
            <a:ext cx="1965960" cy="54864"/>
          </a:xfrm>
          <a:prstGeom prst="rect">
            <a:avLst/>
          </a:prstGeom>
          <a:solidFill>
            <a:srgbClr val="6B8F71"/>
          </a:solidFill>
          <a:ln/>
        </p:spPr>
        <p:txBody>
          <a:bodyPr/>
          <a:lstStyle/>
          <a:p>
            <a:endParaRPr lang="en-US"/>
          </a:p>
        </p:txBody>
      </p:sp>
      <p:sp>
        <p:nvSpPr>
          <p:cNvPr id="10" name="Text 8"/>
          <p:cNvSpPr/>
          <p:nvPr/>
        </p:nvSpPr>
        <p:spPr>
          <a:xfrm>
            <a:off x="411480" y="1828800"/>
            <a:ext cx="1783080" cy="365760"/>
          </a:xfrm>
          <a:prstGeom prst="rect">
            <a:avLst/>
          </a:prstGeom>
          <a:noFill/>
          <a:ln/>
        </p:spPr>
        <p:txBody>
          <a:bodyPr wrap="square" lIns="0" tIns="0" rIns="0" bIns="0" rtlCol="0" anchor="ctr"/>
          <a:lstStyle/>
          <a:p>
            <a:pPr marL="0" indent="0">
              <a:buNone/>
            </a:pPr>
            <a:r>
              <a:rPr lang="en-US" sz="1400" b="1" dirty="0">
                <a:solidFill>
                  <a:srgbClr val="6B8F71"/>
                </a:solidFill>
                <a:latin typeface="Georgia" pitchFamily="34" charset="0"/>
                <a:ea typeface="Georgia" pitchFamily="34" charset="-122"/>
                <a:cs typeface="Georgia" pitchFamily="34" charset="-120"/>
              </a:rPr>
              <a:t>Get Comfortable</a:t>
            </a:r>
            <a:endParaRPr lang="en-US" sz="1400" dirty="0"/>
          </a:p>
        </p:txBody>
      </p:sp>
      <p:sp>
        <p:nvSpPr>
          <p:cNvPr id="11" name="Text 9"/>
          <p:cNvSpPr/>
          <p:nvPr/>
        </p:nvSpPr>
        <p:spPr>
          <a:xfrm>
            <a:off x="411480" y="2148840"/>
            <a:ext cx="1783080" cy="274320"/>
          </a:xfrm>
          <a:prstGeom prst="rect">
            <a:avLst/>
          </a:prstGeom>
          <a:noFill/>
          <a:ln/>
        </p:spPr>
        <p:txBody>
          <a:bodyPr wrap="square" lIns="0" tIns="0" rIns="0" bIns="0" rtlCol="0" anchor="ctr"/>
          <a:lstStyle/>
          <a:p>
            <a:pPr marL="0" indent="0">
              <a:buNone/>
            </a:pPr>
            <a:r>
              <a:rPr lang="en-US" sz="1100" i="1" dirty="0">
                <a:solidFill>
                  <a:srgbClr val="8C8279"/>
                </a:solidFill>
                <a:latin typeface="Calibri" pitchFamily="34" charset="0"/>
                <a:ea typeface="Calibri" pitchFamily="34" charset="-122"/>
                <a:cs typeface="Calibri" pitchFamily="34" charset="-120"/>
              </a:rPr>
              <a:t>Week 1</a:t>
            </a:r>
            <a:endParaRPr lang="en-US" sz="1100" dirty="0"/>
          </a:p>
        </p:txBody>
      </p:sp>
      <p:sp>
        <p:nvSpPr>
          <p:cNvPr id="12" name="Text 10"/>
          <p:cNvSpPr/>
          <p:nvPr/>
        </p:nvSpPr>
        <p:spPr>
          <a:xfrm>
            <a:off x="411480" y="2468880"/>
            <a:ext cx="1783080" cy="1645920"/>
          </a:xfrm>
          <a:prstGeom prst="rect">
            <a:avLst/>
          </a:prstGeom>
          <a:noFill/>
          <a:ln/>
        </p:spPr>
        <p:txBody>
          <a:bodyPr wrap="square" lIns="0" tIns="0" rIns="0" bIns="0" rtlCol="0" anchor="ctr"/>
          <a:lstStyle/>
          <a:p>
            <a:pPr marL="0" indent="0">
              <a:lnSpc>
                <a:spcPct val="135000"/>
              </a:lnSpc>
              <a:buNone/>
            </a:pPr>
            <a:r>
              <a:rPr lang="en-US" sz="1050" dirty="0">
                <a:solidFill>
                  <a:srgbClr val="2C2419"/>
                </a:solidFill>
                <a:latin typeface="Calibri" pitchFamily="34" charset="0"/>
                <a:ea typeface="Calibri" pitchFamily="34" charset="-122"/>
                <a:cs typeface="Calibri" pitchFamily="34" charset="-120"/>
              </a:rPr>
              <a:t>Install PostgreSQL + pgAdmin</a:t>
            </a:r>
            <a:endParaRPr lang="en-US" sz="1050" dirty="0"/>
          </a:p>
          <a:p>
            <a:pPr marL="0" indent="0">
              <a:lnSpc>
                <a:spcPct val="135000"/>
              </a:lnSpc>
              <a:buNone/>
            </a:pPr>
            <a:r>
              <a:rPr lang="en-US" sz="1050" dirty="0">
                <a:solidFill>
                  <a:srgbClr val="2C2419"/>
                </a:solidFill>
                <a:latin typeface="Calibri" pitchFamily="34" charset="0"/>
                <a:ea typeface="Calibri" pitchFamily="34" charset="-122"/>
                <a:cs typeface="Calibri" pitchFamily="34" charset="-120"/>
              </a:rPr>
              <a:t>Create tables, insert data</a:t>
            </a:r>
            <a:endParaRPr lang="en-US" sz="1050" dirty="0"/>
          </a:p>
          <a:p>
            <a:pPr marL="0" indent="0">
              <a:lnSpc>
                <a:spcPct val="135000"/>
              </a:lnSpc>
              <a:buNone/>
            </a:pPr>
            <a:r>
              <a:rPr lang="en-US" sz="1050" dirty="0">
                <a:solidFill>
                  <a:srgbClr val="2C2419"/>
                </a:solidFill>
                <a:latin typeface="Calibri" pitchFamily="34" charset="0"/>
                <a:ea typeface="Calibri" pitchFamily="34" charset="-122"/>
                <a:cs typeface="Calibri" pitchFamily="34" charset="-120"/>
              </a:rPr>
              <a:t>Run familiar queries from class</a:t>
            </a:r>
            <a:endParaRPr lang="en-US" sz="1050" dirty="0"/>
          </a:p>
        </p:txBody>
      </p:sp>
      <p:sp>
        <p:nvSpPr>
          <p:cNvPr id="13" name="Shape 11"/>
          <p:cNvSpPr/>
          <p:nvPr/>
        </p:nvSpPr>
        <p:spPr>
          <a:xfrm>
            <a:off x="3154680" y="1051560"/>
            <a:ext cx="502920" cy="502920"/>
          </a:xfrm>
          <a:prstGeom prst="ellipse">
            <a:avLst/>
          </a:prstGeom>
          <a:solidFill>
            <a:srgbClr val="B85042"/>
          </a:solidFill>
          <a:ln/>
        </p:spPr>
        <p:txBody>
          <a:bodyPr/>
          <a:lstStyle/>
          <a:p>
            <a:endParaRPr lang="en-US"/>
          </a:p>
        </p:txBody>
      </p:sp>
      <p:sp>
        <p:nvSpPr>
          <p:cNvPr id="14" name="Text 12"/>
          <p:cNvSpPr/>
          <p:nvPr/>
        </p:nvSpPr>
        <p:spPr>
          <a:xfrm>
            <a:off x="3154680" y="1051560"/>
            <a:ext cx="502920" cy="502920"/>
          </a:xfrm>
          <a:prstGeom prst="rect">
            <a:avLst/>
          </a:prstGeom>
          <a:noFill/>
          <a:ln/>
        </p:spPr>
        <p:txBody>
          <a:bodyPr wrap="square" rtlCol="0" anchor="ctr"/>
          <a:lstStyle/>
          <a:p>
            <a:pPr marL="0" indent="0" algn="ctr">
              <a:buNone/>
            </a:pPr>
            <a:r>
              <a:rPr lang="en-US" sz="2200" b="1" dirty="0">
                <a:solidFill>
                  <a:srgbClr val="FFFFFF"/>
                </a:solidFill>
                <a:latin typeface="Georgia" pitchFamily="34" charset="0"/>
                <a:ea typeface="Georgia" pitchFamily="34" charset="-122"/>
                <a:cs typeface="Georgia" pitchFamily="34" charset="-120"/>
              </a:rPr>
              <a:t>2</a:t>
            </a:r>
            <a:endParaRPr lang="en-US" sz="2200" dirty="0"/>
          </a:p>
        </p:txBody>
      </p:sp>
      <p:sp>
        <p:nvSpPr>
          <p:cNvPr id="15" name="Shape 13"/>
          <p:cNvSpPr/>
          <p:nvPr/>
        </p:nvSpPr>
        <p:spPr>
          <a:xfrm>
            <a:off x="3703320" y="1298448"/>
            <a:ext cx="1325880" cy="0"/>
          </a:xfrm>
          <a:prstGeom prst="line">
            <a:avLst/>
          </a:prstGeom>
          <a:noFill/>
          <a:ln w="25400">
            <a:solidFill>
              <a:srgbClr val="D4CFC8"/>
            </a:solidFill>
            <a:prstDash val="dash"/>
          </a:ln>
        </p:spPr>
        <p:txBody>
          <a:bodyPr/>
          <a:lstStyle/>
          <a:p>
            <a:endParaRPr lang="en-US"/>
          </a:p>
        </p:txBody>
      </p:sp>
      <p:sp>
        <p:nvSpPr>
          <p:cNvPr id="16" name="Shape 14"/>
          <p:cNvSpPr/>
          <p:nvPr/>
        </p:nvSpPr>
        <p:spPr>
          <a:xfrm>
            <a:off x="2514600" y="1691640"/>
            <a:ext cx="1965960" cy="2560320"/>
          </a:xfrm>
          <a:prstGeom prst="rect">
            <a:avLst/>
          </a:prstGeom>
          <a:solidFill>
            <a:srgbClr val="FFFFFF"/>
          </a:solidFill>
          <a:ln/>
          <a:effectLst>
            <a:outerShdw blurRad="76200" dist="25400" dir="8100000" algn="bl" rotWithShape="0">
              <a:srgbClr val="000000">
                <a:alpha val="10000"/>
              </a:srgbClr>
            </a:outerShdw>
          </a:effectLst>
        </p:spPr>
        <p:txBody>
          <a:bodyPr/>
          <a:lstStyle/>
          <a:p>
            <a:endParaRPr lang="en-US"/>
          </a:p>
        </p:txBody>
      </p:sp>
      <p:sp>
        <p:nvSpPr>
          <p:cNvPr id="17" name="Shape 15"/>
          <p:cNvSpPr/>
          <p:nvPr/>
        </p:nvSpPr>
        <p:spPr>
          <a:xfrm>
            <a:off x="2514600" y="1691640"/>
            <a:ext cx="1965960" cy="54864"/>
          </a:xfrm>
          <a:prstGeom prst="rect">
            <a:avLst/>
          </a:prstGeom>
          <a:solidFill>
            <a:srgbClr val="B85042"/>
          </a:solidFill>
          <a:ln/>
        </p:spPr>
        <p:txBody>
          <a:bodyPr/>
          <a:lstStyle/>
          <a:p>
            <a:endParaRPr lang="en-US"/>
          </a:p>
        </p:txBody>
      </p:sp>
      <p:sp>
        <p:nvSpPr>
          <p:cNvPr id="18" name="Text 16"/>
          <p:cNvSpPr/>
          <p:nvPr/>
        </p:nvSpPr>
        <p:spPr>
          <a:xfrm>
            <a:off x="2606040" y="1828800"/>
            <a:ext cx="1783080" cy="365760"/>
          </a:xfrm>
          <a:prstGeom prst="rect">
            <a:avLst/>
          </a:prstGeom>
          <a:noFill/>
          <a:ln/>
        </p:spPr>
        <p:txBody>
          <a:bodyPr wrap="square" lIns="0" tIns="0" rIns="0" bIns="0" rtlCol="0" anchor="ctr"/>
          <a:lstStyle/>
          <a:p>
            <a:pPr marL="0" indent="0">
              <a:buNone/>
            </a:pPr>
            <a:r>
              <a:rPr lang="en-US" sz="1400" b="1" dirty="0">
                <a:solidFill>
                  <a:srgbClr val="B85042"/>
                </a:solidFill>
                <a:latin typeface="Georgia" pitchFamily="34" charset="0"/>
                <a:ea typeface="Georgia" pitchFamily="34" charset="-122"/>
                <a:cs typeface="Georgia" pitchFamily="34" charset="-120"/>
              </a:rPr>
              <a:t>Explore What’s Different</a:t>
            </a:r>
            <a:endParaRPr lang="en-US" sz="1400" dirty="0"/>
          </a:p>
        </p:txBody>
      </p:sp>
      <p:sp>
        <p:nvSpPr>
          <p:cNvPr id="19" name="Text 17"/>
          <p:cNvSpPr/>
          <p:nvPr/>
        </p:nvSpPr>
        <p:spPr>
          <a:xfrm>
            <a:off x="2606040" y="2148840"/>
            <a:ext cx="1783080" cy="274320"/>
          </a:xfrm>
          <a:prstGeom prst="rect">
            <a:avLst/>
          </a:prstGeom>
          <a:noFill/>
          <a:ln/>
        </p:spPr>
        <p:txBody>
          <a:bodyPr wrap="square" lIns="0" tIns="0" rIns="0" bIns="0" rtlCol="0" anchor="ctr"/>
          <a:lstStyle/>
          <a:p>
            <a:pPr marL="0" indent="0">
              <a:buNone/>
            </a:pPr>
            <a:r>
              <a:rPr lang="en-US" sz="1100" i="1" dirty="0">
                <a:solidFill>
                  <a:srgbClr val="8C8279"/>
                </a:solidFill>
                <a:latin typeface="Calibri" pitchFamily="34" charset="0"/>
                <a:ea typeface="Calibri" pitchFamily="34" charset="-122"/>
                <a:cs typeface="Calibri" pitchFamily="34" charset="-120"/>
              </a:rPr>
              <a:t>Weeks 2–3</a:t>
            </a:r>
            <a:endParaRPr lang="en-US" sz="1100" dirty="0"/>
          </a:p>
        </p:txBody>
      </p:sp>
      <p:sp>
        <p:nvSpPr>
          <p:cNvPr id="20" name="Text 18"/>
          <p:cNvSpPr/>
          <p:nvPr/>
        </p:nvSpPr>
        <p:spPr>
          <a:xfrm>
            <a:off x="2606040" y="2468880"/>
            <a:ext cx="1783080" cy="1645920"/>
          </a:xfrm>
          <a:prstGeom prst="rect">
            <a:avLst/>
          </a:prstGeom>
          <a:noFill/>
          <a:ln/>
        </p:spPr>
        <p:txBody>
          <a:bodyPr wrap="square" lIns="0" tIns="0" rIns="0" bIns="0" rtlCol="0" anchor="ctr"/>
          <a:lstStyle/>
          <a:p>
            <a:pPr marL="0" indent="0">
              <a:lnSpc>
                <a:spcPct val="135000"/>
              </a:lnSpc>
              <a:buNone/>
            </a:pPr>
            <a:r>
              <a:rPr lang="en-US" sz="1050" dirty="0">
                <a:solidFill>
                  <a:srgbClr val="2C2419"/>
                </a:solidFill>
                <a:latin typeface="Calibri" pitchFamily="34" charset="0"/>
                <a:ea typeface="Calibri" pitchFamily="34" charset="-122"/>
                <a:cs typeface="Calibri" pitchFamily="34" charset="-120"/>
              </a:rPr>
              <a:t>Try BOOLEAN, TEXT, JSONB</a:t>
            </a:r>
            <a:endParaRPr lang="en-US" sz="1050" dirty="0"/>
          </a:p>
          <a:p>
            <a:pPr marL="0" indent="0">
              <a:lnSpc>
                <a:spcPct val="135000"/>
              </a:lnSpc>
              <a:buNone/>
            </a:pPr>
            <a:r>
              <a:rPr lang="en-US" sz="1050" dirty="0">
                <a:solidFill>
                  <a:srgbClr val="2C2419"/>
                </a:solidFill>
                <a:latin typeface="Calibri" pitchFamily="34" charset="0"/>
                <a:ea typeface="Calibri" pitchFamily="34" charset="-122"/>
                <a:cs typeface="Calibri" pitchFamily="34" charset="-120"/>
              </a:rPr>
              <a:t>Use pgAdmin visual tools</a:t>
            </a:r>
            <a:endParaRPr lang="en-US" sz="1050" dirty="0"/>
          </a:p>
          <a:p>
            <a:pPr marL="0" indent="0">
              <a:lnSpc>
                <a:spcPct val="135000"/>
              </a:lnSpc>
              <a:buNone/>
            </a:pPr>
            <a:r>
              <a:rPr lang="en-US" sz="1050" dirty="0">
                <a:solidFill>
                  <a:srgbClr val="2C2419"/>
                </a:solidFill>
                <a:latin typeface="Calibri" pitchFamily="34" charset="0"/>
                <a:ea typeface="Calibri" pitchFamily="34" charset="-122"/>
                <a:cs typeface="Calibri" pitchFamily="34" charset="-120"/>
              </a:rPr>
              <a:t>Practice psql command line</a:t>
            </a:r>
            <a:endParaRPr lang="en-US" sz="1050" dirty="0"/>
          </a:p>
        </p:txBody>
      </p:sp>
      <p:sp>
        <p:nvSpPr>
          <p:cNvPr id="21" name="Shape 19"/>
          <p:cNvSpPr/>
          <p:nvPr/>
        </p:nvSpPr>
        <p:spPr>
          <a:xfrm>
            <a:off x="5349240" y="1051560"/>
            <a:ext cx="502920" cy="502920"/>
          </a:xfrm>
          <a:prstGeom prst="ellipse">
            <a:avLst/>
          </a:prstGeom>
          <a:solidFill>
            <a:srgbClr val="C4953A"/>
          </a:solidFill>
          <a:ln/>
        </p:spPr>
        <p:txBody>
          <a:bodyPr/>
          <a:lstStyle/>
          <a:p>
            <a:endParaRPr lang="en-US"/>
          </a:p>
        </p:txBody>
      </p:sp>
      <p:sp>
        <p:nvSpPr>
          <p:cNvPr id="22" name="Text 20"/>
          <p:cNvSpPr/>
          <p:nvPr/>
        </p:nvSpPr>
        <p:spPr>
          <a:xfrm>
            <a:off x="5349240" y="1051560"/>
            <a:ext cx="502920" cy="502920"/>
          </a:xfrm>
          <a:prstGeom prst="rect">
            <a:avLst/>
          </a:prstGeom>
          <a:noFill/>
          <a:ln/>
        </p:spPr>
        <p:txBody>
          <a:bodyPr wrap="square" rtlCol="0" anchor="ctr"/>
          <a:lstStyle/>
          <a:p>
            <a:pPr marL="0" indent="0" algn="ctr">
              <a:buNone/>
            </a:pPr>
            <a:r>
              <a:rPr lang="en-US" sz="2200" b="1" dirty="0">
                <a:solidFill>
                  <a:srgbClr val="FFFFFF"/>
                </a:solidFill>
                <a:latin typeface="Georgia" pitchFamily="34" charset="0"/>
                <a:ea typeface="Georgia" pitchFamily="34" charset="-122"/>
                <a:cs typeface="Georgia" pitchFamily="34" charset="-120"/>
              </a:rPr>
              <a:t>3</a:t>
            </a:r>
            <a:endParaRPr lang="en-US" sz="2200" dirty="0"/>
          </a:p>
        </p:txBody>
      </p:sp>
      <p:sp>
        <p:nvSpPr>
          <p:cNvPr id="23" name="Shape 21"/>
          <p:cNvSpPr/>
          <p:nvPr/>
        </p:nvSpPr>
        <p:spPr>
          <a:xfrm>
            <a:off x="5897880" y="1298448"/>
            <a:ext cx="1325880" cy="0"/>
          </a:xfrm>
          <a:prstGeom prst="line">
            <a:avLst/>
          </a:prstGeom>
          <a:noFill/>
          <a:ln w="25400">
            <a:solidFill>
              <a:srgbClr val="D4CFC8"/>
            </a:solidFill>
            <a:prstDash val="dash"/>
          </a:ln>
        </p:spPr>
        <p:txBody>
          <a:bodyPr/>
          <a:lstStyle/>
          <a:p>
            <a:endParaRPr lang="en-US"/>
          </a:p>
        </p:txBody>
      </p:sp>
      <p:sp>
        <p:nvSpPr>
          <p:cNvPr id="24" name="Shape 22"/>
          <p:cNvSpPr/>
          <p:nvPr/>
        </p:nvSpPr>
        <p:spPr>
          <a:xfrm>
            <a:off x="4709160" y="1691640"/>
            <a:ext cx="1965960" cy="2560320"/>
          </a:xfrm>
          <a:prstGeom prst="rect">
            <a:avLst/>
          </a:prstGeom>
          <a:solidFill>
            <a:srgbClr val="FFFFFF"/>
          </a:solidFill>
          <a:ln/>
          <a:effectLst>
            <a:outerShdw blurRad="76200" dist="25400" dir="8100000" algn="bl" rotWithShape="0">
              <a:srgbClr val="000000">
                <a:alpha val="10000"/>
              </a:srgbClr>
            </a:outerShdw>
          </a:effectLst>
        </p:spPr>
        <p:txBody>
          <a:bodyPr/>
          <a:lstStyle/>
          <a:p>
            <a:endParaRPr lang="en-US"/>
          </a:p>
        </p:txBody>
      </p:sp>
      <p:sp>
        <p:nvSpPr>
          <p:cNvPr id="25" name="Shape 23"/>
          <p:cNvSpPr/>
          <p:nvPr/>
        </p:nvSpPr>
        <p:spPr>
          <a:xfrm>
            <a:off x="4709160" y="1691640"/>
            <a:ext cx="1965960" cy="54864"/>
          </a:xfrm>
          <a:prstGeom prst="rect">
            <a:avLst/>
          </a:prstGeom>
          <a:solidFill>
            <a:srgbClr val="C4953A"/>
          </a:solidFill>
          <a:ln/>
        </p:spPr>
        <p:txBody>
          <a:bodyPr/>
          <a:lstStyle/>
          <a:p>
            <a:endParaRPr lang="en-US"/>
          </a:p>
        </p:txBody>
      </p:sp>
      <p:sp>
        <p:nvSpPr>
          <p:cNvPr id="26" name="Text 24"/>
          <p:cNvSpPr/>
          <p:nvPr/>
        </p:nvSpPr>
        <p:spPr>
          <a:xfrm>
            <a:off x="4800600" y="1828800"/>
            <a:ext cx="1783080" cy="365760"/>
          </a:xfrm>
          <a:prstGeom prst="rect">
            <a:avLst/>
          </a:prstGeom>
          <a:noFill/>
          <a:ln/>
        </p:spPr>
        <p:txBody>
          <a:bodyPr wrap="square" lIns="0" tIns="0" rIns="0" bIns="0" rtlCol="0" anchor="ctr"/>
          <a:lstStyle/>
          <a:p>
            <a:pPr marL="0" indent="0">
              <a:buNone/>
            </a:pPr>
            <a:r>
              <a:rPr lang="en-US" sz="1400" b="1" dirty="0">
                <a:solidFill>
                  <a:srgbClr val="C4953A"/>
                </a:solidFill>
                <a:latin typeface="Georgia" pitchFamily="34" charset="0"/>
                <a:ea typeface="Georgia" pitchFamily="34" charset="-122"/>
                <a:cs typeface="Georgia" pitchFamily="34" charset="-120"/>
              </a:rPr>
              <a:t>Build Something Real</a:t>
            </a:r>
            <a:endParaRPr lang="en-US" sz="1400" dirty="0"/>
          </a:p>
        </p:txBody>
      </p:sp>
      <p:sp>
        <p:nvSpPr>
          <p:cNvPr id="27" name="Text 25"/>
          <p:cNvSpPr/>
          <p:nvPr/>
        </p:nvSpPr>
        <p:spPr>
          <a:xfrm>
            <a:off x="4800600" y="2148840"/>
            <a:ext cx="1783080" cy="274320"/>
          </a:xfrm>
          <a:prstGeom prst="rect">
            <a:avLst/>
          </a:prstGeom>
          <a:noFill/>
          <a:ln/>
        </p:spPr>
        <p:txBody>
          <a:bodyPr wrap="square" lIns="0" tIns="0" rIns="0" bIns="0" rtlCol="0" anchor="ctr"/>
          <a:lstStyle/>
          <a:p>
            <a:pPr marL="0" indent="0">
              <a:buNone/>
            </a:pPr>
            <a:r>
              <a:rPr lang="en-US" sz="1100" i="1" dirty="0">
                <a:solidFill>
                  <a:srgbClr val="8C8279"/>
                </a:solidFill>
                <a:latin typeface="Calibri" pitchFamily="34" charset="0"/>
                <a:ea typeface="Calibri" pitchFamily="34" charset="-122"/>
                <a:cs typeface="Calibri" pitchFamily="34" charset="-120"/>
              </a:rPr>
              <a:t>Weeks 3–4</a:t>
            </a:r>
            <a:endParaRPr lang="en-US" sz="1100" dirty="0"/>
          </a:p>
        </p:txBody>
      </p:sp>
      <p:sp>
        <p:nvSpPr>
          <p:cNvPr id="28" name="Text 26"/>
          <p:cNvSpPr/>
          <p:nvPr/>
        </p:nvSpPr>
        <p:spPr>
          <a:xfrm>
            <a:off x="4800600" y="2468880"/>
            <a:ext cx="1783080" cy="1645920"/>
          </a:xfrm>
          <a:prstGeom prst="rect">
            <a:avLst/>
          </a:prstGeom>
          <a:noFill/>
          <a:ln/>
        </p:spPr>
        <p:txBody>
          <a:bodyPr wrap="square" lIns="0" tIns="0" rIns="0" bIns="0" rtlCol="0" anchor="ctr"/>
          <a:lstStyle/>
          <a:p>
            <a:pPr marL="0" indent="0">
              <a:lnSpc>
                <a:spcPct val="135000"/>
              </a:lnSpc>
              <a:buNone/>
            </a:pPr>
            <a:r>
              <a:rPr lang="en-US" sz="1050" dirty="0">
                <a:solidFill>
                  <a:srgbClr val="2C2419"/>
                </a:solidFill>
                <a:latin typeface="Calibri" pitchFamily="34" charset="0"/>
                <a:ea typeface="Calibri" pitchFamily="34" charset="-122"/>
                <a:cs typeface="Calibri" pitchFamily="34" charset="-120"/>
              </a:rPr>
              <a:t>Recreate a class project in Postgres</a:t>
            </a:r>
            <a:endParaRPr lang="en-US" sz="1050" dirty="0"/>
          </a:p>
          <a:p>
            <a:pPr marL="0" indent="0">
              <a:lnSpc>
                <a:spcPct val="135000"/>
              </a:lnSpc>
              <a:buNone/>
            </a:pPr>
            <a:r>
              <a:rPr lang="en-US" sz="1050" dirty="0">
                <a:solidFill>
                  <a:srgbClr val="2C2419"/>
                </a:solidFill>
                <a:latin typeface="Calibri" pitchFamily="34" charset="0"/>
                <a:ea typeface="Calibri" pitchFamily="34" charset="-122"/>
                <a:cs typeface="Calibri" pitchFamily="34" charset="-120"/>
              </a:rPr>
              <a:t>Connect PHP via PDO</a:t>
            </a:r>
            <a:endParaRPr lang="en-US" sz="1050" dirty="0"/>
          </a:p>
          <a:p>
            <a:pPr marL="0" indent="0">
              <a:lnSpc>
                <a:spcPct val="135000"/>
              </a:lnSpc>
              <a:buNone/>
            </a:pPr>
            <a:r>
              <a:rPr lang="en-US" sz="1050" dirty="0">
                <a:solidFill>
                  <a:srgbClr val="2C2419"/>
                </a:solidFill>
                <a:latin typeface="Calibri" pitchFamily="34" charset="0"/>
                <a:ea typeface="Calibri" pitchFamily="34" charset="-122"/>
                <a:cs typeface="Calibri" pitchFamily="34" charset="-120"/>
              </a:rPr>
              <a:t>Try window functions &amp; CTEs</a:t>
            </a:r>
            <a:endParaRPr lang="en-US" sz="1050" dirty="0"/>
          </a:p>
        </p:txBody>
      </p:sp>
      <p:sp>
        <p:nvSpPr>
          <p:cNvPr id="29" name="Shape 27"/>
          <p:cNvSpPr/>
          <p:nvPr/>
        </p:nvSpPr>
        <p:spPr>
          <a:xfrm>
            <a:off x="7543800" y="1051560"/>
            <a:ext cx="502920" cy="502920"/>
          </a:xfrm>
          <a:prstGeom prst="ellipse">
            <a:avLst/>
          </a:prstGeom>
          <a:solidFill>
            <a:srgbClr val="6B8F71"/>
          </a:solidFill>
          <a:ln/>
        </p:spPr>
        <p:txBody>
          <a:bodyPr/>
          <a:lstStyle/>
          <a:p>
            <a:endParaRPr lang="en-US"/>
          </a:p>
        </p:txBody>
      </p:sp>
      <p:sp>
        <p:nvSpPr>
          <p:cNvPr id="30" name="Text 28"/>
          <p:cNvSpPr/>
          <p:nvPr/>
        </p:nvSpPr>
        <p:spPr>
          <a:xfrm>
            <a:off x="7543800" y="1051560"/>
            <a:ext cx="502920" cy="502920"/>
          </a:xfrm>
          <a:prstGeom prst="rect">
            <a:avLst/>
          </a:prstGeom>
          <a:noFill/>
          <a:ln/>
        </p:spPr>
        <p:txBody>
          <a:bodyPr wrap="square" rtlCol="0" anchor="ctr"/>
          <a:lstStyle/>
          <a:p>
            <a:pPr marL="0" indent="0" algn="ctr">
              <a:buNone/>
            </a:pPr>
            <a:r>
              <a:rPr lang="en-US" sz="2200" b="1" dirty="0">
                <a:solidFill>
                  <a:srgbClr val="FFFFFF"/>
                </a:solidFill>
                <a:latin typeface="Georgia" pitchFamily="34" charset="0"/>
                <a:ea typeface="Georgia" pitchFamily="34" charset="-122"/>
                <a:cs typeface="Georgia" pitchFamily="34" charset="-120"/>
              </a:rPr>
              <a:t>4</a:t>
            </a:r>
            <a:endParaRPr lang="en-US" sz="2200" dirty="0"/>
          </a:p>
        </p:txBody>
      </p:sp>
      <p:sp>
        <p:nvSpPr>
          <p:cNvPr id="31" name="Shape 29"/>
          <p:cNvSpPr/>
          <p:nvPr/>
        </p:nvSpPr>
        <p:spPr>
          <a:xfrm>
            <a:off x="6903720" y="1691640"/>
            <a:ext cx="1965960" cy="2560320"/>
          </a:xfrm>
          <a:prstGeom prst="rect">
            <a:avLst/>
          </a:prstGeom>
          <a:solidFill>
            <a:srgbClr val="FFFFFF"/>
          </a:solidFill>
          <a:ln/>
          <a:effectLst>
            <a:outerShdw blurRad="76200" dist="25400" dir="8100000" algn="bl" rotWithShape="0">
              <a:srgbClr val="000000">
                <a:alpha val="10000"/>
              </a:srgbClr>
            </a:outerShdw>
          </a:effectLst>
        </p:spPr>
        <p:txBody>
          <a:bodyPr/>
          <a:lstStyle/>
          <a:p>
            <a:endParaRPr lang="en-US"/>
          </a:p>
        </p:txBody>
      </p:sp>
      <p:sp>
        <p:nvSpPr>
          <p:cNvPr id="32" name="Shape 30"/>
          <p:cNvSpPr/>
          <p:nvPr/>
        </p:nvSpPr>
        <p:spPr>
          <a:xfrm>
            <a:off x="6903720" y="1691640"/>
            <a:ext cx="1965960" cy="54864"/>
          </a:xfrm>
          <a:prstGeom prst="rect">
            <a:avLst/>
          </a:prstGeom>
          <a:solidFill>
            <a:srgbClr val="6B8F71"/>
          </a:solidFill>
          <a:ln/>
        </p:spPr>
        <p:txBody>
          <a:bodyPr/>
          <a:lstStyle/>
          <a:p>
            <a:endParaRPr lang="en-US"/>
          </a:p>
        </p:txBody>
      </p:sp>
      <p:sp>
        <p:nvSpPr>
          <p:cNvPr id="33" name="Text 31"/>
          <p:cNvSpPr/>
          <p:nvPr/>
        </p:nvSpPr>
        <p:spPr>
          <a:xfrm>
            <a:off x="6995160" y="1828800"/>
            <a:ext cx="1783080" cy="365760"/>
          </a:xfrm>
          <a:prstGeom prst="rect">
            <a:avLst/>
          </a:prstGeom>
          <a:noFill/>
          <a:ln/>
        </p:spPr>
        <p:txBody>
          <a:bodyPr wrap="square" lIns="0" tIns="0" rIns="0" bIns="0" rtlCol="0" anchor="ctr"/>
          <a:lstStyle/>
          <a:p>
            <a:pPr marL="0" indent="0">
              <a:buNone/>
            </a:pPr>
            <a:r>
              <a:rPr lang="en-US" sz="1400" b="1" dirty="0">
                <a:solidFill>
                  <a:srgbClr val="6B8F71"/>
                </a:solidFill>
                <a:latin typeface="Georgia" pitchFamily="34" charset="0"/>
                <a:ea typeface="Georgia" pitchFamily="34" charset="-122"/>
                <a:cs typeface="Georgia" pitchFamily="34" charset="-120"/>
              </a:rPr>
              <a:t>Add to Your Resume</a:t>
            </a:r>
            <a:endParaRPr lang="en-US" sz="1400" dirty="0"/>
          </a:p>
        </p:txBody>
      </p:sp>
      <p:sp>
        <p:nvSpPr>
          <p:cNvPr id="34" name="Text 32"/>
          <p:cNvSpPr/>
          <p:nvPr/>
        </p:nvSpPr>
        <p:spPr>
          <a:xfrm>
            <a:off x="6995160" y="2148840"/>
            <a:ext cx="1783080" cy="274320"/>
          </a:xfrm>
          <a:prstGeom prst="rect">
            <a:avLst/>
          </a:prstGeom>
          <a:noFill/>
          <a:ln/>
        </p:spPr>
        <p:txBody>
          <a:bodyPr wrap="square" lIns="0" tIns="0" rIns="0" bIns="0" rtlCol="0" anchor="ctr"/>
          <a:lstStyle/>
          <a:p>
            <a:pPr marL="0" indent="0">
              <a:buNone/>
            </a:pPr>
            <a:r>
              <a:rPr lang="en-US" sz="1100" i="1" dirty="0">
                <a:solidFill>
                  <a:srgbClr val="8C8279"/>
                </a:solidFill>
                <a:latin typeface="Calibri" pitchFamily="34" charset="0"/>
                <a:ea typeface="Calibri" pitchFamily="34" charset="-122"/>
                <a:cs typeface="Calibri" pitchFamily="34" charset="-120"/>
              </a:rPr>
              <a:t>Ongoing</a:t>
            </a:r>
            <a:endParaRPr lang="en-US" sz="1100" dirty="0"/>
          </a:p>
        </p:txBody>
      </p:sp>
      <p:sp>
        <p:nvSpPr>
          <p:cNvPr id="35" name="Text 33"/>
          <p:cNvSpPr/>
          <p:nvPr/>
        </p:nvSpPr>
        <p:spPr>
          <a:xfrm>
            <a:off x="6995160" y="2468880"/>
            <a:ext cx="1783080" cy="1645920"/>
          </a:xfrm>
          <a:prstGeom prst="rect">
            <a:avLst/>
          </a:prstGeom>
          <a:noFill/>
          <a:ln/>
        </p:spPr>
        <p:txBody>
          <a:bodyPr wrap="square" lIns="0" tIns="0" rIns="0" bIns="0" rtlCol="0" anchor="ctr"/>
          <a:lstStyle/>
          <a:p>
            <a:pPr marL="0" indent="0">
              <a:lnSpc>
                <a:spcPct val="135000"/>
              </a:lnSpc>
              <a:buNone/>
            </a:pPr>
            <a:r>
              <a:rPr lang="en-US" sz="1050" dirty="0">
                <a:solidFill>
                  <a:srgbClr val="2C2419"/>
                </a:solidFill>
                <a:latin typeface="Calibri" pitchFamily="34" charset="0"/>
                <a:ea typeface="Calibri" pitchFamily="34" charset="-122"/>
                <a:cs typeface="Calibri" pitchFamily="34" charset="-120"/>
              </a:rPr>
              <a:t>List PostgreSQL as a skill</a:t>
            </a:r>
            <a:endParaRPr lang="en-US" sz="1050" dirty="0"/>
          </a:p>
          <a:p>
            <a:pPr marL="0" indent="0">
              <a:lnSpc>
                <a:spcPct val="135000"/>
              </a:lnSpc>
              <a:buNone/>
            </a:pPr>
            <a:r>
              <a:rPr lang="en-US" sz="1050" dirty="0">
                <a:solidFill>
                  <a:srgbClr val="2C2419"/>
                </a:solidFill>
                <a:latin typeface="Calibri" pitchFamily="34" charset="0"/>
                <a:ea typeface="Calibri" pitchFamily="34" charset="-122"/>
                <a:cs typeface="Calibri" pitchFamily="34" charset="-120"/>
              </a:rPr>
              <a:t>Prepare for MySQL vs. Postgres interview Q’s</a:t>
            </a:r>
            <a:endParaRPr lang="en-US" sz="1050" dirty="0"/>
          </a:p>
          <a:p>
            <a:pPr marL="0" indent="0">
              <a:lnSpc>
                <a:spcPct val="135000"/>
              </a:lnSpc>
              <a:buNone/>
            </a:pPr>
            <a:r>
              <a:rPr lang="en-US" sz="1050" dirty="0">
                <a:solidFill>
                  <a:srgbClr val="2C2419"/>
                </a:solidFill>
                <a:latin typeface="Calibri" pitchFamily="34" charset="0"/>
                <a:ea typeface="Calibri" pitchFamily="34" charset="-122"/>
                <a:cs typeface="Calibri" pitchFamily="34" charset="-120"/>
              </a:rPr>
              <a:t>Keep your project as a portfolio piece</a:t>
            </a:r>
            <a:endParaRPr lang="en-US" sz="10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AF7F2"/>
        </a:solidFill>
        <a:effectLst/>
      </p:bgPr>
    </p:bg>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B85042"/>
          </a:solidFill>
          <a:ln/>
        </p:spPr>
        <p:txBody>
          <a:bodyPr/>
          <a:lstStyle/>
          <a:p>
            <a:endParaRPr lang="en-US"/>
          </a:p>
        </p:txBody>
      </p:sp>
      <p:sp>
        <p:nvSpPr>
          <p:cNvPr id="3" name="Text 1"/>
          <p:cNvSpPr/>
          <p:nvPr/>
        </p:nvSpPr>
        <p:spPr>
          <a:xfrm>
            <a:off x="548640" y="228600"/>
            <a:ext cx="8046720" cy="594360"/>
          </a:xfrm>
          <a:prstGeom prst="rect">
            <a:avLst/>
          </a:prstGeom>
          <a:noFill/>
          <a:ln/>
        </p:spPr>
        <p:txBody>
          <a:bodyPr wrap="square" lIns="0" tIns="0" rIns="0" bIns="0" rtlCol="0" anchor="ctr"/>
          <a:lstStyle/>
          <a:p>
            <a:pPr marL="0" indent="0">
              <a:buNone/>
            </a:pPr>
            <a:r>
              <a:rPr lang="en-US" sz="2800" b="1" dirty="0">
                <a:solidFill>
                  <a:srgbClr val="B85042"/>
                </a:solidFill>
                <a:latin typeface="Georgia" pitchFamily="34" charset="0"/>
                <a:ea typeface="Georgia" pitchFamily="34" charset="-122"/>
                <a:cs typeface="Georgia" pitchFamily="34" charset="-120"/>
              </a:rPr>
              <a:t>Recommended Resources</a:t>
            </a:r>
            <a:endParaRPr lang="en-US" sz="2800" dirty="0"/>
          </a:p>
        </p:txBody>
      </p:sp>
      <p:sp>
        <p:nvSpPr>
          <p:cNvPr id="4" name="Shape 2"/>
          <p:cNvSpPr/>
          <p:nvPr/>
        </p:nvSpPr>
        <p:spPr>
          <a:xfrm>
            <a:off x="548640" y="822960"/>
            <a:ext cx="2743200" cy="0"/>
          </a:xfrm>
          <a:prstGeom prst="line">
            <a:avLst/>
          </a:prstGeom>
          <a:noFill/>
          <a:ln w="25400">
            <a:solidFill>
              <a:srgbClr val="C4953A"/>
            </a:solidFill>
            <a:prstDash val="solid"/>
          </a:ln>
        </p:spPr>
        <p:txBody>
          <a:bodyPr/>
          <a:lstStyle/>
          <a:p>
            <a:endParaRPr lang="en-US"/>
          </a:p>
        </p:txBody>
      </p:sp>
      <p:sp>
        <p:nvSpPr>
          <p:cNvPr id="5" name="Shape 3"/>
          <p:cNvSpPr/>
          <p:nvPr/>
        </p:nvSpPr>
        <p:spPr>
          <a:xfrm>
            <a:off x="365760" y="1051560"/>
            <a:ext cx="2651760" cy="3017520"/>
          </a:xfrm>
          <a:prstGeom prst="rect">
            <a:avLst/>
          </a:prstGeom>
          <a:solidFill>
            <a:srgbClr val="FFFFFF"/>
          </a:solidFill>
          <a:ln/>
          <a:effectLst>
            <a:outerShdw blurRad="76200" dist="25400" dir="8100000" algn="bl" rotWithShape="0">
              <a:srgbClr val="000000">
                <a:alpha val="10000"/>
              </a:srgbClr>
            </a:outerShdw>
          </a:effectLst>
        </p:spPr>
        <p:txBody>
          <a:bodyPr/>
          <a:lstStyle/>
          <a:p>
            <a:endParaRPr lang="en-US"/>
          </a:p>
        </p:txBody>
      </p:sp>
      <p:sp>
        <p:nvSpPr>
          <p:cNvPr id="6" name="Shape 4"/>
          <p:cNvSpPr/>
          <p:nvPr/>
        </p:nvSpPr>
        <p:spPr>
          <a:xfrm>
            <a:off x="365760" y="1051560"/>
            <a:ext cx="54864" cy="3017520"/>
          </a:xfrm>
          <a:prstGeom prst="rect">
            <a:avLst/>
          </a:prstGeom>
          <a:solidFill>
            <a:srgbClr val="6B8F71"/>
          </a:solidFill>
          <a:ln/>
        </p:spPr>
        <p:txBody>
          <a:bodyPr/>
          <a:lstStyle/>
          <a:p>
            <a:endParaRPr lang="en-US"/>
          </a:p>
        </p:txBody>
      </p:sp>
      <p:sp>
        <p:nvSpPr>
          <p:cNvPr id="7" name="Text 5"/>
          <p:cNvSpPr/>
          <p:nvPr/>
        </p:nvSpPr>
        <p:spPr>
          <a:xfrm>
            <a:off x="502920" y="1143000"/>
            <a:ext cx="2377440" cy="411480"/>
          </a:xfrm>
          <a:prstGeom prst="rect">
            <a:avLst/>
          </a:prstGeom>
          <a:noFill/>
          <a:ln/>
        </p:spPr>
        <p:txBody>
          <a:bodyPr wrap="square" lIns="0" tIns="0" rIns="0" bIns="0" rtlCol="0" anchor="ctr"/>
          <a:lstStyle/>
          <a:p>
            <a:pPr marL="0" indent="0">
              <a:buNone/>
            </a:pPr>
            <a:r>
              <a:rPr lang="en-US" sz="1500" b="1" dirty="0">
                <a:solidFill>
                  <a:srgbClr val="6B8F71"/>
                </a:solidFill>
                <a:latin typeface="Georgia" pitchFamily="34" charset="0"/>
                <a:ea typeface="Georgia" pitchFamily="34" charset="-122"/>
                <a:cs typeface="Georgia" pitchFamily="34" charset="-120"/>
              </a:rPr>
              <a:t>Official Docs &amp; Tutorials</a:t>
            </a:r>
            <a:endParaRPr lang="en-US" sz="1500" dirty="0"/>
          </a:p>
        </p:txBody>
      </p:sp>
      <p:sp>
        <p:nvSpPr>
          <p:cNvPr id="8" name="Text 6"/>
          <p:cNvSpPr/>
          <p:nvPr/>
        </p:nvSpPr>
        <p:spPr>
          <a:xfrm>
            <a:off x="502920" y="1600200"/>
            <a:ext cx="2331720" cy="2286000"/>
          </a:xfrm>
          <a:prstGeom prst="rect">
            <a:avLst/>
          </a:prstGeom>
          <a:noFill/>
          <a:ln/>
        </p:spPr>
        <p:txBody>
          <a:bodyPr wrap="square" rtlCol="0" anchor="ctr"/>
          <a:lstStyle/>
          <a:p>
            <a:pPr marL="342900" indent="-342900">
              <a:lnSpc>
                <a:spcPct val="130000"/>
              </a:lnSpc>
              <a:spcAft>
                <a:spcPts val="600"/>
              </a:spcAft>
              <a:buSzPct val="100000"/>
              <a:buChar char="•"/>
            </a:pPr>
            <a:r>
              <a:rPr lang="en-US" sz="1100" dirty="0">
                <a:solidFill>
                  <a:srgbClr val="2C2419"/>
                </a:solidFill>
                <a:latin typeface="Calibri" pitchFamily="34" charset="0"/>
                <a:ea typeface="Calibri" pitchFamily="34" charset="-122"/>
                <a:cs typeface="Calibri" pitchFamily="34" charset="-120"/>
              </a:rPr>
              <a:t>postgresql.org/docs — Official docs (tutorial section is great)</a:t>
            </a:r>
            <a:endParaRPr lang="en-US" sz="1100" dirty="0"/>
          </a:p>
          <a:p>
            <a:pPr marL="342900" indent="-342900">
              <a:lnSpc>
                <a:spcPct val="130000"/>
              </a:lnSpc>
              <a:spcAft>
                <a:spcPts val="600"/>
              </a:spcAft>
              <a:buSzPct val="100000"/>
              <a:buChar char="•"/>
            </a:pPr>
            <a:r>
              <a:rPr lang="en-US" sz="1100" dirty="0">
                <a:solidFill>
                  <a:srgbClr val="2C2419"/>
                </a:solidFill>
                <a:latin typeface="Calibri" pitchFamily="34" charset="0"/>
                <a:ea typeface="Calibri" pitchFamily="34" charset="-122"/>
                <a:cs typeface="Calibri" pitchFamily="34" charset="-120"/>
              </a:rPr>
              <a:t>w3schools.com/postgresql — Familiar format</a:t>
            </a:r>
            <a:endParaRPr lang="en-US" sz="1100" dirty="0"/>
          </a:p>
          <a:p>
            <a:pPr marL="342900" indent="-342900">
              <a:lnSpc>
                <a:spcPct val="130000"/>
              </a:lnSpc>
              <a:spcAft>
                <a:spcPts val="600"/>
              </a:spcAft>
              <a:buSzPct val="100000"/>
              <a:buChar char="•"/>
            </a:pPr>
            <a:r>
              <a:rPr lang="en-US" sz="1100" dirty="0">
                <a:solidFill>
                  <a:srgbClr val="2C2419"/>
                </a:solidFill>
                <a:latin typeface="Calibri" pitchFamily="34" charset="0"/>
                <a:ea typeface="Calibri" pitchFamily="34" charset="-122"/>
                <a:cs typeface="Calibri" pitchFamily="34" charset="-120"/>
              </a:rPr>
              <a:t>pgadmin.org/docs — Learn the pgAdmin interface</a:t>
            </a:r>
            <a:endParaRPr lang="en-US" sz="1100" dirty="0"/>
          </a:p>
        </p:txBody>
      </p:sp>
      <p:sp>
        <p:nvSpPr>
          <p:cNvPr id="9" name="Shape 7"/>
          <p:cNvSpPr/>
          <p:nvPr/>
        </p:nvSpPr>
        <p:spPr>
          <a:xfrm>
            <a:off x="3246120" y="1051560"/>
            <a:ext cx="2651760" cy="3017520"/>
          </a:xfrm>
          <a:prstGeom prst="rect">
            <a:avLst/>
          </a:prstGeom>
          <a:solidFill>
            <a:srgbClr val="FFFFFF"/>
          </a:solidFill>
          <a:ln/>
          <a:effectLst>
            <a:outerShdw blurRad="76200" dist="25400" dir="8100000" algn="bl" rotWithShape="0">
              <a:srgbClr val="000000">
                <a:alpha val="10000"/>
              </a:srgbClr>
            </a:outerShdw>
          </a:effectLst>
        </p:spPr>
        <p:txBody>
          <a:bodyPr/>
          <a:lstStyle/>
          <a:p>
            <a:endParaRPr lang="en-US"/>
          </a:p>
        </p:txBody>
      </p:sp>
      <p:sp>
        <p:nvSpPr>
          <p:cNvPr id="10" name="Shape 8"/>
          <p:cNvSpPr/>
          <p:nvPr/>
        </p:nvSpPr>
        <p:spPr>
          <a:xfrm>
            <a:off x="3246120" y="1051560"/>
            <a:ext cx="54864" cy="3017520"/>
          </a:xfrm>
          <a:prstGeom prst="rect">
            <a:avLst/>
          </a:prstGeom>
          <a:solidFill>
            <a:srgbClr val="B85042"/>
          </a:solidFill>
          <a:ln/>
        </p:spPr>
        <p:txBody>
          <a:bodyPr/>
          <a:lstStyle/>
          <a:p>
            <a:endParaRPr lang="en-US"/>
          </a:p>
        </p:txBody>
      </p:sp>
      <p:sp>
        <p:nvSpPr>
          <p:cNvPr id="11" name="Text 9"/>
          <p:cNvSpPr/>
          <p:nvPr/>
        </p:nvSpPr>
        <p:spPr>
          <a:xfrm>
            <a:off x="3383280" y="1143000"/>
            <a:ext cx="2377440" cy="411480"/>
          </a:xfrm>
          <a:prstGeom prst="rect">
            <a:avLst/>
          </a:prstGeom>
          <a:noFill/>
          <a:ln/>
        </p:spPr>
        <p:txBody>
          <a:bodyPr wrap="square" lIns="0" tIns="0" rIns="0" bIns="0" rtlCol="0" anchor="ctr"/>
          <a:lstStyle/>
          <a:p>
            <a:pPr marL="0" indent="0">
              <a:buNone/>
            </a:pPr>
            <a:r>
              <a:rPr lang="en-US" sz="1500" b="1" dirty="0">
                <a:solidFill>
                  <a:srgbClr val="B85042"/>
                </a:solidFill>
                <a:latin typeface="Georgia" pitchFamily="34" charset="0"/>
                <a:ea typeface="Georgia" pitchFamily="34" charset="-122"/>
                <a:cs typeface="Georgia" pitchFamily="34" charset="-120"/>
              </a:rPr>
              <a:t>Free Interactive Learning</a:t>
            </a:r>
            <a:endParaRPr lang="en-US" sz="1500" dirty="0"/>
          </a:p>
        </p:txBody>
      </p:sp>
      <p:sp>
        <p:nvSpPr>
          <p:cNvPr id="12" name="Text 10"/>
          <p:cNvSpPr/>
          <p:nvPr/>
        </p:nvSpPr>
        <p:spPr>
          <a:xfrm>
            <a:off x="3383280" y="1600200"/>
            <a:ext cx="2331720" cy="2286000"/>
          </a:xfrm>
          <a:prstGeom prst="rect">
            <a:avLst/>
          </a:prstGeom>
          <a:noFill/>
          <a:ln/>
        </p:spPr>
        <p:txBody>
          <a:bodyPr wrap="square" rtlCol="0" anchor="ctr"/>
          <a:lstStyle/>
          <a:p>
            <a:pPr marL="342900" indent="-342900">
              <a:lnSpc>
                <a:spcPct val="130000"/>
              </a:lnSpc>
              <a:spcAft>
                <a:spcPts val="600"/>
              </a:spcAft>
              <a:buSzPct val="100000"/>
              <a:buChar char="•"/>
            </a:pPr>
            <a:r>
              <a:rPr lang="en-US" sz="1100" dirty="0">
                <a:solidFill>
                  <a:srgbClr val="2C2419"/>
                </a:solidFill>
                <a:latin typeface="Calibri" pitchFamily="34" charset="0"/>
                <a:ea typeface="Calibri" pitchFamily="34" charset="-122"/>
                <a:cs typeface="Calibri" pitchFamily="34" charset="-120"/>
              </a:rPr>
              <a:t>pgexercises.com — Hands-on SQL challenges</a:t>
            </a:r>
            <a:endParaRPr lang="en-US" sz="1100" dirty="0"/>
          </a:p>
          <a:p>
            <a:pPr marL="342900" indent="-342900">
              <a:lnSpc>
                <a:spcPct val="130000"/>
              </a:lnSpc>
              <a:spcAft>
                <a:spcPts val="600"/>
              </a:spcAft>
              <a:buSzPct val="100000"/>
              <a:buChar char="•"/>
            </a:pPr>
            <a:r>
              <a:rPr lang="en-US" sz="1100" dirty="0">
                <a:solidFill>
                  <a:srgbClr val="2C2419"/>
                </a:solidFill>
                <a:latin typeface="Calibri" pitchFamily="34" charset="0"/>
                <a:ea typeface="Calibri" pitchFamily="34" charset="-122"/>
                <a:cs typeface="Calibri" pitchFamily="34" charset="-120"/>
              </a:rPr>
              <a:t>sqlbolt.com — Interactive SQL lessons</a:t>
            </a:r>
            <a:endParaRPr lang="en-US" sz="1100" dirty="0"/>
          </a:p>
          <a:p>
            <a:pPr marL="342900" indent="-342900">
              <a:lnSpc>
                <a:spcPct val="130000"/>
              </a:lnSpc>
              <a:spcAft>
                <a:spcPts val="600"/>
              </a:spcAft>
              <a:buSzPct val="100000"/>
              <a:buChar char="•"/>
            </a:pPr>
            <a:r>
              <a:rPr lang="en-US" sz="1100" dirty="0">
                <a:solidFill>
                  <a:srgbClr val="2C2419"/>
                </a:solidFill>
                <a:latin typeface="Calibri" pitchFamily="34" charset="0"/>
                <a:ea typeface="Calibri" pitchFamily="34" charset="-122"/>
                <a:cs typeface="Calibri" pitchFamily="34" charset="-120"/>
              </a:rPr>
              <a:t>Supabase — Free browser-based SQL editor</a:t>
            </a:r>
            <a:endParaRPr lang="en-US" sz="1100" dirty="0"/>
          </a:p>
        </p:txBody>
      </p:sp>
      <p:sp>
        <p:nvSpPr>
          <p:cNvPr id="13" name="Shape 11"/>
          <p:cNvSpPr/>
          <p:nvPr/>
        </p:nvSpPr>
        <p:spPr>
          <a:xfrm>
            <a:off x="6126480" y="1051560"/>
            <a:ext cx="2651760" cy="3017520"/>
          </a:xfrm>
          <a:prstGeom prst="rect">
            <a:avLst/>
          </a:prstGeom>
          <a:solidFill>
            <a:srgbClr val="FFFFFF"/>
          </a:solidFill>
          <a:ln/>
          <a:effectLst>
            <a:outerShdw blurRad="76200" dist="25400" dir="8100000" algn="bl" rotWithShape="0">
              <a:srgbClr val="000000">
                <a:alpha val="10000"/>
              </a:srgbClr>
            </a:outerShdw>
          </a:effectLst>
        </p:spPr>
        <p:txBody>
          <a:bodyPr/>
          <a:lstStyle/>
          <a:p>
            <a:endParaRPr lang="en-US"/>
          </a:p>
        </p:txBody>
      </p:sp>
      <p:sp>
        <p:nvSpPr>
          <p:cNvPr id="14" name="Shape 12"/>
          <p:cNvSpPr/>
          <p:nvPr/>
        </p:nvSpPr>
        <p:spPr>
          <a:xfrm>
            <a:off x="6126480" y="1051560"/>
            <a:ext cx="54864" cy="3017520"/>
          </a:xfrm>
          <a:prstGeom prst="rect">
            <a:avLst/>
          </a:prstGeom>
          <a:solidFill>
            <a:srgbClr val="C4953A"/>
          </a:solidFill>
          <a:ln/>
        </p:spPr>
        <p:txBody>
          <a:bodyPr/>
          <a:lstStyle/>
          <a:p>
            <a:endParaRPr lang="en-US"/>
          </a:p>
        </p:txBody>
      </p:sp>
      <p:sp>
        <p:nvSpPr>
          <p:cNvPr id="15" name="Text 13"/>
          <p:cNvSpPr/>
          <p:nvPr/>
        </p:nvSpPr>
        <p:spPr>
          <a:xfrm>
            <a:off x="6263640" y="1143000"/>
            <a:ext cx="2377440" cy="411480"/>
          </a:xfrm>
          <a:prstGeom prst="rect">
            <a:avLst/>
          </a:prstGeom>
          <a:noFill/>
          <a:ln/>
        </p:spPr>
        <p:txBody>
          <a:bodyPr wrap="square" lIns="0" tIns="0" rIns="0" bIns="0" rtlCol="0" anchor="ctr"/>
          <a:lstStyle/>
          <a:p>
            <a:pPr marL="0" indent="0">
              <a:buNone/>
            </a:pPr>
            <a:r>
              <a:rPr lang="en-US" sz="1500" b="1" dirty="0">
                <a:solidFill>
                  <a:srgbClr val="C4953A"/>
                </a:solidFill>
                <a:latin typeface="Georgia" pitchFamily="34" charset="0"/>
                <a:ea typeface="Georgia" pitchFamily="34" charset="-122"/>
                <a:cs typeface="Georgia" pitchFamily="34" charset="-120"/>
              </a:rPr>
              <a:t>Career Preparation</a:t>
            </a:r>
            <a:endParaRPr lang="en-US" sz="1500" dirty="0"/>
          </a:p>
        </p:txBody>
      </p:sp>
      <p:sp>
        <p:nvSpPr>
          <p:cNvPr id="16" name="Text 14"/>
          <p:cNvSpPr/>
          <p:nvPr/>
        </p:nvSpPr>
        <p:spPr>
          <a:xfrm>
            <a:off x="6263640" y="1600200"/>
            <a:ext cx="2331720" cy="2286000"/>
          </a:xfrm>
          <a:prstGeom prst="rect">
            <a:avLst/>
          </a:prstGeom>
          <a:noFill/>
          <a:ln/>
        </p:spPr>
        <p:txBody>
          <a:bodyPr wrap="square" rtlCol="0" anchor="ctr"/>
          <a:lstStyle/>
          <a:p>
            <a:pPr marL="342900" indent="-342900">
              <a:lnSpc>
                <a:spcPct val="130000"/>
              </a:lnSpc>
              <a:spcAft>
                <a:spcPts val="600"/>
              </a:spcAft>
              <a:buSzPct val="100000"/>
              <a:buChar char="•"/>
            </a:pPr>
            <a:r>
              <a:rPr lang="en-US" sz="1100" dirty="0">
                <a:solidFill>
                  <a:srgbClr val="2C2419"/>
                </a:solidFill>
                <a:latin typeface="Calibri" pitchFamily="34" charset="0"/>
                <a:ea typeface="Calibri" pitchFamily="34" charset="-122"/>
                <a:cs typeface="Calibri" pitchFamily="34" charset="-120"/>
              </a:rPr>
              <a:t>LeetCode Database Problems</a:t>
            </a:r>
            <a:endParaRPr lang="en-US" sz="1100" dirty="0"/>
          </a:p>
          <a:p>
            <a:pPr marL="342900" indent="-342900">
              <a:lnSpc>
                <a:spcPct val="130000"/>
              </a:lnSpc>
              <a:spcAft>
                <a:spcPts val="600"/>
              </a:spcAft>
              <a:buSzPct val="100000"/>
              <a:buChar char="•"/>
            </a:pPr>
            <a:r>
              <a:rPr lang="en-US" sz="1100" dirty="0">
                <a:solidFill>
                  <a:srgbClr val="2C2419"/>
                </a:solidFill>
                <a:latin typeface="Calibri" pitchFamily="34" charset="0"/>
                <a:ea typeface="Calibri" pitchFamily="34" charset="-122"/>
                <a:cs typeface="Calibri" pitchFamily="34" charset="-120"/>
              </a:rPr>
              <a:t>DataLemur — SQL interview practice</a:t>
            </a:r>
            <a:endParaRPr lang="en-US" sz="1100" dirty="0"/>
          </a:p>
          <a:p>
            <a:pPr marL="342900" indent="-342900">
              <a:lnSpc>
                <a:spcPct val="130000"/>
              </a:lnSpc>
              <a:spcAft>
                <a:spcPts val="600"/>
              </a:spcAft>
              <a:buSzPct val="100000"/>
              <a:buChar char="•"/>
            </a:pPr>
            <a:r>
              <a:rPr lang="en-US" sz="1100" dirty="0">
                <a:solidFill>
                  <a:srgbClr val="2C2419"/>
                </a:solidFill>
                <a:latin typeface="Calibri" pitchFamily="34" charset="0"/>
                <a:ea typeface="Calibri" pitchFamily="34" charset="-122"/>
                <a:cs typeface="Calibri" pitchFamily="34" charset="-120"/>
              </a:rPr>
              <a:t>freeCodeCamp PostgreSQL course (YouTube)</a:t>
            </a:r>
            <a:endParaRPr lang="en-US" sz="11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AF7F2"/>
        </a:solidFill>
        <a:effectLst/>
      </p:bgPr>
    </p:bg>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B85042"/>
          </a:solidFill>
          <a:ln/>
        </p:spPr>
        <p:txBody>
          <a:bodyPr/>
          <a:lstStyle/>
          <a:p>
            <a:endParaRPr lang="en-US"/>
          </a:p>
        </p:txBody>
      </p:sp>
      <p:sp>
        <p:nvSpPr>
          <p:cNvPr id="3" name="Text 1"/>
          <p:cNvSpPr/>
          <p:nvPr/>
        </p:nvSpPr>
        <p:spPr>
          <a:xfrm>
            <a:off x="548640" y="228600"/>
            <a:ext cx="8046720" cy="594360"/>
          </a:xfrm>
          <a:prstGeom prst="rect">
            <a:avLst/>
          </a:prstGeom>
          <a:noFill/>
          <a:ln/>
        </p:spPr>
        <p:txBody>
          <a:bodyPr wrap="square" lIns="0" tIns="0" rIns="0" bIns="0" rtlCol="0" anchor="ctr"/>
          <a:lstStyle/>
          <a:p>
            <a:pPr marL="0" indent="0">
              <a:buNone/>
            </a:pPr>
            <a:r>
              <a:rPr lang="en-US" sz="2800" b="1" dirty="0">
                <a:solidFill>
                  <a:srgbClr val="B85042"/>
                </a:solidFill>
                <a:latin typeface="Georgia" pitchFamily="34" charset="0"/>
                <a:ea typeface="Georgia" pitchFamily="34" charset="-122"/>
                <a:cs typeface="Georgia" pitchFamily="34" charset="-120"/>
              </a:rPr>
              <a:t>Quick Reference: psql Commands</a:t>
            </a:r>
            <a:endParaRPr lang="en-US" sz="2800" dirty="0"/>
          </a:p>
        </p:txBody>
      </p:sp>
      <p:sp>
        <p:nvSpPr>
          <p:cNvPr id="4" name="Shape 2"/>
          <p:cNvSpPr/>
          <p:nvPr/>
        </p:nvSpPr>
        <p:spPr>
          <a:xfrm>
            <a:off x="548640" y="822960"/>
            <a:ext cx="2743200" cy="0"/>
          </a:xfrm>
          <a:prstGeom prst="line">
            <a:avLst/>
          </a:prstGeom>
          <a:noFill/>
          <a:ln w="25400">
            <a:solidFill>
              <a:srgbClr val="C4953A"/>
            </a:solidFill>
            <a:prstDash val="solid"/>
          </a:ln>
        </p:spPr>
        <p:txBody>
          <a:bodyPr/>
          <a:lstStyle/>
          <a:p>
            <a:endParaRPr lang="en-US"/>
          </a:p>
        </p:txBody>
      </p:sp>
      <p:graphicFrame>
        <p:nvGraphicFramePr>
          <p:cNvPr id="25" name="Table 0"/>
          <p:cNvGraphicFramePr>
            <a:graphicFrameLocks noGrp="1"/>
          </p:cNvGraphicFramePr>
          <p:nvPr>
            <p:extLst>
              <p:ext uri="{D42A27DB-BD31-4B8C-83A1-F6EECF244321}">
                <p14:modId xmlns:p14="http://schemas.microsoft.com/office/powerpoint/2010/main" val="1579011935"/>
              </p:ext>
            </p:extLst>
          </p:nvPr>
        </p:nvGraphicFramePr>
        <p:xfrm>
          <a:off x="457200" y="1005840"/>
          <a:ext cx="8229600" cy="3127248"/>
        </p:xfrm>
        <a:graphic>
          <a:graphicData uri="http://schemas.openxmlformats.org/drawingml/2006/table">
            <a:tbl>
              <a:tblPr/>
              <a:tblGrid>
                <a:gridCol w="1828800">
                  <a:extLst>
                    <a:ext uri="{9D8B030D-6E8A-4147-A177-3AD203B41FA5}">
                      <a16:colId xmlns:a16="http://schemas.microsoft.com/office/drawing/2014/main" val="20000"/>
                    </a:ext>
                  </a:extLst>
                </a:gridCol>
                <a:gridCol w="3200400">
                  <a:extLst>
                    <a:ext uri="{9D8B030D-6E8A-4147-A177-3AD203B41FA5}">
                      <a16:colId xmlns:a16="http://schemas.microsoft.com/office/drawing/2014/main" val="20001"/>
                    </a:ext>
                  </a:extLst>
                </a:gridCol>
                <a:gridCol w="3200400">
                  <a:extLst>
                    <a:ext uri="{9D8B030D-6E8A-4147-A177-3AD203B41FA5}">
                      <a16:colId xmlns:a16="http://schemas.microsoft.com/office/drawing/2014/main" val="20002"/>
                    </a:ext>
                  </a:extLst>
                </a:gridCol>
              </a:tblGrid>
              <a:tr h="347472">
                <a:tc>
                  <a:txBody>
                    <a:bodyPr/>
                    <a:lstStyle/>
                    <a:p>
                      <a:pPr marL="0" indent="0">
                        <a:buNone/>
                      </a:pPr>
                      <a:r>
                        <a:rPr lang="en-US" sz="1200" b="1" dirty="0">
                          <a:solidFill>
                            <a:srgbClr val="FFFFFF"/>
                          </a:solidFill>
                          <a:latin typeface="Georgia" pitchFamily="34" charset="0"/>
                          <a:ea typeface="Georgia" pitchFamily="34" charset="-122"/>
                          <a:cs typeface="Georgia" pitchFamily="34" charset="-120"/>
                        </a:rPr>
                        <a:t>Command</a:t>
                      </a:r>
                      <a:endParaRPr lang="en-US" sz="1200" dirty="0">
                        <a:latin typeface="Georgia" charset="0"/>
                        <a:ea typeface="Georgia" charset="0"/>
                        <a:cs typeface="Georgia" charset="0"/>
                      </a:endParaRPr>
                    </a:p>
                  </a:txBody>
                  <a:tcPr marL="76200" marR="76200" marT="50800" marB="508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6B8F71"/>
                    </a:solidFill>
                  </a:tcPr>
                </a:tc>
                <a:tc>
                  <a:txBody>
                    <a:bodyPr/>
                    <a:lstStyle/>
                    <a:p>
                      <a:pPr marL="0" indent="0">
                        <a:buNone/>
                      </a:pPr>
                      <a:r>
                        <a:rPr lang="en-US" sz="1200" b="1" dirty="0">
                          <a:solidFill>
                            <a:srgbClr val="FFFFFF"/>
                          </a:solidFill>
                          <a:latin typeface="Georgia" pitchFamily="34" charset="0"/>
                          <a:ea typeface="Georgia" pitchFamily="34" charset="-122"/>
                          <a:cs typeface="Georgia" pitchFamily="34" charset="-120"/>
                        </a:rPr>
                        <a:t>What It Does</a:t>
                      </a:r>
                      <a:endParaRPr lang="en-US" sz="1200" dirty="0">
                        <a:latin typeface="Georgia" charset="0"/>
                        <a:ea typeface="Georgia" charset="0"/>
                        <a:cs typeface="Georgia" charset="0"/>
                      </a:endParaRPr>
                    </a:p>
                  </a:txBody>
                  <a:tcPr marL="76200" marR="76200" marT="50800" marB="508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6B8F71"/>
                    </a:solidFill>
                  </a:tcPr>
                </a:tc>
                <a:tc>
                  <a:txBody>
                    <a:bodyPr/>
                    <a:lstStyle/>
                    <a:p>
                      <a:pPr marL="0" indent="0">
                        <a:buNone/>
                      </a:pPr>
                      <a:r>
                        <a:rPr lang="en-US" sz="1200" b="1" dirty="0">
                          <a:solidFill>
                            <a:srgbClr val="FFFFFF"/>
                          </a:solidFill>
                          <a:latin typeface="Georgia" pitchFamily="34" charset="0"/>
                          <a:ea typeface="Georgia" pitchFamily="34" charset="-122"/>
                          <a:cs typeface="Georgia" pitchFamily="34" charset="-120"/>
                        </a:rPr>
                        <a:t>MySQL Equivalent</a:t>
                      </a:r>
                      <a:endParaRPr lang="en-US" sz="1200" dirty="0">
                        <a:latin typeface="Georgia" charset="0"/>
                        <a:ea typeface="Georgia" charset="0"/>
                        <a:cs typeface="Georgia" charset="0"/>
                      </a:endParaRPr>
                    </a:p>
                  </a:txBody>
                  <a:tcPr marL="76200" marR="76200" marT="50800" marB="508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6B8F71"/>
                    </a:solidFill>
                  </a:tcPr>
                </a:tc>
                <a:extLst>
                  <a:ext uri="{0D108BD9-81ED-4DB2-BD59-A6C34878D82A}">
                    <a16:rowId xmlns:a16="http://schemas.microsoft.com/office/drawing/2014/main" val="10000"/>
                  </a:ext>
                </a:extLst>
              </a:tr>
              <a:tr h="347472">
                <a:tc>
                  <a:txBody>
                    <a:bodyPr/>
                    <a:lstStyle/>
                    <a:p>
                      <a:pPr marL="0" indent="0">
                        <a:buNone/>
                      </a:pPr>
                      <a:r>
                        <a:rPr lang="en-US" sz="1100" dirty="0">
                          <a:solidFill>
                            <a:srgbClr val="6B8F71"/>
                          </a:solidFill>
                          <a:latin typeface="Consolas" pitchFamily="34" charset="0"/>
                          <a:ea typeface="Consolas" pitchFamily="34" charset="-122"/>
                          <a:cs typeface="Consolas" pitchFamily="34" charset="-120"/>
                        </a:rPr>
                        <a:t>\l</a:t>
                      </a:r>
                      <a:endParaRPr lang="en-US" sz="1100" dirty="0">
                        <a:latin typeface="Consolas" charset="0"/>
                        <a:ea typeface="Consolas" charset="0"/>
                        <a:cs typeface="Consolas" charset="0"/>
                      </a:endParaRPr>
                    </a:p>
                  </a:txBody>
                  <a:tcPr marL="76200" marR="76200" marT="50800" marB="508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FFFFF"/>
                    </a:solidFill>
                  </a:tcPr>
                </a:tc>
                <a:tc>
                  <a:txBody>
                    <a:bodyPr/>
                    <a:lstStyle/>
                    <a:p>
                      <a:pPr marL="0" indent="0">
                        <a:buNone/>
                      </a:pPr>
                      <a:r>
                        <a:rPr lang="en-US" sz="1100" dirty="0">
                          <a:solidFill>
                            <a:srgbClr val="2C2419"/>
                          </a:solidFill>
                          <a:latin typeface="Calibri" pitchFamily="34" charset="0"/>
                          <a:ea typeface="Calibri" pitchFamily="34" charset="-122"/>
                          <a:cs typeface="Calibri" pitchFamily="34" charset="-120"/>
                        </a:rPr>
                        <a:t>List all databases</a:t>
                      </a:r>
                      <a:endParaRPr lang="en-US" sz="1100" dirty="0">
                        <a:latin typeface="Calibri" charset="0"/>
                        <a:ea typeface="Calibri" charset="0"/>
                        <a:cs typeface="Calibri" charset="0"/>
                      </a:endParaRPr>
                    </a:p>
                  </a:txBody>
                  <a:tcPr marL="76200" marR="76200" marT="50800" marB="508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FFFFF"/>
                    </a:solidFill>
                  </a:tcPr>
                </a:tc>
                <a:tc>
                  <a:txBody>
                    <a:bodyPr/>
                    <a:lstStyle/>
                    <a:p>
                      <a:pPr marL="0" indent="0">
                        <a:buNone/>
                      </a:pPr>
                      <a:r>
                        <a:rPr lang="en-US" sz="1100" dirty="0">
                          <a:solidFill>
                            <a:srgbClr val="2C2419"/>
                          </a:solidFill>
                          <a:latin typeface="Consolas" pitchFamily="34" charset="0"/>
                          <a:ea typeface="Consolas" pitchFamily="34" charset="-122"/>
                          <a:cs typeface="Consolas" pitchFamily="34" charset="-120"/>
                        </a:rPr>
                        <a:t>SHOW DATABASES;</a:t>
                      </a:r>
                      <a:endParaRPr lang="en-US" sz="1100" dirty="0">
                        <a:latin typeface="Consolas" charset="0"/>
                        <a:ea typeface="Consolas" charset="0"/>
                        <a:cs typeface="Consolas" charset="0"/>
                      </a:endParaRPr>
                    </a:p>
                  </a:txBody>
                  <a:tcPr marL="76200" marR="76200" marT="50800" marB="508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47472">
                <a:tc>
                  <a:txBody>
                    <a:bodyPr/>
                    <a:lstStyle/>
                    <a:p>
                      <a:pPr marL="0" indent="0">
                        <a:buNone/>
                      </a:pPr>
                      <a:r>
                        <a:rPr lang="en-US" sz="1100" dirty="0">
                          <a:solidFill>
                            <a:srgbClr val="6B8F71"/>
                          </a:solidFill>
                          <a:latin typeface="Consolas" pitchFamily="34" charset="0"/>
                          <a:ea typeface="Consolas" pitchFamily="34" charset="-122"/>
                          <a:cs typeface="Consolas" pitchFamily="34" charset="-120"/>
                        </a:rPr>
                        <a:t>\c dbname</a:t>
                      </a:r>
                      <a:endParaRPr lang="en-US" sz="1100" dirty="0">
                        <a:latin typeface="Consolas" charset="0"/>
                        <a:ea typeface="Consolas" charset="0"/>
                        <a:cs typeface="Consolas" charset="0"/>
                      </a:endParaRPr>
                    </a:p>
                  </a:txBody>
                  <a:tcPr marL="76200" marR="76200" marT="50800" marB="508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5F2ED"/>
                    </a:solidFill>
                  </a:tcPr>
                </a:tc>
                <a:tc>
                  <a:txBody>
                    <a:bodyPr/>
                    <a:lstStyle/>
                    <a:p>
                      <a:pPr marL="0" indent="0">
                        <a:buNone/>
                      </a:pPr>
                      <a:r>
                        <a:rPr lang="en-US" sz="1100" dirty="0">
                          <a:solidFill>
                            <a:srgbClr val="2C2419"/>
                          </a:solidFill>
                          <a:latin typeface="Calibri" pitchFamily="34" charset="0"/>
                          <a:ea typeface="Calibri" pitchFamily="34" charset="-122"/>
                          <a:cs typeface="Calibri" pitchFamily="34" charset="-120"/>
                        </a:rPr>
                        <a:t>Connect to a database</a:t>
                      </a:r>
                      <a:endParaRPr lang="en-US" sz="1100" dirty="0">
                        <a:latin typeface="Calibri" charset="0"/>
                        <a:ea typeface="Calibri" charset="0"/>
                        <a:cs typeface="Calibri" charset="0"/>
                      </a:endParaRPr>
                    </a:p>
                  </a:txBody>
                  <a:tcPr marL="76200" marR="76200" marT="50800" marB="508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5F2ED"/>
                    </a:solidFill>
                  </a:tcPr>
                </a:tc>
                <a:tc>
                  <a:txBody>
                    <a:bodyPr/>
                    <a:lstStyle/>
                    <a:p>
                      <a:pPr marL="0" indent="0">
                        <a:buNone/>
                      </a:pPr>
                      <a:r>
                        <a:rPr lang="en-US" sz="1100" dirty="0">
                          <a:solidFill>
                            <a:srgbClr val="2C2419"/>
                          </a:solidFill>
                          <a:latin typeface="Consolas" pitchFamily="34" charset="0"/>
                          <a:ea typeface="Consolas" pitchFamily="34" charset="-122"/>
                          <a:cs typeface="Consolas" pitchFamily="34" charset="-120"/>
                        </a:rPr>
                        <a:t>USE dbname;</a:t>
                      </a:r>
                      <a:endParaRPr lang="en-US" sz="1100" dirty="0">
                        <a:latin typeface="Consolas" charset="0"/>
                        <a:ea typeface="Consolas" charset="0"/>
                        <a:cs typeface="Consolas" charset="0"/>
                      </a:endParaRPr>
                    </a:p>
                  </a:txBody>
                  <a:tcPr marL="76200" marR="76200" marT="50800" marB="508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5F2ED"/>
                    </a:solidFill>
                  </a:tcPr>
                </a:tc>
                <a:extLst>
                  <a:ext uri="{0D108BD9-81ED-4DB2-BD59-A6C34878D82A}">
                    <a16:rowId xmlns:a16="http://schemas.microsoft.com/office/drawing/2014/main" val="10002"/>
                  </a:ext>
                </a:extLst>
              </a:tr>
              <a:tr h="347472">
                <a:tc>
                  <a:txBody>
                    <a:bodyPr/>
                    <a:lstStyle/>
                    <a:p>
                      <a:pPr marL="0" indent="0">
                        <a:buNone/>
                      </a:pPr>
                      <a:r>
                        <a:rPr lang="en-US" sz="1100" dirty="0">
                          <a:solidFill>
                            <a:srgbClr val="6B8F71"/>
                          </a:solidFill>
                          <a:latin typeface="Consolas" pitchFamily="34" charset="0"/>
                          <a:ea typeface="Consolas" pitchFamily="34" charset="-122"/>
                          <a:cs typeface="Consolas" pitchFamily="34" charset="-120"/>
                        </a:rPr>
                        <a:t>\dt</a:t>
                      </a:r>
                      <a:endParaRPr lang="en-US" sz="1100" dirty="0">
                        <a:latin typeface="Consolas" charset="0"/>
                        <a:ea typeface="Consolas" charset="0"/>
                        <a:cs typeface="Consolas" charset="0"/>
                      </a:endParaRPr>
                    </a:p>
                  </a:txBody>
                  <a:tcPr marL="76200" marR="76200" marT="50800" marB="508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FFFFF"/>
                    </a:solidFill>
                  </a:tcPr>
                </a:tc>
                <a:tc>
                  <a:txBody>
                    <a:bodyPr/>
                    <a:lstStyle/>
                    <a:p>
                      <a:pPr marL="0" indent="0">
                        <a:buNone/>
                      </a:pPr>
                      <a:r>
                        <a:rPr lang="en-US" sz="1100" dirty="0">
                          <a:solidFill>
                            <a:srgbClr val="2C2419"/>
                          </a:solidFill>
                          <a:latin typeface="Calibri" pitchFamily="34" charset="0"/>
                          <a:ea typeface="Calibri" pitchFamily="34" charset="-122"/>
                          <a:cs typeface="Calibri" pitchFamily="34" charset="-120"/>
                        </a:rPr>
                        <a:t>List all tables</a:t>
                      </a:r>
                      <a:endParaRPr lang="en-US" sz="1100" dirty="0">
                        <a:latin typeface="Calibri" charset="0"/>
                        <a:ea typeface="Calibri" charset="0"/>
                        <a:cs typeface="Calibri" charset="0"/>
                      </a:endParaRPr>
                    </a:p>
                  </a:txBody>
                  <a:tcPr marL="76200" marR="76200" marT="50800" marB="508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FFFFF"/>
                    </a:solidFill>
                  </a:tcPr>
                </a:tc>
                <a:tc>
                  <a:txBody>
                    <a:bodyPr/>
                    <a:lstStyle/>
                    <a:p>
                      <a:pPr marL="0" indent="0">
                        <a:buNone/>
                      </a:pPr>
                      <a:r>
                        <a:rPr lang="en-US" sz="1100" dirty="0">
                          <a:solidFill>
                            <a:srgbClr val="2C2419"/>
                          </a:solidFill>
                          <a:latin typeface="Consolas" pitchFamily="34" charset="0"/>
                          <a:ea typeface="Consolas" pitchFamily="34" charset="-122"/>
                          <a:cs typeface="Consolas" pitchFamily="34" charset="-120"/>
                        </a:rPr>
                        <a:t>SHOW TABLES;</a:t>
                      </a:r>
                      <a:endParaRPr lang="en-US" sz="1100" dirty="0">
                        <a:latin typeface="Consolas" charset="0"/>
                        <a:ea typeface="Consolas" charset="0"/>
                        <a:cs typeface="Consolas" charset="0"/>
                      </a:endParaRPr>
                    </a:p>
                  </a:txBody>
                  <a:tcPr marL="76200" marR="76200" marT="50800" marB="508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47472">
                <a:tc>
                  <a:txBody>
                    <a:bodyPr/>
                    <a:lstStyle/>
                    <a:p>
                      <a:pPr marL="0" indent="0">
                        <a:buNone/>
                      </a:pPr>
                      <a:r>
                        <a:rPr lang="en-US" sz="1100" dirty="0">
                          <a:solidFill>
                            <a:srgbClr val="6B8F71"/>
                          </a:solidFill>
                          <a:latin typeface="Consolas" pitchFamily="34" charset="0"/>
                          <a:ea typeface="Consolas" pitchFamily="34" charset="-122"/>
                          <a:cs typeface="Consolas" pitchFamily="34" charset="-120"/>
                        </a:rPr>
                        <a:t>\d tablename</a:t>
                      </a:r>
                      <a:endParaRPr lang="en-US" sz="1100" dirty="0">
                        <a:latin typeface="Consolas" charset="0"/>
                        <a:ea typeface="Consolas" charset="0"/>
                        <a:cs typeface="Consolas" charset="0"/>
                      </a:endParaRPr>
                    </a:p>
                  </a:txBody>
                  <a:tcPr marL="76200" marR="76200" marT="50800" marB="508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5F2ED"/>
                    </a:solidFill>
                  </a:tcPr>
                </a:tc>
                <a:tc>
                  <a:txBody>
                    <a:bodyPr/>
                    <a:lstStyle/>
                    <a:p>
                      <a:pPr marL="0" indent="0">
                        <a:buNone/>
                      </a:pPr>
                      <a:r>
                        <a:rPr lang="en-US" sz="1100" dirty="0">
                          <a:solidFill>
                            <a:srgbClr val="2C2419"/>
                          </a:solidFill>
                          <a:latin typeface="Calibri" pitchFamily="34" charset="0"/>
                          <a:ea typeface="Calibri" pitchFamily="34" charset="-122"/>
                          <a:cs typeface="Calibri" pitchFamily="34" charset="-120"/>
                        </a:rPr>
                        <a:t>Describe table structure</a:t>
                      </a:r>
                      <a:endParaRPr lang="en-US" sz="1100" dirty="0">
                        <a:latin typeface="Calibri" charset="0"/>
                        <a:ea typeface="Calibri" charset="0"/>
                        <a:cs typeface="Calibri" charset="0"/>
                      </a:endParaRPr>
                    </a:p>
                  </a:txBody>
                  <a:tcPr marL="76200" marR="76200" marT="50800" marB="508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5F2ED"/>
                    </a:solidFill>
                  </a:tcPr>
                </a:tc>
                <a:tc>
                  <a:txBody>
                    <a:bodyPr/>
                    <a:lstStyle/>
                    <a:p>
                      <a:pPr marL="0" indent="0">
                        <a:buNone/>
                      </a:pPr>
                      <a:r>
                        <a:rPr lang="en-US" sz="1100" dirty="0">
                          <a:solidFill>
                            <a:srgbClr val="2C2419"/>
                          </a:solidFill>
                          <a:latin typeface="Consolas" pitchFamily="34" charset="0"/>
                          <a:ea typeface="Consolas" pitchFamily="34" charset="-122"/>
                          <a:cs typeface="Consolas" pitchFamily="34" charset="-120"/>
                        </a:rPr>
                        <a:t>DESCRIBE tablename;</a:t>
                      </a:r>
                      <a:endParaRPr lang="en-US" sz="1100" dirty="0">
                        <a:latin typeface="Consolas" charset="0"/>
                        <a:ea typeface="Consolas" charset="0"/>
                        <a:cs typeface="Consolas" charset="0"/>
                      </a:endParaRPr>
                    </a:p>
                  </a:txBody>
                  <a:tcPr marL="76200" marR="76200" marT="50800" marB="508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5F2ED"/>
                    </a:solidFill>
                  </a:tcPr>
                </a:tc>
                <a:extLst>
                  <a:ext uri="{0D108BD9-81ED-4DB2-BD59-A6C34878D82A}">
                    <a16:rowId xmlns:a16="http://schemas.microsoft.com/office/drawing/2014/main" val="10004"/>
                  </a:ext>
                </a:extLst>
              </a:tr>
              <a:tr h="347472">
                <a:tc>
                  <a:txBody>
                    <a:bodyPr/>
                    <a:lstStyle/>
                    <a:p>
                      <a:pPr marL="0" indent="0">
                        <a:buNone/>
                      </a:pPr>
                      <a:r>
                        <a:rPr lang="en-US" sz="1100" dirty="0">
                          <a:solidFill>
                            <a:srgbClr val="6B8F71"/>
                          </a:solidFill>
                          <a:latin typeface="Consolas" pitchFamily="34" charset="0"/>
                          <a:ea typeface="Consolas" pitchFamily="34" charset="-122"/>
                          <a:cs typeface="Consolas" pitchFamily="34" charset="-120"/>
                        </a:rPr>
                        <a:t>\dn</a:t>
                      </a:r>
                      <a:endParaRPr lang="en-US" sz="1100" dirty="0">
                        <a:latin typeface="Consolas" charset="0"/>
                        <a:ea typeface="Consolas" charset="0"/>
                        <a:cs typeface="Consolas" charset="0"/>
                      </a:endParaRPr>
                    </a:p>
                  </a:txBody>
                  <a:tcPr marL="76200" marR="76200" marT="50800" marB="508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FFFFF"/>
                    </a:solidFill>
                  </a:tcPr>
                </a:tc>
                <a:tc>
                  <a:txBody>
                    <a:bodyPr/>
                    <a:lstStyle/>
                    <a:p>
                      <a:pPr marL="0" indent="0">
                        <a:buNone/>
                      </a:pPr>
                      <a:r>
                        <a:rPr lang="en-US" sz="1100" dirty="0">
                          <a:solidFill>
                            <a:srgbClr val="2C2419"/>
                          </a:solidFill>
                          <a:latin typeface="Calibri" pitchFamily="34" charset="0"/>
                          <a:ea typeface="Calibri" pitchFamily="34" charset="-122"/>
                          <a:cs typeface="Calibri" pitchFamily="34" charset="-120"/>
                        </a:rPr>
                        <a:t>List all schemas</a:t>
                      </a:r>
                      <a:endParaRPr lang="en-US" sz="1100" dirty="0">
                        <a:latin typeface="Calibri" charset="0"/>
                        <a:ea typeface="Calibri" charset="0"/>
                        <a:cs typeface="Calibri" charset="0"/>
                      </a:endParaRPr>
                    </a:p>
                  </a:txBody>
                  <a:tcPr marL="76200" marR="76200" marT="50800" marB="508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FFFFF"/>
                    </a:solidFill>
                  </a:tcPr>
                </a:tc>
                <a:tc>
                  <a:txBody>
                    <a:bodyPr/>
                    <a:lstStyle/>
                    <a:p>
                      <a:pPr marL="0" indent="0">
                        <a:buNone/>
                      </a:pPr>
                      <a:r>
                        <a:rPr lang="en-US" sz="1100" dirty="0">
                          <a:solidFill>
                            <a:srgbClr val="2C2419"/>
                          </a:solidFill>
                          <a:latin typeface="Consolas" pitchFamily="34" charset="0"/>
                          <a:ea typeface="Consolas" pitchFamily="34" charset="-122"/>
                          <a:cs typeface="Consolas" pitchFamily="34" charset="-120"/>
                        </a:rPr>
                        <a:t>(no equivalent)</a:t>
                      </a:r>
                      <a:endParaRPr lang="en-US" sz="1100" dirty="0">
                        <a:latin typeface="Consolas" charset="0"/>
                        <a:ea typeface="Consolas" charset="0"/>
                        <a:cs typeface="Consolas" charset="0"/>
                      </a:endParaRPr>
                    </a:p>
                  </a:txBody>
                  <a:tcPr marL="76200" marR="76200" marT="50800" marB="508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347472">
                <a:tc>
                  <a:txBody>
                    <a:bodyPr/>
                    <a:lstStyle/>
                    <a:p>
                      <a:pPr marL="0" indent="0">
                        <a:buNone/>
                      </a:pPr>
                      <a:r>
                        <a:rPr lang="en-US" sz="1100" dirty="0">
                          <a:solidFill>
                            <a:srgbClr val="6B8F71"/>
                          </a:solidFill>
                          <a:latin typeface="Consolas" pitchFamily="34" charset="0"/>
                          <a:ea typeface="Consolas" pitchFamily="34" charset="-122"/>
                          <a:cs typeface="Consolas" pitchFamily="34" charset="-120"/>
                        </a:rPr>
                        <a:t>\du</a:t>
                      </a:r>
                      <a:endParaRPr lang="en-US" sz="1100" dirty="0">
                        <a:latin typeface="Consolas" charset="0"/>
                        <a:ea typeface="Consolas" charset="0"/>
                        <a:cs typeface="Consolas" charset="0"/>
                      </a:endParaRPr>
                    </a:p>
                  </a:txBody>
                  <a:tcPr marL="76200" marR="76200" marT="50800" marB="508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5F2ED"/>
                    </a:solidFill>
                  </a:tcPr>
                </a:tc>
                <a:tc>
                  <a:txBody>
                    <a:bodyPr/>
                    <a:lstStyle/>
                    <a:p>
                      <a:pPr marL="0" indent="0">
                        <a:buNone/>
                      </a:pPr>
                      <a:r>
                        <a:rPr lang="en-US" sz="1100" dirty="0">
                          <a:solidFill>
                            <a:srgbClr val="2C2419"/>
                          </a:solidFill>
                          <a:latin typeface="Calibri" pitchFamily="34" charset="0"/>
                          <a:ea typeface="Calibri" pitchFamily="34" charset="-122"/>
                          <a:cs typeface="Calibri" pitchFamily="34" charset="-120"/>
                        </a:rPr>
                        <a:t>List all roles/users</a:t>
                      </a:r>
                      <a:endParaRPr lang="en-US" sz="1100" dirty="0">
                        <a:latin typeface="Calibri" charset="0"/>
                        <a:ea typeface="Calibri" charset="0"/>
                        <a:cs typeface="Calibri" charset="0"/>
                      </a:endParaRPr>
                    </a:p>
                  </a:txBody>
                  <a:tcPr marL="76200" marR="76200" marT="50800" marB="508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5F2ED"/>
                    </a:solidFill>
                  </a:tcPr>
                </a:tc>
                <a:tc>
                  <a:txBody>
                    <a:bodyPr/>
                    <a:lstStyle/>
                    <a:p>
                      <a:pPr marL="0" indent="0">
                        <a:buNone/>
                      </a:pPr>
                      <a:r>
                        <a:rPr lang="en-US" sz="1100" dirty="0">
                          <a:solidFill>
                            <a:srgbClr val="2C2419"/>
                          </a:solidFill>
                          <a:latin typeface="Consolas" pitchFamily="34" charset="0"/>
                          <a:ea typeface="Consolas" pitchFamily="34" charset="-122"/>
                          <a:cs typeface="Consolas" pitchFamily="34" charset="-120"/>
                        </a:rPr>
                        <a:t>SHOW GRANTS;</a:t>
                      </a:r>
                      <a:endParaRPr lang="en-US" sz="1100" dirty="0">
                        <a:latin typeface="Consolas" charset="0"/>
                        <a:ea typeface="Consolas" charset="0"/>
                        <a:cs typeface="Consolas" charset="0"/>
                      </a:endParaRPr>
                    </a:p>
                  </a:txBody>
                  <a:tcPr marL="76200" marR="76200" marT="50800" marB="508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5F2ED"/>
                    </a:solidFill>
                  </a:tcPr>
                </a:tc>
                <a:extLst>
                  <a:ext uri="{0D108BD9-81ED-4DB2-BD59-A6C34878D82A}">
                    <a16:rowId xmlns:a16="http://schemas.microsoft.com/office/drawing/2014/main" val="10006"/>
                  </a:ext>
                </a:extLst>
              </a:tr>
              <a:tr h="347472">
                <a:tc>
                  <a:txBody>
                    <a:bodyPr/>
                    <a:lstStyle/>
                    <a:p>
                      <a:pPr marL="0" indent="0">
                        <a:buNone/>
                      </a:pPr>
                      <a:r>
                        <a:rPr lang="en-US" sz="1100" dirty="0">
                          <a:solidFill>
                            <a:srgbClr val="6B8F71"/>
                          </a:solidFill>
                          <a:latin typeface="Consolas" pitchFamily="34" charset="0"/>
                          <a:ea typeface="Consolas" pitchFamily="34" charset="-122"/>
                          <a:cs typeface="Consolas" pitchFamily="34" charset="-120"/>
                        </a:rPr>
                        <a:t>\q</a:t>
                      </a:r>
                      <a:endParaRPr lang="en-US" sz="1100" dirty="0">
                        <a:latin typeface="Consolas" charset="0"/>
                        <a:ea typeface="Consolas" charset="0"/>
                        <a:cs typeface="Consolas" charset="0"/>
                      </a:endParaRPr>
                    </a:p>
                  </a:txBody>
                  <a:tcPr marL="76200" marR="76200" marT="50800" marB="508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FFFFF"/>
                    </a:solidFill>
                  </a:tcPr>
                </a:tc>
                <a:tc>
                  <a:txBody>
                    <a:bodyPr/>
                    <a:lstStyle/>
                    <a:p>
                      <a:pPr marL="0" indent="0">
                        <a:buNone/>
                      </a:pPr>
                      <a:r>
                        <a:rPr lang="en-US" sz="1100" dirty="0">
                          <a:solidFill>
                            <a:srgbClr val="2C2419"/>
                          </a:solidFill>
                          <a:latin typeface="Calibri" pitchFamily="34" charset="0"/>
                          <a:ea typeface="Calibri" pitchFamily="34" charset="-122"/>
                          <a:cs typeface="Calibri" pitchFamily="34" charset="-120"/>
                        </a:rPr>
                        <a:t>Quit psql</a:t>
                      </a:r>
                      <a:endParaRPr lang="en-US" sz="1100" dirty="0">
                        <a:latin typeface="Calibri" charset="0"/>
                        <a:ea typeface="Calibri" charset="0"/>
                        <a:cs typeface="Calibri" charset="0"/>
                      </a:endParaRPr>
                    </a:p>
                  </a:txBody>
                  <a:tcPr marL="76200" marR="76200" marT="50800" marB="508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FFFFF"/>
                    </a:solidFill>
                  </a:tcPr>
                </a:tc>
                <a:tc>
                  <a:txBody>
                    <a:bodyPr/>
                    <a:lstStyle/>
                    <a:p>
                      <a:pPr marL="0" indent="0">
                        <a:buNone/>
                      </a:pPr>
                      <a:r>
                        <a:rPr lang="en-US" sz="1100" dirty="0">
                          <a:solidFill>
                            <a:srgbClr val="2C2419"/>
                          </a:solidFill>
                          <a:latin typeface="Consolas" pitchFamily="34" charset="0"/>
                          <a:ea typeface="Consolas" pitchFamily="34" charset="-122"/>
                          <a:cs typeface="Consolas" pitchFamily="34" charset="-120"/>
                        </a:rPr>
                        <a:t>EXIT;</a:t>
                      </a:r>
                      <a:endParaRPr lang="en-US" sz="1100" dirty="0">
                        <a:latin typeface="Consolas" charset="0"/>
                        <a:ea typeface="Consolas" charset="0"/>
                        <a:cs typeface="Consolas" charset="0"/>
                      </a:endParaRPr>
                    </a:p>
                  </a:txBody>
                  <a:tcPr marL="76200" marR="76200" marT="50800" marB="508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347472">
                <a:tc>
                  <a:txBody>
                    <a:bodyPr/>
                    <a:lstStyle/>
                    <a:p>
                      <a:pPr marL="0" indent="0">
                        <a:buNone/>
                      </a:pPr>
                      <a:r>
                        <a:rPr lang="en-US" sz="1100" dirty="0">
                          <a:solidFill>
                            <a:srgbClr val="6B8F71"/>
                          </a:solidFill>
                          <a:latin typeface="Consolas" pitchFamily="34" charset="0"/>
                          <a:ea typeface="Consolas" pitchFamily="34" charset="-122"/>
                          <a:cs typeface="Consolas" pitchFamily="34" charset="-120"/>
                        </a:rPr>
                        <a:t>\?</a:t>
                      </a:r>
                      <a:endParaRPr lang="en-US" sz="1100" dirty="0">
                        <a:latin typeface="Consolas" charset="0"/>
                        <a:ea typeface="Consolas" charset="0"/>
                        <a:cs typeface="Consolas" charset="0"/>
                      </a:endParaRPr>
                    </a:p>
                  </a:txBody>
                  <a:tcPr marL="76200" marR="76200" marT="50800" marB="508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5F2ED"/>
                    </a:solidFill>
                  </a:tcPr>
                </a:tc>
                <a:tc>
                  <a:txBody>
                    <a:bodyPr/>
                    <a:lstStyle/>
                    <a:p>
                      <a:pPr marL="0" indent="0">
                        <a:buNone/>
                      </a:pPr>
                      <a:r>
                        <a:rPr lang="en-US" sz="1100" dirty="0">
                          <a:solidFill>
                            <a:srgbClr val="2C2419"/>
                          </a:solidFill>
                          <a:latin typeface="Calibri" pitchFamily="34" charset="0"/>
                          <a:ea typeface="Calibri" pitchFamily="34" charset="-122"/>
                          <a:cs typeface="Calibri" pitchFamily="34" charset="-120"/>
                        </a:rPr>
                        <a:t>Show all psql commands</a:t>
                      </a:r>
                      <a:endParaRPr lang="en-US" sz="1100" dirty="0">
                        <a:latin typeface="Calibri" charset="0"/>
                        <a:ea typeface="Calibri" charset="0"/>
                        <a:cs typeface="Calibri" charset="0"/>
                      </a:endParaRPr>
                    </a:p>
                  </a:txBody>
                  <a:tcPr marL="76200" marR="76200" marT="50800" marB="508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5F2ED"/>
                    </a:solidFill>
                  </a:tcPr>
                </a:tc>
                <a:tc>
                  <a:txBody>
                    <a:bodyPr/>
                    <a:lstStyle/>
                    <a:p>
                      <a:pPr marL="0" indent="0">
                        <a:buNone/>
                      </a:pPr>
                      <a:r>
                        <a:rPr lang="en-US" sz="1100" dirty="0">
                          <a:solidFill>
                            <a:srgbClr val="2C2419"/>
                          </a:solidFill>
                          <a:latin typeface="Consolas" pitchFamily="34" charset="0"/>
                          <a:ea typeface="Consolas" pitchFamily="34" charset="-122"/>
                          <a:cs typeface="Consolas" pitchFamily="34" charset="-120"/>
                        </a:rPr>
                        <a:t>HELP;</a:t>
                      </a:r>
                      <a:endParaRPr lang="en-US" sz="1100" dirty="0">
                        <a:latin typeface="Consolas" charset="0"/>
                        <a:ea typeface="Consolas" charset="0"/>
                        <a:cs typeface="Consolas" charset="0"/>
                      </a:endParaRPr>
                    </a:p>
                  </a:txBody>
                  <a:tcPr marL="76200" marR="76200" marT="50800" marB="50800" anchor="ctr">
                    <a:lnL w="6350" cap="flat" cmpd="sng" algn="ctr">
                      <a:solidFill>
                        <a:srgbClr val="D4CFC8"/>
                      </a:solidFill>
                      <a:prstDash val="solid"/>
                      <a:round/>
                      <a:headEnd type="none" w="med" len="med"/>
                      <a:tailEnd type="none" w="med" len="med"/>
                    </a:lnL>
                    <a:lnR w="6350" cap="flat" cmpd="sng" algn="ctr">
                      <a:solidFill>
                        <a:srgbClr val="D4CFC8"/>
                      </a:solidFill>
                      <a:prstDash val="solid"/>
                      <a:round/>
                      <a:headEnd type="none" w="med" len="med"/>
                      <a:tailEnd type="none" w="med" len="med"/>
                    </a:lnR>
                    <a:lnT w="6350" cap="flat" cmpd="sng" algn="ctr">
                      <a:solidFill>
                        <a:srgbClr val="D4CFC8"/>
                      </a:solidFill>
                      <a:prstDash val="solid"/>
                      <a:round/>
                      <a:headEnd type="none" w="med" len="med"/>
                      <a:tailEnd type="none" w="med" len="med"/>
                    </a:lnT>
                    <a:lnB w="6350" cap="flat" cmpd="sng" algn="ctr">
                      <a:solidFill>
                        <a:srgbClr val="D4CFC8"/>
                      </a:solidFill>
                      <a:prstDash val="solid"/>
                      <a:round/>
                      <a:headEnd type="none" w="med" len="med"/>
                      <a:tailEnd type="none" w="med" len="med"/>
                    </a:lnB>
                    <a:solidFill>
                      <a:srgbClr val="F5F2ED"/>
                    </a:solidFill>
                  </a:tcPr>
                </a:tc>
                <a:extLst>
                  <a:ext uri="{0D108BD9-81ED-4DB2-BD59-A6C34878D82A}">
                    <a16:rowId xmlns:a16="http://schemas.microsoft.com/office/drawing/2014/main" val="10008"/>
                  </a:ext>
                </a:extLst>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3D3229"/>
        </a:solidFill>
        <a:effectLst/>
      </p:bgPr>
    </p:bg>
    <p:spTree>
      <p:nvGrpSpPr>
        <p:cNvPr id="1" name=""/>
        <p:cNvGrpSpPr/>
        <p:nvPr/>
      </p:nvGrpSpPr>
      <p:grpSpPr>
        <a:xfrm>
          <a:off x="0" y="0"/>
          <a:ext cx="0" cy="0"/>
          <a:chOff x="0" y="0"/>
          <a:chExt cx="0" cy="0"/>
        </a:xfrm>
      </p:grpSpPr>
      <p:sp>
        <p:nvSpPr>
          <p:cNvPr id="2" name="Shape 0"/>
          <p:cNvSpPr/>
          <p:nvPr/>
        </p:nvSpPr>
        <p:spPr>
          <a:xfrm>
            <a:off x="0" y="0"/>
            <a:ext cx="9144000" cy="109728"/>
          </a:xfrm>
          <a:prstGeom prst="rect">
            <a:avLst/>
          </a:prstGeom>
          <a:solidFill>
            <a:srgbClr val="B85042"/>
          </a:solidFill>
          <a:ln/>
        </p:spPr>
        <p:txBody>
          <a:bodyPr/>
          <a:lstStyle/>
          <a:p>
            <a:endParaRPr lang="en-US"/>
          </a:p>
        </p:txBody>
      </p:sp>
      <p:sp>
        <p:nvSpPr>
          <p:cNvPr id="3" name="Shape 1"/>
          <p:cNvSpPr/>
          <p:nvPr/>
        </p:nvSpPr>
        <p:spPr>
          <a:xfrm>
            <a:off x="0" y="5033772"/>
            <a:ext cx="9144000" cy="109728"/>
          </a:xfrm>
          <a:prstGeom prst="rect">
            <a:avLst/>
          </a:prstGeom>
          <a:solidFill>
            <a:srgbClr val="B85042"/>
          </a:solidFill>
          <a:ln/>
        </p:spPr>
        <p:txBody>
          <a:bodyPr/>
          <a:lstStyle/>
          <a:p>
            <a:endParaRPr lang="en-US"/>
          </a:p>
        </p:txBody>
      </p:sp>
      <p:sp>
        <p:nvSpPr>
          <p:cNvPr id="4" name="Shape 2"/>
          <p:cNvSpPr/>
          <p:nvPr/>
        </p:nvSpPr>
        <p:spPr>
          <a:xfrm>
            <a:off x="3931920" y="731520"/>
            <a:ext cx="822960" cy="822960"/>
          </a:xfrm>
          <a:prstGeom prst="ellipse">
            <a:avLst/>
          </a:prstGeom>
          <a:solidFill>
            <a:srgbClr val="B85042"/>
          </a:solidFill>
          <a:ln/>
          <a:effectLst>
            <a:outerShdw blurRad="76200" dist="25400" dir="8100000" algn="bl" rotWithShape="0">
              <a:srgbClr val="000000">
                <a:alpha val="10000"/>
              </a:srgbClr>
            </a:outerShdw>
          </a:effectLst>
        </p:spPr>
        <p:txBody>
          <a:bodyPr/>
          <a:lstStyle/>
          <a:p>
            <a:endParaRPr lang="en-US"/>
          </a:p>
        </p:txBody>
      </p:sp>
      <p:pic>
        <p:nvPicPr>
          <p:cNvPr id="5" name="Image 0" descr="preencoded.png"/>
          <p:cNvPicPr>
            <a:picLocks noChangeAspect="1"/>
          </p:cNvPicPr>
          <p:nvPr/>
        </p:nvPicPr>
        <p:blipFill>
          <a:blip r:embed="rId3"/>
          <a:stretch>
            <a:fillRect/>
          </a:stretch>
        </p:blipFill>
        <p:spPr>
          <a:xfrm>
            <a:off x="4137660" y="937260"/>
            <a:ext cx="411480" cy="411480"/>
          </a:xfrm>
          <a:prstGeom prst="rect">
            <a:avLst/>
          </a:prstGeom>
        </p:spPr>
      </p:pic>
      <p:sp>
        <p:nvSpPr>
          <p:cNvPr id="6" name="Text 3"/>
          <p:cNvSpPr/>
          <p:nvPr/>
        </p:nvSpPr>
        <p:spPr>
          <a:xfrm>
            <a:off x="914400" y="1737360"/>
            <a:ext cx="7315200" cy="731520"/>
          </a:xfrm>
          <a:prstGeom prst="rect">
            <a:avLst/>
          </a:prstGeom>
          <a:noFill/>
          <a:ln/>
        </p:spPr>
        <p:txBody>
          <a:bodyPr wrap="square" rtlCol="0" anchor="ctr"/>
          <a:lstStyle/>
          <a:p>
            <a:pPr marL="0" indent="0" algn="ctr">
              <a:buNone/>
            </a:pPr>
            <a:r>
              <a:rPr lang="en-US" sz="4200" b="1" dirty="0">
                <a:solidFill>
                  <a:srgbClr val="FFFFFF"/>
                </a:solidFill>
                <a:latin typeface="Georgia" pitchFamily="34" charset="0"/>
                <a:ea typeface="Georgia" pitchFamily="34" charset="-122"/>
                <a:cs typeface="Georgia" pitchFamily="34" charset="-120"/>
              </a:rPr>
              <a:t>You’ve Got This!</a:t>
            </a:r>
            <a:endParaRPr lang="en-US" sz="4200" dirty="0"/>
          </a:p>
        </p:txBody>
      </p:sp>
      <p:sp>
        <p:nvSpPr>
          <p:cNvPr id="7" name="Text 4"/>
          <p:cNvSpPr/>
          <p:nvPr/>
        </p:nvSpPr>
        <p:spPr>
          <a:xfrm>
            <a:off x="1371600" y="2651760"/>
            <a:ext cx="6400800" cy="1097280"/>
          </a:xfrm>
          <a:prstGeom prst="rect">
            <a:avLst/>
          </a:prstGeom>
          <a:noFill/>
          <a:ln/>
        </p:spPr>
        <p:txBody>
          <a:bodyPr wrap="square" rtlCol="0" anchor="ctr"/>
          <a:lstStyle/>
          <a:p>
            <a:pPr marL="0" indent="0" algn="ctr">
              <a:lnSpc>
                <a:spcPct val="140000"/>
              </a:lnSpc>
              <a:buNone/>
            </a:pPr>
            <a:r>
              <a:rPr lang="en-US" sz="1500" dirty="0">
                <a:solidFill>
                  <a:srgbClr val="A7BEAE"/>
                </a:solidFill>
                <a:latin typeface="Calibri" pitchFamily="34" charset="0"/>
                <a:ea typeface="Calibri" pitchFamily="34" charset="-122"/>
                <a:cs typeface="Calibri" pitchFamily="34" charset="-120"/>
              </a:rPr>
              <a:t>The hardest part of learning PostgreSQL is getting started—and you just did.</a:t>
            </a:r>
            <a:endParaRPr lang="en-US" sz="1500" dirty="0"/>
          </a:p>
          <a:p>
            <a:pPr marL="0" indent="0" algn="ctr">
              <a:lnSpc>
                <a:spcPct val="140000"/>
              </a:lnSpc>
              <a:buNone/>
            </a:pPr>
            <a:endParaRPr lang="en-US" sz="1500" dirty="0"/>
          </a:p>
          <a:p>
            <a:pPr marL="0" indent="0" algn="ctr">
              <a:lnSpc>
                <a:spcPct val="140000"/>
              </a:lnSpc>
              <a:buNone/>
            </a:pPr>
            <a:r>
              <a:rPr lang="en-US" sz="1500" dirty="0">
                <a:solidFill>
                  <a:srgbClr val="A7BEAE"/>
                </a:solidFill>
                <a:latin typeface="Calibri" pitchFamily="34" charset="0"/>
                <a:ea typeface="Calibri" pitchFamily="34" charset="-122"/>
                <a:cs typeface="Calibri" pitchFamily="34" charset="-120"/>
              </a:rPr>
              <a:t>Everything you’ve learned about SQL, database design, and normalization applies directly.</a:t>
            </a:r>
            <a:endParaRPr lang="en-US" sz="1500" dirty="0"/>
          </a:p>
          <a:p>
            <a:pPr marL="0" indent="0" algn="ctr">
              <a:lnSpc>
                <a:spcPct val="140000"/>
              </a:lnSpc>
              <a:buNone/>
            </a:pPr>
            <a:r>
              <a:rPr lang="en-US" sz="1500" dirty="0">
                <a:solidFill>
                  <a:srgbClr val="A7BEAE"/>
                </a:solidFill>
                <a:latin typeface="Calibri" pitchFamily="34" charset="0"/>
                <a:ea typeface="Calibri" pitchFamily="34" charset="-122"/>
                <a:cs typeface="Calibri" pitchFamily="34" charset="-120"/>
              </a:rPr>
              <a:t>PostgreSQL is just a new stage for the same skills you’ve been building all semester.</a:t>
            </a:r>
            <a:endParaRPr lang="en-US" sz="1500" dirty="0"/>
          </a:p>
        </p:txBody>
      </p:sp>
      <p:sp>
        <p:nvSpPr>
          <p:cNvPr id="8" name="Text 5"/>
          <p:cNvSpPr/>
          <p:nvPr/>
        </p:nvSpPr>
        <p:spPr>
          <a:xfrm>
            <a:off x="1097280" y="4152511"/>
            <a:ext cx="7315200" cy="457200"/>
          </a:xfrm>
          <a:prstGeom prst="rect">
            <a:avLst/>
          </a:prstGeom>
          <a:noFill/>
          <a:ln/>
        </p:spPr>
        <p:txBody>
          <a:bodyPr wrap="square" rtlCol="0" anchor="ctr"/>
          <a:lstStyle/>
          <a:p>
            <a:pPr marL="0" indent="0" algn="ctr">
              <a:buNone/>
            </a:pPr>
            <a:r>
              <a:rPr lang="en-US" sz="1800" i="1" dirty="0">
                <a:solidFill>
                  <a:srgbClr val="C4953A"/>
                </a:solidFill>
                <a:latin typeface="Georgia" pitchFamily="34" charset="0"/>
                <a:ea typeface="Georgia" pitchFamily="34" charset="-122"/>
                <a:cs typeface="Georgia" pitchFamily="34" charset="-120"/>
              </a:rPr>
              <a:t>Now go build something. 🚀</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TotalTime>
  <Words>2200</Words>
  <Application>Microsoft Office PowerPoint</Application>
  <PresentationFormat>On-screen Show (16:9)</PresentationFormat>
  <Paragraphs>373</Paragraphs>
  <Slides>25</Slides>
  <Notes>25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Calibri</vt:lpstr>
      <vt:lpstr>Consolas</vt:lpstr>
      <vt:lpstr>Georgia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PostgreSQL for Absolute Beginners</dc:title>
  <dc:subject>PptxGenJS Presentation</dc:subject>
  <dc:creator>GMBA 612</dc:creator>
  <cp:lastModifiedBy>Nithithanatchinnapat, Benyawarath</cp:lastModifiedBy>
  <cp:revision>2</cp:revision>
  <dcterms:created xsi:type="dcterms:W3CDTF">2026-03-10T00:02:08Z</dcterms:created>
  <dcterms:modified xsi:type="dcterms:W3CDTF">2026-03-31T21:51:17Z</dcterms:modified>
</cp:coreProperties>
</file>