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76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731520"/>
            <a:ext cx="73152" cy="20116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7315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600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CHAPTER 12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5840" y="128016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Quality Management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05840" y="210312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&amp; the Role of AI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393192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TQM to Six Sigma to Generative &amp; Agentic AI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Benyawarath “Yaa” Nithithanatchinnapat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013240" y="4114800"/>
            <a:ext cx="2673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OSCM</a:t>
            </a:r>
          </a:p>
          <a:p>
            <a:pPr algn="r"/>
            <a:r>
              <a:rPr lang="en-US" sz="14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BCOR 440/IE 425 Spring 2026</a:t>
            </a:r>
          </a:p>
          <a:p>
            <a:pPr marL="0" indent="0" algn="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Today's Roadmap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8046720" cy="5303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09728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9AA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80160" y="109728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Quality?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0" y="109728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Dimensions, design vs. conformance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8046720" cy="530352"/>
          </a:xfrm>
          <a:prstGeom prst="rect">
            <a:avLst/>
          </a:prstGeom>
          <a:solidFill>
            <a:srgbClr val="E8EE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173736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9AA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80160" y="173736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Quality Management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114800" y="173736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TQM philosophy &amp; the cost of quality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377440"/>
            <a:ext cx="8046720" cy="5303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237744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9AA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80160" y="237744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Sigma &amp; DMAIC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114800" y="237744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5-phase methodology + Lean Six Sigma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017520"/>
            <a:ext cx="8046720" cy="530352"/>
          </a:xfrm>
          <a:prstGeom prst="rect">
            <a:avLst/>
          </a:prstGeom>
          <a:solidFill>
            <a:srgbClr val="E8EE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301752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9AA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80160" y="301752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7 Basic Quality Tools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14800" y="301752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Fishbone, Pareto, control charts &amp; more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3657600"/>
            <a:ext cx="8046720" cy="5303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0080" y="365760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9AA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80160" y="365760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Certifications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114800" y="365760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9000, ISO 14000, and supply chain quality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4297680"/>
            <a:ext cx="8046720" cy="530352"/>
          </a:xfrm>
          <a:prstGeom prst="rect">
            <a:avLst/>
          </a:prstGeom>
          <a:solidFill>
            <a:srgbClr val="E8EEF4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0080" y="4297680"/>
            <a:ext cx="548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280160" y="429768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Quality Management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114800" y="429768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Predictive, Generative &amp; Agentic AI applications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Quality?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840480" cy="3474720"/>
          </a:xfrm>
          <a:prstGeom prst="rect">
            <a:avLst/>
          </a:prstGeom>
          <a:solidFill>
            <a:srgbClr val="EBF5F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3840480" cy="45720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Quality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1645920"/>
            <a:ext cx="34747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Inherent value of the product in the marketplace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Dimensions (Exhibit 12.2):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/ Durability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Serviceability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Aesthetics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Perceived Quality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097280"/>
            <a:ext cx="3840480" cy="3474720"/>
          </a:xfrm>
          <a:prstGeom prst="rect">
            <a:avLst/>
          </a:prstGeom>
          <a:solidFill>
            <a:srgbClr val="FEF9E7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846320" y="1097280"/>
            <a:ext cx="3840480" cy="45720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46320" y="1097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Conformance Quality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0" y="1645920"/>
            <a:ext cx="34747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well the product meets design specs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Determinants of Quality: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at the source — the person who does the work is responsible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design ensures specs are met during production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2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"Don't inspect quality in — build it in"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4663440"/>
            <a:ext cx="8229600" cy="365760"/>
          </a:xfrm>
          <a:prstGeom prst="rect">
            <a:avLst/>
          </a:prstGeom>
          <a:solidFill>
            <a:srgbClr val="1A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466344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INSIGHT: Quality is a strategic decision (design) AND an operational discipline (conformance)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Cost of Quality (COQ)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84048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109728" cy="1828800"/>
          </a:xfrm>
          <a:prstGeom prst="rect">
            <a:avLst/>
          </a:prstGeom>
          <a:solidFill>
            <a:srgbClr val="27AE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188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 Costs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1600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 of all costs to prevent defects before they happen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Training, FMEA, quality planning, SPC systems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846320" y="1097280"/>
            <a:ext cx="384048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46320" y="1097280"/>
            <a:ext cx="109728" cy="1828800"/>
          </a:xfrm>
          <a:prstGeom prst="rect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20640" y="1188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Appraisal Costs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20640" y="1600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of inspection and testing to verify acceptability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120640" y="21031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Incoming inspection, testing equipment, audits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3200400"/>
            <a:ext cx="384048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7200" y="3200400"/>
            <a:ext cx="109728" cy="182880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31520" y="32918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Failure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1520" y="37033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for defects caught within the system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31520" y="42062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Scrap, rework, re-testing, downtime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846320" y="3200400"/>
            <a:ext cx="384048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846320" y="3200400"/>
            <a:ext cx="109728" cy="1828800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120640" y="32918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Failure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120640" y="37033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for defects that reach the customer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120640" y="42062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Warranty, recalls, lawsuits, brand damage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solidFill>
            <a:srgbClr val="FFF3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0080" y="475488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1-10-100 RULE:  $1 in prevention saves $10 in appraisal and $100 in failure costs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Total Quality Management (TQM)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the entire organization so that it excels on all dimensions of products and services important to the customer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3931920" cy="1371600"/>
          </a:xfrm>
          <a:prstGeom prst="rect">
            <a:avLst/>
          </a:prstGeom>
          <a:solidFill>
            <a:srgbClr val="EBF5F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78308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1097280" cy="32004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Careful design of the product or service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754880" y="1737360"/>
            <a:ext cx="3931920" cy="1371600"/>
          </a:xfrm>
          <a:prstGeom prst="rect">
            <a:avLst/>
          </a:prstGeom>
          <a:solidFill>
            <a:srgbClr val="FEF9E7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37760" y="178308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937760" y="1783080"/>
            <a:ext cx="1097280" cy="32004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937760" y="219456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systems can consistently produce the design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Thought Leaders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57200" y="3794760"/>
            <a:ext cx="2697480" cy="109728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94360" y="3840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Crosby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defects, conformance to requirements, quality is free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337560" y="3794760"/>
            <a:ext cx="2697480" cy="109728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474720" y="3840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474720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Points, reduce variation, system of profound knowledge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17920" y="3794760"/>
            <a:ext cx="2697480" cy="109728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355080" y="3840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Juran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55080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trilogy: planning, control, improvement; vital few vs trivial many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Six Sigma Quality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philosophy and set of methods to eliminate defects by reducing variation in processes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2743200" cy="2011680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2743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3.4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DPMO at Six Sigma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32004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99.99966% yield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0" y="1645920"/>
            <a:ext cx="5029200" cy="914400"/>
          </a:xfrm>
          <a:prstGeom prst="rect">
            <a:avLst/>
          </a:prstGeom>
          <a:solidFill>
            <a:srgbClr val="F8F9F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840480" y="1645920"/>
            <a:ext cx="4663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DPMO = (Number of defects / (Opportunities per unit x Number of units)) x 1,000,000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0" y="2834640"/>
          <a:ext cx="5029200" cy="2036064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Sigma Level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7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DPMO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7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Yield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7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Real-World Analogy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308,537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Losing luggage 1 in 3 flights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66,807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hour unsafe drinking water/month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6,210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99.38%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lost article of mail per hour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99.99966%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defect per 294 years of production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DMAIC Cycle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structured 5-phase problem-solving methodology of Six Sigma (developed at GE)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77240" y="1463040"/>
            <a:ext cx="731520" cy="731520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463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1600200" y="1737360"/>
            <a:ext cx="365760" cy="73152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2331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498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" y="2743200"/>
            <a:ext cx="1737360" cy="182880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74320" y="2743200"/>
            <a:ext cx="1737360" cy="54864"/>
          </a:xfrm>
          <a:prstGeom prst="rect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" y="288036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customers and their priorities. Define the problem, scope, and goals.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rgbClr val="2ECC7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532888" y="1463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3355848" y="1737360"/>
            <a:ext cx="365760" cy="73152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029968" y="2331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029968" y="2743200"/>
            <a:ext cx="1737360" cy="182880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029968" y="2743200"/>
            <a:ext cx="1737360" cy="54864"/>
          </a:xfrm>
          <a:prstGeom prst="rect">
            <a:avLst/>
          </a:prstGeom>
          <a:solidFill>
            <a:srgbClr val="2ECC7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121408" y="288036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how to measure the process. Establish baseline performance.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288536" y="1463040"/>
            <a:ext cx="731520" cy="731520"/>
          </a:xfrm>
          <a:prstGeom prst="ellipse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288536" y="1463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111496" y="1737360"/>
            <a:ext cx="365760" cy="73152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785616" y="2331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785616" y="2743200"/>
            <a:ext cx="1737360" cy="182880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785616" y="2743200"/>
            <a:ext cx="1737360" cy="54864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877056" y="288036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the most likely causes of defects. Use data to find root causes.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044184" y="1463040"/>
            <a:ext cx="731520" cy="731520"/>
          </a:xfrm>
          <a:prstGeom prst="ellipse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044184" y="1463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</a:t>
            </a:r>
            <a:endParaRPr lang="en-US" sz="2800" dirty="0"/>
          </a:p>
        </p:txBody>
      </p:sp>
      <p:sp>
        <p:nvSpPr>
          <p:cNvPr id="28" name="Shape 26"/>
          <p:cNvSpPr/>
          <p:nvPr/>
        </p:nvSpPr>
        <p:spPr>
          <a:xfrm>
            <a:off x="6867144" y="1737360"/>
            <a:ext cx="365760" cy="73152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541264" y="2331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541264" y="2743200"/>
            <a:ext cx="1737360" cy="182880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5541264" y="2743200"/>
            <a:ext cx="1737360" cy="54864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632704" y="288036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means to remove the causes of defects. Test and implement solutions.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799832" y="1463040"/>
            <a:ext cx="731520" cy="731520"/>
          </a:xfrm>
          <a:prstGeom prst="ellipse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799832" y="1463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7296912" y="2331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7296912" y="2743200"/>
            <a:ext cx="1737360" cy="1828800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7296912" y="2743200"/>
            <a:ext cx="1737360" cy="54864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388352" y="288036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how to maintain improvements. Monitor with control charts.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7 Basic Quality Tools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1965960" cy="54864"/>
          </a:xfrm>
          <a:prstGeom prst="rect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1887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Flowchart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15087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map of process steps and decision points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22402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Define/Map the process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14600" y="105156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514600" y="1051560"/>
            <a:ext cx="1965960" cy="54864"/>
          </a:xfrm>
          <a:prstGeom prst="rect">
            <a:avLst/>
          </a:prstGeom>
          <a:solidFill>
            <a:srgbClr val="27AE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606040" y="11887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Sheet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606040" y="15087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form to collect and tally data systematically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606040" y="22402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phase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63440" y="105156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051560"/>
            <a:ext cx="1965960" cy="54864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54880" y="11887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 Chart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754880" y="15087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 chart ranking problems by frequency — the vital few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54880" y="22402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(80/20 Rule)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812280" y="105156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812280" y="1051560"/>
            <a:ext cx="1965960" cy="54864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03720" y="11887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Fishbone Diagram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903720" y="15087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Cause-and-effect (Ishikawa) — 6M categories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903720" y="22402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root causes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440180" y="315468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440180" y="3154680"/>
            <a:ext cx="1965960" cy="54864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531620" y="329184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Histogram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531620" y="36118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 distribution of data — see the shape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531620" y="4343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Measure/Analyze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589020" y="315468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589020" y="3154680"/>
            <a:ext cx="1965960" cy="54864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680460" y="329184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 Diagram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3680460" y="36118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pairs of data to find correlations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680460" y="4343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relationships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737860" y="3154680"/>
            <a:ext cx="196596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5737860" y="3154680"/>
            <a:ext cx="1965960" cy="5486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5829300" y="329184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Chart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829300" y="36118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process variation over time (UCL, LCL, CL)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829300" y="4343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phase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F4C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Additional Tools &amp; Quality Certifications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Six Sigma Tools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1508760"/>
            <a:ext cx="4114800" cy="713232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508760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FMEA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45920" y="1508760"/>
            <a:ext cx="2743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Failure Mode &amp; Effects Analysis — proactively identify &amp; prioritize failure risks at each process stage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331720"/>
            <a:ext cx="411480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331720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645920" y="2331720"/>
            <a:ext cx="2743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of Experiments — determine cause-and-effect relationships between process variables and output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3154680"/>
            <a:ext cx="4114800" cy="713232"/>
          </a:xfrm>
          <a:prstGeom prst="rect">
            <a:avLst/>
          </a:prstGeom>
          <a:solidFill>
            <a:srgbClr val="F0F4F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" y="3154680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Six Sigma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645920" y="3154680"/>
            <a:ext cx="2743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Combines Six Sigma's defect-elimination with Lean's waste-reduction and JIT inventory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977640"/>
            <a:ext cx="411480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3977640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Poka-Yoke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645920" y="3977640"/>
            <a:ext cx="2743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Mistake-proofing mechanisms that prevent errors from occurring or catch them immediately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29200" y="10058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Certifications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0" y="1508760"/>
            <a:ext cx="3657600" cy="1463040"/>
          </a:xfrm>
          <a:prstGeom prst="rect">
            <a:avLst/>
          </a:prstGeom>
          <a:solidFill>
            <a:srgbClr val="EBF5F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212080" y="15544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4C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212080" y="19202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quality management standard. ISO 9001 specifies requirements for a QMS — documents processes, procedures, and responsibilities for achieving quality objectives.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0" y="3154680"/>
            <a:ext cx="3657600" cy="1371600"/>
          </a:xfrm>
          <a:prstGeom prst="rect">
            <a:avLst/>
          </a:prstGeom>
          <a:solidFill>
            <a:srgbClr val="E8F8F5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212080" y="32004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14000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212080" y="356616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management standard. Ensures organizations minimize harmful environmental effects and continually improve environmental performance.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7315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kern="0" spc="4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LET'S TALK ABOUT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in Quality Management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371600" y="32918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Predictive, Generative, and Agentic AI are transforming every concept we just covered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Three AI Paradigms in Quality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74320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2743200" cy="502920"/>
          </a:xfrm>
          <a:prstGeom prst="rect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11480" y="173736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historical data to forecast outcomes and detect patterns before they become problems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26517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1480" y="292608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Predicting equipment failures, forecasting defect rates, demand-driven quality planning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4114800"/>
            <a:ext cx="2194560" cy="36576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Strongest in MEASURE &amp; ANALYZE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0" y="1097280"/>
            <a:ext cx="274320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0" y="1097280"/>
            <a:ext cx="2743200" cy="502920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20040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3337560" y="173736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new content, designs, and solutions — augments human analysis and documentation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337560" y="26517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337560" y="292608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Auto-generating FMEA documents, writing SOPs, creating training materials, analyzing root causes from text data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474720" y="4114800"/>
            <a:ext cx="2194560" cy="36576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47472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E44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Strongest in DEFINE &amp; IMPROVE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126480" y="1097280"/>
            <a:ext cx="274320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26480" y="1097280"/>
            <a:ext cx="2743200" cy="5029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12648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263640" y="173736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AI systems that perceive, decide, and act — closing the loop without human intervention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63640" y="26517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263640" y="292608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Self-adjusting process parameters, autonomous inspection robots, AI orchestrating entire DMAIC projects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400800" y="4114800"/>
            <a:ext cx="2194560" cy="36576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0080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Strongest in CONTROL &amp; across all phases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Transforms the Cost of Quality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0584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91440" cy="868680"/>
          </a:xfrm>
          <a:prstGeom prst="rect">
            <a:avLst/>
          </a:prstGeom>
          <a:solidFill>
            <a:srgbClr val="27AE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100584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920240" y="100584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 forecasts which raw materials or conditions will lead to defects before production starts. GenAI auto-generates FMEA documents and risk assessments.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035040" y="100584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Tesla uses ML to predict battery cell failure modes during design phase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01168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2011680"/>
            <a:ext cx="91440" cy="868680"/>
          </a:xfrm>
          <a:prstGeom prst="rect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94360" y="201168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Appraisal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920240" y="201168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vision (Predictive AI) performs 100% automated inspection at line speed — far beyond human sampling rates. Eliminates manual inspection bottleneck.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035040" y="201168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BMW uses AI vision systems inspecting 300 welds per car body in seconds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91440" cy="86868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94360" y="301752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Failure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920240" y="301752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 detects out-of-spec conditions and self-adjusts process parameters in real-time — catching defects before they become scrap.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035040" y="30175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Siemens Amberg factory: AI reduces defect rate to 12 per million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4023360"/>
            <a:ext cx="841248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65760" y="4023360"/>
            <a:ext cx="91440" cy="868680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94360" y="402336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Failure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920240" y="402336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AI monitors field data from IoT sensors to predict warranty claims before they happen. GenAI writes customer communication.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035040" y="402336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Deere uses predictive maintenance AI to prevent field equipment failures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663440"/>
            <a:ext cx="8412480" cy="365760"/>
          </a:xfrm>
          <a:prstGeom prst="rect">
            <a:avLst/>
          </a:prstGeom>
          <a:solidFill>
            <a:srgbClr val="1A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46634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SHIFTS THE COST CURVE: Investment moves from appraisal/failure to AI-powered prevention systems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Supercharges Every DMAIC Phase</a:t>
            </a:r>
            <a:endParaRPr lang="en-US" sz="2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005840"/>
          <a:ext cx="8595360" cy="3749040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Phase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Predictive AI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9AA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Generative AI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44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Agentic AI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AF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3498DB"/>
                          </a:solidFill>
                        </a:rPr>
                        <a:t>DEFINE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NLP analyzes thousands of customer reviews to extract VOC patterns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GenAI drafts project charters, problem statements, SIPOC diagrams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AI agents auto-triage incoming complaints by severity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</a:rPr>
                        <a:t>MEASURE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Automated Gage R&amp;R, ML-based measurement system validation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GenAI creates data collection plans and sampling strategy docs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IoT sensor agents autonomously collect and validate data streams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39C12"/>
                          </a:solidFill>
                        </a:rPr>
                        <a:t>ANALYZE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ML models find hidden correlations humans miss in complex data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GenAI generates hypothesis lists, interprets statistical outputs in plain English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AI agents run automated hypothesis testing across variables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E74C3C"/>
                          </a:solidFill>
                        </a:rPr>
                        <a:t>IMPROVE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Simulation models predict outcomes of proposed changes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GenAI designs experiments (DOE), generates implementation plans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Self-optimizing systems implement and test improvements autonomously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8E44AD"/>
                          </a:solidFill>
                        </a:rPr>
                        <a:t>CONTROL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Predictive monitoring anticipates drift before out-of-control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GenAI writes SOPs, training materials, control plans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44444"/>
                          </a:solidFill>
                        </a:rPr>
                        <a:t>Agentic AI auto-adjusts parameters + triggers alerts without humans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Agentic AI: The Future of Quality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systems that perceive, reason, decide, and act in quality management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463040"/>
            <a:ext cx="4023360" cy="164592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463040"/>
            <a:ext cx="91440" cy="1645920"/>
          </a:xfrm>
          <a:prstGeom prst="rect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9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Self-Healing Production Lines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196596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agents monitor sensors, detect anomalies, diagnose root causes, and adjust machine parameters — all without stopping production or calling an engineer.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1463040"/>
            <a:ext cx="4023360" cy="164592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54880" y="1463040"/>
            <a:ext cx="91440" cy="1645920"/>
          </a:xfrm>
          <a:prstGeom prst="rect">
            <a:avLst/>
          </a:prstGeom>
          <a:solidFill>
            <a:srgbClr val="27AE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0" y="15544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Quality Inspection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29200" y="196596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AI agents make pass/fail decisions, route defects to appropriate rework stations, and update control charts in real-time — replacing traditional sampling.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65760" y="3383280"/>
            <a:ext cx="4023360" cy="164592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5760" y="3383280"/>
            <a:ext cx="91440" cy="16459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3474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AI-Orchestrated DMAIC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agent manages an entire Six Sigma project: scoping the problem, collecting data, running analyses, recommending solutions, and monitoring results.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54880" y="3383280"/>
            <a:ext cx="4023360" cy="164592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754880" y="3383280"/>
            <a:ext cx="91440" cy="164592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0" y="3474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Quality Agents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029200" y="38862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monitors supplier quality metrics, predicts incoming material issues, automatically adjusts inspection levels, and renegotiates specs with vendor systems.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Chapter 12 Key Takeaways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11480" cy="411480"/>
          </a:xfrm>
          <a:prstGeom prst="ellipse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105156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has two dimensions: design quality (strategic, marketplace value) and conformance quality (operational, meeting specs)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411480" cy="411480"/>
          </a:xfrm>
          <a:prstGeom prst="ellipse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17373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51560" y="16916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TQM requires the entire organization — quality is everyone's job, not just a department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377440"/>
            <a:ext cx="411480" cy="411480"/>
          </a:xfrm>
          <a:prstGeom prst="ellipse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2377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60" y="2331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Quality reveals where money is actually being spent: prevention, appraisal, internal and external failure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411480" cy="411480"/>
          </a:xfrm>
          <a:prstGeom prst="ellipse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30175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51560" y="297180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Sigma (DMAIC) provides a structured, data-driven methodology for eliminating defects and reducing variation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657600"/>
            <a:ext cx="411480" cy="411480"/>
          </a:xfrm>
          <a:prstGeom prst="ellipse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36576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361188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7 basic quality tools + FMEA, DOE give you a practical analytical toolkit for every phase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297680"/>
            <a:ext cx="411480" cy="411480"/>
          </a:xfrm>
          <a:prstGeom prst="ellipse">
            <a:avLst/>
          </a:prstGeom>
          <a:solidFill>
            <a:srgbClr val="1B9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7200" y="42976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51560" y="425196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reshaping quality: Predictive AI detects patterns, Generative AI augments analysis, Agentic AI closes the loop autonomously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457200"/>
            <a:ext cx="2743200" cy="7315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914400" y="1828800"/>
            <a:ext cx="7315200" cy="77724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828800"/>
            <a:ext cx="73152" cy="7772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8720" y="182880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 AI agent can autonomously run a DMAIC project, what is the quality engineer's new role?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7315200" cy="77724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14400" y="2834640"/>
            <a:ext cx="73152" cy="7772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88720" y="283464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companies trust Agentic AI to make real-time quality decisions with no human in the loop?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3840480"/>
            <a:ext cx="7315200" cy="777240"/>
          </a:xfrm>
          <a:prstGeom prst="rect">
            <a:avLst/>
          </a:prstGeom>
          <a:solidFill>
            <a:srgbClr val="2A2A4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914400" y="3840480"/>
            <a:ext cx="73152" cy="7772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8720" y="384048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AI change the 1-10-100 Rule? Does prevention become essentially free?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1572</Words>
  <Application>Microsoft Office PowerPoint</Application>
  <PresentationFormat>On-screen Show (16:9)</PresentationFormat>
  <Paragraphs>253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12: Quality Management — Key Takeaways &amp; AI Applications</dc:title>
  <dc:subject>PptxGenJS Presentation</dc:subject>
  <dc:creator>Operations Management Course</dc:creator>
  <cp:lastModifiedBy>Nithithanatchinnapat, Benyawarath</cp:lastModifiedBy>
  <cp:revision>2</cp:revision>
  <dcterms:created xsi:type="dcterms:W3CDTF">2026-03-01T17:55:21Z</dcterms:created>
  <dcterms:modified xsi:type="dcterms:W3CDTF">2026-04-08T13:36:17Z</dcterms:modified>
</cp:coreProperties>
</file>