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47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840480"/>
            <a:ext cx="9144000" cy="1303020"/>
          </a:xfrm>
          <a:prstGeom prst="rect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40080" y="731520"/>
            <a:ext cx="73152" cy="20116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05840" y="7315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600" dirty="0">
                <a:solidFill>
                  <a:srgbClr val="D4AF3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CHAPTER 13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05840" y="128016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Statistical Quality Control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005840" y="228600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 &amp; the Role of AI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" y="41148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Control Charts to Process Capability to AI-Powered Quality</a:t>
            </a:r>
          </a:p>
          <a:p>
            <a:r>
              <a:rPr lang="en-US" sz="14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Benyawarath “Yaa” Nithithanatchinnapat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0" y="411480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OSCM</a:t>
            </a:r>
          </a:p>
          <a:p>
            <a:pPr marL="0" indent="0" algn="r">
              <a:buNone/>
            </a:pPr>
            <a:r>
              <a:rPr lang="en-US" sz="14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Today's Roadmap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8046720" cy="53035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097280"/>
            <a:ext cx="5486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FA8D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280160" y="109728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114800" y="109728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(random) vs. assignable (special) causes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1737360"/>
            <a:ext cx="8046720" cy="530352"/>
          </a:xfrm>
          <a:prstGeom prst="rect">
            <a:avLst/>
          </a:prstGeom>
          <a:solidFill>
            <a:srgbClr val="E1EB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1737360"/>
            <a:ext cx="5486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FA8D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280160" y="173736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Inspection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114800" y="173736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to inspect, where to inspect, how much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2377440"/>
            <a:ext cx="8046720" cy="53035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2377440"/>
            <a:ext cx="5486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FA8D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80160" y="237744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SPC — Attribute Charts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114800" y="237744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p-Charts &amp; c-Charts for go/no-go data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017520"/>
            <a:ext cx="8046720" cy="530352"/>
          </a:xfrm>
          <a:prstGeom prst="rect">
            <a:avLst/>
          </a:prstGeom>
          <a:solidFill>
            <a:srgbClr val="E1EB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3017520"/>
            <a:ext cx="5486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FA8D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80160" y="301752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SPC — Variable Charts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114800" y="301752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X-bar &amp; R charts for continuous measurement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3657600"/>
            <a:ext cx="8046720" cy="53035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40080" y="3657600"/>
            <a:ext cx="5486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FA8D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05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280160" y="365760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Capability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114800" y="365760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Cp, Cpk — can we meet spec?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48640" y="4297680"/>
            <a:ext cx="8046720" cy="530352"/>
          </a:xfrm>
          <a:prstGeom prst="rect">
            <a:avLst/>
          </a:prstGeom>
          <a:solidFill>
            <a:srgbClr val="E1EB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40080" y="4297680"/>
            <a:ext cx="5486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4AF3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06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280160" y="429768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Quality Control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4114800" y="429768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Predictive, Generative &amp; Agentic AI applications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Enemy of Quality: Variation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processes have variation. The goal of SQC is to detect when variation has a non-random, identifiable cause.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645920"/>
            <a:ext cx="3931920" cy="2926080"/>
          </a:xfrm>
          <a:prstGeom prst="rect">
            <a:avLst/>
          </a:prstGeom>
          <a:solidFill>
            <a:srgbClr val="EBF5FB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1645920"/>
            <a:ext cx="3931920" cy="50292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1645920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(Random) Variation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2286000"/>
            <a:ext cx="35661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Inherent in every process — always present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Caused by many small, unavoidable factors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is "in control" when only common variation exists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only be reduced by fundamentally changing the process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1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Analogy: The slight wobble in every golf swing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54880" y="1645920"/>
            <a:ext cx="3931920" cy="2926080"/>
          </a:xfrm>
          <a:prstGeom prst="rect">
            <a:avLst/>
          </a:prstGeom>
          <a:solidFill>
            <a:srgbClr val="FDEDE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754880" y="1645920"/>
            <a:ext cx="3931920" cy="502920"/>
          </a:xfrm>
          <a:prstGeom prst="rect">
            <a:avLst/>
          </a:prstGeom>
          <a:solidFill>
            <a:srgbClr val="E74C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754880" y="1645920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Assignable (Special) Variation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937760" y="2286000"/>
            <a:ext cx="35661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Caused by specific, identifiable factors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wear, new material lot, untrained operator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is "out of control" — must investigate and fix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SPC is designed to detect this type of variation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1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Analogy: A golfer suddenly slicing every shot because their grip changed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4709160"/>
            <a:ext cx="8229600" cy="320040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SPC GOAL: Separate the signal (assignable) from the noise (common) using statistical control limits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Inspection: Where, When, How Much?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2743200" cy="25603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2743200" cy="50292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109728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inspect?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11480" y="1737360"/>
            <a:ext cx="24688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source (supplier), during production, or at the end. Inspect at stages where defects are costliest to miss.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0" y="1097280"/>
            <a:ext cx="2743200" cy="25603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200400" y="1097280"/>
            <a:ext cx="2743200" cy="502920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200400" y="109728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to inspect?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337560" y="1737360"/>
            <a:ext cx="24688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Trade-off: cost of inspection vs. cost of passing defective items. 100% inspection vs. sampling depends on defect cost.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26480" y="1097280"/>
            <a:ext cx="2743200" cy="25603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26480" y="1097280"/>
            <a:ext cx="2743200" cy="502920"/>
          </a:xfrm>
          <a:prstGeom prst="rect">
            <a:avLst/>
          </a:prstGeom>
          <a:solidFill>
            <a:srgbClr val="8E44A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126480" y="109728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Attributes vs. Variables?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263640" y="1737360"/>
            <a:ext cx="24688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Attributes = good/bad (binary). Variables = continuous measurement (weight, length, time). Choice determines which chart to use.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74320" y="3886200"/>
            <a:ext cx="8595360" cy="1005840"/>
          </a:xfrm>
          <a:prstGeom prst="rect">
            <a:avLst/>
          </a:prstGeom>
          <a:solidFill>
            <a:srgbClr val="F0F5F9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7200" y="39319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SPC Decision Flow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42976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Is process IN CONTROL? (SPC charts)  →  2. Is process CAPABLE? (Cpk)  →  3. START PRODUCTION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SPC Control Charts: The Big Picture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051560"/>
          <a:ext cx="8412480" cy="173736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Chart Type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 Type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Measures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0B4D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X-bar &amp; R Chart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Continuous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 mean &amp; range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Weight of soda bottles (grams)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39C1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p-Chart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Attribute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Binary (yes/no)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Proportion defective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Patient satisfaction survey (yes/no)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8E44A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c-Chart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Attribute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Number of defects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Number of defects per plastic sheet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31089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a Control Chart</a:t>
            </a:r>
            <a:endParaRPr lang="en-US" sz="1600" dirty="0"/>
          </a:p>
        </p:txBody>
      </p:sp>
      <p:sp>
        <p:nvSpPr>
          <p:cNvPr id="4" name="Shape 3"/>
          <p:cNvSpPr/>
          <p:nvPr/>
        </p:nvSpPr>
        <p:spPr>
          <a:xfrm>
            <a:off x="457200" y="3566160"/>
            <a:ext cx="3931920" cy="1371600"/>
          </a:xfrm>
          <a:prstGeom prst="rect">
            <a:avLst/>
          </a:prstGeom>
          <a:solidFill>
            <a:srgbClr val="F8F9F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31520" y="3703320"/>
            <a:ext cx="3383280" cy="0"/>
          </a:xfrm>
          <a:prstGeom prst="line">
            <a:avLst/>
          </a:prstGeom>
          <a:noFill/>
          <a:ln w="25400">
            <a:solidFill>
              <a:srgbClr val="E74C3C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3474720" y="356616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UCL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731520" y="4206240"/>
            <a:ext cx="3383280" cy="0"/>
          </a:xfrm>
          <a:prstGeom prst="line">
            <a:avLst/>
          </a:prstGeom>
          <a:noFill/>
          <a:ln w="254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474720" y="4069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731520" y="4709160"/>
            <a:ext cx="3383280" cy="0"/>
          </a:xfrm>
          <a:prstGeom prst="line">
            <a:avLst/>
          </a:prstGeom>
          <a:noFill/>
          <a:ln w="25400">
            <a:solidFill>
              <a:srgbClr val="E74C3C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3474720" y="45720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LCL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877824" y="3986784"/>
            <a:ext cx="73152" cy="73152"/>
          </a:xfrm>
          <a:prstGeom prst="ellipse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1243584" y="4261104"/>
            <a:ext cx="73152" cy="73152"/>
          </a:xfrm>
          <a:prstGeom prst="ellipse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1609344" y="3941064"/>
            <a:ext cx="73152" cy="73152"/>
          </a:xfrm>
          <a:prstGeom prst="ellipse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1975104" y="4123944"/>
            <a:ext cx="73152" cy="73152"/>
          </a:xfrm>
          <a:prstGeom prst="ellipse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2340864" y="4078224"/>
            <a:ext cx="73152" cy="73152"/>
          </a:xfrm>
          <a:prstGeom prst="ellipse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2706624" y="4215384"/>
            <a:ext cx="73152" cy="73152"/>
          </a:xfrm>
          <a:prstGeom prst="ellipse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3072384" y="3895344"/>
            <a:ext cx="73152" cy="73152"/>
          </a:xfrm>
          <a:prstGeom prst="ellipse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3438144" y="4352544"/>
            <a:ext cx="73152" cy="73152"/>
          </a:xfrm>
          <a:prstGeom prst="ellipse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4846320" y="31089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Out-of-Control Signals (Exhibit 13.5)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4846320" y="3520440"/>
            <a:ext cx="3840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point beyond UCL or LCL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points near upper or lower control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of five above or below center line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 in either direction (progressive)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Erratic behavior (high variability)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Sudden shift in level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Attribute Charts: p-Chart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when quality is measured as a proportion defective (binary: good/bad, pass/fail)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463040"/>
            <a:ext cx="5029200" cy="3200400"/>
          </a:xfrm>
          <a:prstGeom prst="rect">
            <a:avLst/>
          </a:prstGeom>
          <a:solidFill>
            <a:srgbClr val="F8F9F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15087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p-Chart Formulas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1920240"/>
            <a:ext cx="46634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1: Calculate average fraction defective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p-bar = Total defective / (Number of samples x Sample size)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2: Calculate standard deviation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 = SQRT( p-bar(1 - p-bar) / n )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3: Calculate control limits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UCL = p-bar + z x sp    (typically z = 3)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LCL = p-bar - z x sp    (or 0 if negative)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760720" y="1463040"/>
            <a:ext cx="301752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760720" y="1463040"/>
            <a:ext cx="91440" cy="3200400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989320" y="155448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Points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89320" y="1920240"/>
            <a:ext cx="26517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Binary data: pass/fail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larger sample sizes than variable charts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 of thumb: at least 1 defective per sample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LCL &lt; 0, set LCL = 0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8E44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c-Chart: counts defects per unit (not proportion) — useful when total opportunities is unknown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Variable Charts: X-bar &amp; R Charts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65760" y="1005840"/>
            <a:ext cx="4023360" cy="3840480"/>
          </a:xfrm>
          <a:prstGeom prst="rect">
            <a:avLst/>
          </a:prstGeom>
          <a:solidFill>
            <a:srgbClr val="EBF5FB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1005840"/>
            <a:ext cx="4023360" cy="45720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100584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σ is KNOWN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600200"/>
            <a:ext cx="365760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X-bar Chart: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UCL = X-double-bar + zσx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LCL = X-double-bar - zσx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σx = σ / √n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(σ = process SD, n = sample size)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Typically z = 3 (3-sigma limits)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54880" y="1005840"/>
            <a:ext cx="4023360" cy="3840480"/>
          </a:xfrm>
          <a:prstGeom prst="rect">
            <a:avLst/>
          </a:prstGeom>
          <a:solidFill>
            <a:srgbClr val="FEF9E7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754880" y="1005840"/>
            <a:ext cx="4023360" cy="457200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54880" y="100584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σ is UNKNOWN (New Process)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937760" y="1600200"/>
            <a:ext cx="365760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X-bar Chart: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UCL = X-double-bar + A₂ x R-bar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LCL = X-double-bar - A₂ x R-bar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Chart: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UCL = D₄ x R-bar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LCL = D₃ x R-bar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A₂, D₃, D₄ from Exhibit 13.7</a:t>
            </a:r>
            <a:r>
              <a:rPr lang="en-US" sz="11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(e.g., n=5: A₂=0.577, D₃=0, D₄=2.114)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B496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Process Capability: Cp &amp; Cpk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In-control is not enough. The process must also be CAPABLE of meeting customer specifications.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463040"/>
            <a:ext cx="4114800" cy="2286000"/>
          </a:xfrm>
          <a:prstGeom prst="rect">
            <a:avLst/>
          </a:prstGeom>
          <a:solidFill>
            <a:srgbClr val="F8F9F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1554480"/>
            <a:ext cx="37490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 = (USL - LSL) / 6σ</a:t>
            </a:r>
            <a:endParaRPr lang="en-US" sz="1500" dirty="0"/>
          </a:p>
          <a:p>
            <a:pPr marL="0" indent="0">
              <a:buNone/>
            </a:pPr>
            <a:r>
              <a:rPr lang="en-US" sz="11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Potential capability (if perfectly centered)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4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Cpk = min[ (USL - X̅) / 3σ , (X̅ - LSL) / 3σ ]</a:t>
            </a:r>
            <a:endParaRPr lang="en-US" sz="1500" dirty="0"/>
          </a:p>
          <a:p>
            <a:pPr marL="0" indent="0">
              <a:buNone/>
            </a:pPr>
            <a:r>
              <a:rPr lang="en-US" sz="11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 capability (accounts for off-center mean)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Cp &gt; Cpk → the process mean has shifted off-center</a:t>
            </a:r>
            <a:endParaRPr lang="en-US" sz="15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846320" y="1463040"/>
          <a:ext cx="3931920" cy="2286000"/>
        </p:xfrm>
        <a:graphic>
          <a:graphicData uri="http://schemas.openxmlformats.org/drawingml/2006/table">
            <a:tbl>
              <a:tblPr/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Cpk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E74C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1.0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Capable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 will produce defects beyond spec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39C1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1.0 - 1.33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Barely Capable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Meets spec but with little margin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27AE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 1.33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Capable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Industry standard — recommended minimum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496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 2.0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Six Sigma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World-class, near-zero defects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365760" y="3977640"/>
            <a:ext cx="8412480" cy="914400"/>
          </a:xfrm>
          <a:prstGeom prst="rect">
            <a:avLst/>
          </a:prstGeom>
          <a:solidFill>
            <a:srgbClr val="0D1B2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6"/>
          <p:cNvSpPr/>
          <p:nvPr/>
        </p:nvSpPr>
        <p:spPr>
          <a:xfrm>
            <a:off x="548640" y="402336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THE SEQUENCE: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1: Use control charts to verify process is IN CONTROL (stable, no assignable causes)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2: Calculate Cpk to verify process is CAPABLE (can meet customer specs)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3: Only then proceed to full production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7315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kern="0" spc="4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LET'S TALK ABOUT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in Quality Control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1371600" y="32918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AI is revolutionizing inspection, SPC, and process capability analysis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Transforms Inspection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65760" y="1097280"/>
            <a:ext cx="3931920" cy="3291840"/>
          </a:xfrm>
          <a:prstGeom prst="rect">
            <a:avLst/>
          </a:prstGeom>
          <a:solidFill>
            <a:srgbClr val="FDEDE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1097280"/>
            <a:ext cx="3931920" cy="457200"/>
          </a:xfrm>
          <a:prstGeom prst="rect">
            <a:avLst/>
          </a:prstGeom>
          <a:solidFill>
            <a:srgbClr val="E74C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109728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691640"/>
            <a:ext cx="35661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inspectors sample a fraction of output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Fatigue causes missed defects on later shifts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inspection is cost-prohibitive for most products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Trade-off: inspection cost vs. defect cost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feedback loop — defects found hours later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846320" y="1097280"/>
            <a:ext cx="3931920" cy="3291840"/>
          </a:xfrm>
          <a:prstGeom prst="rect">
            <a:avLst/>
          </a:prstGeom>
          <a:solidFill>
            <a:srgbClr val="E8F8F5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846320" y="1097280"/>
            <a:ext cx="3931920" cy="457200"/>
          </a:xfrm>
          <a:prstGeom prst="rect">
            <a:avLst/>
          </a:prstGeom>
          <a:solidFill>
            <a:srgbClr val="27AE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46320" y="109728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029200" y="1691640"/>
            <a:ext cx="35661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vision inspects 100% of units at line speed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AI: never gets tired, consistent 24/7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Detects micro-defects invisible to human eye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GenAI: auto-generates defect reports with root cause hypotheses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AI: auto-routes defects, adjusts parameters, updates charts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4572000"/>
            <a:ext cx="8412480" cy="411480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4572000"/>
            <a:ext cx="8046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The inspection cost vs. defect cost trade-off from Ch.13 is fundamentally changed — 100% inspection becomes affordable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Supercharges SPC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051560"/>
            <a:ext cx="420624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74320" y="1051560"/>
            <a:ext cx="91440" cy="178308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AI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02920" y="1097280"/>
            <a:ext cx="1188720" cy="27432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14173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Reactive to Predictive SPC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02920" y="178308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SPC detects out-of-control AFTER it happens. Predictive AI forecasts process drift 30-60 minutes before a control limit is breached, giving operators time to intervene.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63440" y="1051560"/>
            <a:ext cx="420624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663440" y="1051560"/>
            <a:ext cx="91440" cy="1783080"/>
          </a:xfrm>
          <a:prstGeom prst="rect">
            <a:avLst/>
          </a:prstGeom>
          <a:solidFill>
            <a:srgbClr val="8E44A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92040" y="10972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892040" y="1097280"/>
            <a:ext cx="1188720" cy="274320"/>
          </a:xfrm>
          <a:prstGeom prst="rect">
            <a:avLst/>
          </a:prstGeom>
          <a:solidFill>
            <a:srgbClr val="8E44A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892040" y="14173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E44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Intelligent Chart Interpretation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892040" y="178308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GenAI reads control chart patterns and explains them in plain English: "Sample 15 shows a run of 5 above center — likely a material lot change. Recommend verifying incoming batch specs."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74320" y="3108960"/>
            <a:ext cx="420624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274320" y="3108960"/>
            <a:ext cx="91440" cy="17830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31546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AI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02920" y="3154680"/>
            <a:ext cx="1188720" cy="27432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2920" y="34747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Self-Correcting Processes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02920" y="384048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AI doesn't just detect the out-of-control signal — it autonomously adjusts machine parameters, logs the corrective action, updates the control chart, and notifies the team.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663440" y="3108960"/>
            <a:ext cx="420624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663440" y="3108960"/>
            <a:ext cx="91440" cy="1783080"/>
          </a:xfrm>
          <a:prstGeom prst="rect">
            <a:avLst/>
          </a:prstGeom>
          <a:solidFill>
            <a:srgbClr val="5FA8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892040" y="31546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AI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4892040" y="3154680"/>
            <a:ext cx="1188720" cy="274320"/>
          </a:xfrm>
          <a:prstGeom prst="rect">
            <a:avLst/>
          </a:prstGeom>
          <a:solidFill>
            <a:srgbClr val="5FA8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892040" y="34747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Multivariate SPC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892040" y="384048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Classical SPC monitors one variable at a time. AI models monitor hundreds of sensor variables simultaneously, detecting complex patterns that no single X-bar chart could catch.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Elevates Process Capability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051560"/>
            <a:ext cx="27432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74320" y="1051560"/>
            <a:ext cx="2743200" cy="54864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1280160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B4D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Real-time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274320" y="19659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Cpk monitoring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11480" y="23774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Predictive: Dynamic Cpk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788920"/>
            <a:ext cx="2468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Instead of a static snapshot, AI calculates real-time Cpk that updates continuously as sensor data streams in. Predicts when Cpk will drop below 1.33 and alerts before it happens.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00400" y="1051560"/>
            <a:ext cx="27432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200400" y="1051560"/>
            <a:ext cx="2743200" cy="54864"/>
          </a:xfrm>
          <a:prstGeom prst="rect">
            <a:avLst/>
          </a:prstGeom>
          <a:solidFill>
            <a:srgbClr val="8E44A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00400" y="1280160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8E44A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Seconds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3200400" y="19659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hours manually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337560" y="23774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E44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GenAI: Capability Reports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337560" y="2788920"/>
            <a:ext cx="2468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 raw process data to GenAI and receive a complete capability study: histograms, normality tests, Cp/Cpk calculations, and plain-English recommendations — in seconds.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126480" y="1051560"/>
            <a:ext cx="27432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126480" y="1051560"/>
            <a:ext cx="2743200" cy="5486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126480" y="1280160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D4AF3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24/7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6126480" y="19659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control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263640" y="23774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Agentic: Auto-Centering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63640" y="2788920"/>
            <a:ext cx="2468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Cpk shows the process has drifted off-center (Cp &gt; Cpk), agentic AI autonomously adjusts the process mean back to target — maintaining Six Sigma capability 24/7.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Agentic AI: Closing the Quality Loop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SPC: detect → alert → wait for human → investigate → fix. Agentic AI does it all.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85800" y="1463040"/>
            <a:ext cx="640080" cy="640080"/>
          </a:xfrm>
          <a:prstGeom prst="ellipse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14630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1417320" y="1709928"/>
            <a:ext cx="457200" cy="54864"/>
          </a:xfrm>
          <a:prstGeom prst="rect">
            <a:avLst/>
          </a:prstGeom>
          <a:solidFill>
            <a:srgbClr val="5555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82880" y="22402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82880" y="2606040"/>
            <a:ext cx="1645920" cy="1828800"/>
          </a:xfrm>
          <a:prstGeom prst="rect">
            <a:avLst/>
          </a:prstGeom>
          <a:solidFill>
            <a:srgbClr val="1A2A3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74320" y="2697480"/>
            <a:ext cx="14630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sensors feed real-time process data (temperature, pressure, dimensions)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468880" y="1463040"/>
            <a:ext cx="640080" cy="640080"/>
          </a:xfrm>
          <a:prstGeom prst="ellipse">
            <a:avLst/>
          </a:prstGeom>
          <a:solidFill>
            <a:srgbClr val="5FA8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468880" y="14630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200400" y="1709928"/>
            <a:ext cx="457200" cy="54864"/>
          </a:xfrm>
          <a:prstGeom prst="rect">
            <a:avLst/>
          </a:prstGeom>
          <a:solidFill>
            <a:srgbClr val="5555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965960" y="22402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1965960" y="2606040"/>
            <a:ext cx="1645920" cy="1828800"/>
          </a:xfrm>
          <a:prstGeom prst="rect">
            <a:avLst/>
          </a:prstGeom>
          <a:solidFill>
            <a:srgbClr val="1A2A3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057400" y="2697480"/>
            <a:ext cx="14630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identifies out-of-control patterns or predicts drift before limits are breached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251960" y="1463040"/>
            <a:ext cx="640080" cy="640080"/>
          </a:xfrm>
          <a:prstGeom prst="ellipse">
            <a:avLst/>
          </a:prstGeom>
          <a:solidFill>
            <a:srgbClr val="8E44A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251960" y="14630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4983480" y="1709928"/>
            <a:ext cx="457200" cy="54864"/>
          </a:xfrm>
          <a:prstGeom prst="rect">
            <a:avLst/>
          </a:prstGeom>
          <a:solidFill>
            <a:srgbClr val="5555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749040" y="22402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E44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749040" y="2606040"/>
            <a:ext cx="1645920" cy="1828800"/>
          </a:xfrm>
          <a:prstGeom prst="rect">
            <a:avLst/>
          </a:prstGeom>
          <a:solidFill>
            <a:srgbClr val="1A2A3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840480" y="2697480"/>
            <a:ext cx="14630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GenAI analyzes root cause from historical patterns, material data, and maintenance logs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035040" y="1463040"/>
            <a:ext cx="640080" cy="640080"/>
          </a:xfrm>
          <a:prstGeom prst="ellipse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035040" y="14630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6766560" y="1709928"/>
            <a:ext cx="457200" cy="54864"/>
          </a:xfrm>
          <a:prstGeom prst="rect">
            <a:avLst/>
          </a:prstGeom>
          <a:solidFill>
            <a:srgbClr val="5555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532120" y="22402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532120" y="2606040"/>
            <a:ext cx="1645920" cy="1828800"/>
          </a:xfrm>
          <a:prstGeom prst="rect">
            <a:avLst/>
          </a:prstGeom>
          <a:solidFill>
            <a:srgbClr val="1A2A3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623560" y="2697480"/>
            <a:ext cx="14630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system autonomously adjusts parameters, re-routes production, or halts line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7818120" y="1463040"/>
            <a:ext cx="640080" cy="640080"/>
          </a:xfrm>
          <a:prstGeom prst="ellipse">
            <a:avLst/>
          </a:prstGeom>
          <a:solidFill>
            <a:srgbClr val="27AE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7818120" y="14630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7315200" y="22402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7315200" y="2606040"/>
            <a:ext cx="1645920" cy="1828800"/>
          </a:xfrm>
          <a:prstGeom prst="rect">
            <a:avLst/>
          </a:prstGeom>
          <a:solidFill>
            <a:srgbClr val="1A2A3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7406640" y="2697480"/>
            <a:ext cx="14630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retrains on new data, improving future predictions and reducing false alarms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914400" y="4572000"/>
            <a:ext cx="7315200" cy="5486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914400" y="4663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LEARNING LOOP → Each cycle makes the system smarter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Real-World AI + Quality Control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65760" y="1005840"/>
            <a:ext cx="841248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1005840"/>
            <a:ext cx="91440" cy="868680"/>
          </a:xfrm>
          <a:prstGeom prst="rect">
            <a:avLst/>
          </a:prstGeom>
          <a:solidFill>
            <a:srgbClr val="E74C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1005840"/>
            <a:ext cx="1097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74C3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Tesla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737360" y="100584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vision inspects every battery cell weld at Gigafactory — replaces sampling-based inspection with 100% AI inspection at production speed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858000" y="1234440"/>
            <a:ext cx="1737360" cy="365760"/>
          </a:xfrm>
          <a:prstGeom prst="rect">
            <a:avLst/>
          </a:prstGeom>
          <a:solidFill>
            <a:srgbClr val="E74C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858000" y="123444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AI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65760" y="2011680"/>
            <a:ext cx="841248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65760" y="2011680"/>
            <a:ext cx="91440" cy="868680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94360" y="2011680"/>
            <a:ext cx="1097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39C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Amazon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737360" y="201168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models monitor warehouse packaging quality across 200+ fulfillment centers. Predicts defect spikes before they impact customers.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858000" y="2240280"/>
            <a:ext cx="1737360" cy="365760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858000" y="224028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AI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65760" y="3017520"/>
            <a:ext cx="841248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65760" y="3017520"/>
            <a:ext cx="91440" cy="86868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94360" y="3017520"/>
            <a:ext cx="1097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B4D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Siemens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737360" y="30175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Amberg Electronics Plant uses agentic AI systems that autonomously control 75% of production — achieving 12 DPMO (near Six Sigma).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858000" y="3246120"/>
            <a:ext cx="1737360" cy="36576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858000" y="324612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AI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365760" y="4023360"/>
            <a:ext cx="841248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365760" y="4023360"/>
            <a:ext cx="91440" cy="868680"/>
          </a:xfrm>
          <a:prstGeom prst="rect">
            <a:avLst/>
          </a:prstGeom>
          <a:solidFill>
            <a:srgbClr val="8E44A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94360" y="4023360"/>
            <a:ext cx="1097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E44A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Netflix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737360" y="402336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GenAI monitors streaming quality metrics (buffering, encoding defects) and auto-generates incident reports with root cause analysis.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858000" y="4251960"/>
            <a:ext cx="1737360" cy="365760"/>
          </a:xfrm>
          <a:prstGeom prst="rect">
            <a:avLst/>
          </a:prstGeom>
          <a:solidFill>
            <a:srgbClr val="8E44A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858000" y="425196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65760" y="4709160"/>
            <a:ext cx="8412480" cy="320040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48640" y="470916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doesn't replace SPC concepts — it makes them executable at machine speed and superhuman scale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Chapter 13 Key Takeaways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411480" cy="411480"/>
          </a:xfrm>
          <a:prstGeom prst="ellipse">
            <a:avLst/>
          </a:prstGeom>
          <a:solidFill>
            <a:srgbClr val="5FA8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51560" y="105156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processes have variation — SPC separates common (random) from assignable (special) causes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411480" cy="411480"/>
          </a:xfrm>
          <a:prstGeom prst="ellipse">
            <a:avLst/>
          </a:prstGeom>
          <a:solidFill>
            <a:srgbClr val="5FA8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7200" y="17373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51560" y="169164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Attribute data (p-chart, c-chart) vs. variable data (X-bar, R chart) — choose the right chart for the data type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377440"/>
            <a:ext cx="411480" cy="411480"/>
          </a:xfrm>
          <a:prstGeom prst="ellipse">
            <a:avLst/>
          </a:prstGeom>
          <a:solidFill>
            <a:srgbClr val="5FA8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23774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60" y="23317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limits are calculated from the process data (not spec limits!) — they tell you what the process IS doing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3017520"/>
            <a:ext cx="411480" cy="411480"/>
          </a:xfrm>
          <a:prstGeom prst="ellipse">
            <a:avLst/>
          </a:prstGeom>
          <a:solidFill>
            <a:srgbClr val="5FA8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" y="301752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51560" y="297180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capability (Cpk) tells you if the process CAN meet specs — Cpk ≥ 1.33 is the industry standard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3657600"/>
            <a:ext cx="411480" cy="411480"/>
          </a:xfrm>
          <a:prstGeom prst="ellipse">
            <a:avLst/>
          </a:prstGeom>
          <a:solidFill>
            <a:srgbClr val="5FA8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7200" y="36576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51560" y="361188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sequence matters: In Control first → then Capable → then produce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4297680"/>
            <a:ext cx="411480" cy="411480"/>
          </a:xfrm>
          <a:prstGeom prst="ellipse">
            <a:avLst/>
          </a:prstGeom>
          <a:solidFill>
            <a:srgbClr val="5FA8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57200" y="42976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51560" y="425196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transforms SPC: Predictive AI forecasts drift, GenAI interprets charts, Agentic AI closes the control loop autonomously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457200"/>
            <a:ext cx="2743200" cy="7315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914400" y="1828800"/>
            <a:ext cx="7315200" cy="777240"/>
          </a:xfrm>
          <a:prstGeom prst="rect">
            <a:avLst/>
          </a:prstGeom>
          <a:solidFill>
            <a:srgbClr val="1A2A3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1828800"/>
            <a:ext cx="73152" cy="77724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88720" y="1828800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AI can do 100% inspection, does sampling theory (acceptance sampling, p-charts) become obsolete?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914400" y="2834640"/>
            <a:ext cx="7315200" cy="777240"/>
          </a:xfrm>
          <a:prstGeom prst="rect">
            <a:avLst/>
          </a:prstGeom>
          <a:solidFill>
            <a:srgbClr val="1A2A3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14400" y="2834640"/>
            <a:ext cx="73152" cy="77724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88720" y="2834640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 we let agentic AI adjust process parameters without human approval? What are the risks?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14400" y="3840480"/>
            <a:ext cx="7315200" cy="777240"/>
          </a:xfrm>
          <a:prstGeom prst="rect">
            <a:avLst/>
          </a:prstGeom>
          <a:solidFill>
            <a:srgbClr val="1A2A3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914400" y="3840480"/>
            <a:ext cx="73152" cy="77724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88720" y="3840480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factory has Cpk = 0.67. Should they invest in AI-powered SPC or fix the process first? Why?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1762</Words>
  <Application>Microsoft Office PowerPoint</Application>
  <PresentationFormat>On-screen Show (16:9)</PresentationFormat>
  <Paragraphs>259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13: Statistical Quality Control — Key Takeaways &amp; AI Applications</dc:title>
  <dc:subject>PptxGenJS Presentation</dc:subject>
  <dc:creator>Operations Management Course</dc:creator>
  <cp:lastModifiedBy>Nithithanatchinnapat, Benyawarath</cp:lastModifiedBy>
  <cp:revision>3</cp:revision>
  <dcterms:created xsi:type="dcterms:W3CDTF">2026-03-01T20:19:45Z</dcterms:created>
  <dcterms:modified xsi:type="dcterms:W3CDTF">2026-04-08T13:40:07Z</dcterms:modified>
</cp:coreProperties>
</file>