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72" r:id="rId9"/>
    <p:sldId id="273" r:id="rId10"/>
    <p:sldId id="274" r:id="rId11"/>
    <p:sldId id="275" r:id="rId12"/>
    <p:sldId id="276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F8A5D-B5AD-126F-5730-3F4CFDEE75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E60088-0F61-3C77-6B36-0869D9D49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A7F54-D8D4-62E5-5EE2-49A78D9D6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D06A-001D-48FD-A6B6-EDB04C0A579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34A2E-81D5-52A1-BB56-56A41950E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2D03F-F3C4-AB7F-C6BF-405AF010A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5175-8BD7-4E71-BF00-7DA414B16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11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A5FB4-0936-9C87-4328-BEBF60D7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F329C-FE3E-BF05-8A39-92478D0F4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613CE-F77F-FDF6-11BC-6E76B49B3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D06A-001D-48FD-A6B6-EDB04C0A579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6B8AE-BA40-29AE-6113-D8DC56BA1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6610B-19E4-99F1-E02A-8F28813F4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5175-8BD7-4E71-BF00-7DA414B16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24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2920D-A627-09C0-6F12-BF00887CD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D1F90-65F8-ADA4-ACA9-2C04F1C88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6B0CE-D0B5-9688-D1CC-37AF86AC8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D06A-001D-48FD-A6B6-EDB04C0A579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581C1-521A-7596-4F15-36AC3F821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196D3-1C21-4BA4-36D1-A74359A3E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5175-8BD7-4E71-BF00-7DA414B16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51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39614-635B-8C27-153F-B01387503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34376-8E0F-689D-3E41-7CA95E1F2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7E3EEE-09C1-EAFF-9D54-AB8DE7091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F426-477D-9CB9-8101-66D82009E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D06A-001D-48FD-A6B6-EDB04C0A579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3AD3F-A49F-632F-33DF-5FA76896C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3BADC-81F8-6727-A269-6F23C6092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5175-8BD7-4E71-BF00-7DA414B16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222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94662-DEC0-4DEF-5628-F750E23A3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98DB8-7BC9-0A1F-748D-BB8AB6713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77026B-F064-DF2F-2189-BE9432076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C34AB5-A441-E276-6A46-08FEF1C905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863D53-E0D8-9A6F-4BF1-2768FA0960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1D2134-8762-4EE0-BB15-543EBFBD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D06A-001D-48FD-A6B6-EDB04C0A579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22527-B69E-4290-CC4D-A927545A2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0DF52D-3FCC-DE16-5DC3-E56365954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5175-8BD7-4E71-BF00-7DA414B16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155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BDC39-D985-64F1-A099-D272349B3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5E0990-7884-4D61-7C44-EA5D63B22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D06A-001D-48FD-A6B6-EDB04C0A579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2EE805-767E-1B16-7E96-E4125CC17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9034C1-864B-23E6-0295-C86422424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5175-8BD7-4E71-BF00-7DA414B16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381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D8B76E-3FD5-686F-1612-C8762DB4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D06A-001D-48FD-A6B6-EDB04C0A579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C7CEFD-F97C-13B2-426B-AF3AB74C9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EE1E1-C664-2EE8-6215-F7FAC6EFC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5175-8BD7-4E71-BF00-7DA414B16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045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C3259-E46B-2798-4D1E-711BF5D2E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0E6E2-0599-EB4F-31BC-92E0376AA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D49EC-5500-ACC3-11AA-C7B9BA3DB7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94828-A7A5-3966-714D-11FF38475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D06A-001D-48FD-A6B6-EDB04C0A579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65659-49F2-8EB5-89C3-F93005693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45667-A46E-F5E5-E917-1B05D348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5175-8BD7-4E71-BF00-7DA414B16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644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DD7B3-250E-024E-21F6-BE8ED96F3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AFA3F5-96A1-E5D7-1B47-23B8730E1E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1589C-72BF-E271-C576-13CE780D0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E14B40-E708-9753-0ECA-15ADF98CA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D06A-001D-48FD-A6B6-EDB04C0A579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BAE21-F91B-AC94-F7EA-944A1C5F6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C7E7EC-C3A1-2FF5-95BF-6F0162C21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5175-8BD7-4E71-BF00-7DA414B16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432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6EA97-5230-2FF6-9DF0-0DC3916C1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A57E8E-1AEF-812F-239C-D7A417B46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BD0E7-EBE9-843B-368F-476F3D377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D06A-001D-48FD-A6B6-EDB04C0A579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9A38B-71E3-CBF0-994D-D89087E59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E00DD-0099-8C59-2F4A-D241E7317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5175-8BD7-4E71-BF00-7DA414B16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182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322CE1-00FB-232A-E014-C0A852146E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F7B4B-E5B2-E82B-16A9-C50C09E72D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E24B6-6620-AECF-896F-E93B5509E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D06A-001D-48FD-A6B6-EDB04C0A579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7FB84-EF9A-54B9-5267-F4152FB44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51C59-1D14-6765-64B9-842B0E7D5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5175-8BD7-4E71-BF00-7DA414B16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4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D0D04F-19B2-9333-2576-1A2CA18ED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07366-5C49-C6AC-249C-B28751DC4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4B4A0-8195-0F9D-AB7F-A8F9540513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81D06A-001D-48FD-A6B6-EDB04C0A579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AFAF0-8F9D-67B6-F0D6-BBA920DFA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40B2E-75CF-4583-DBC9-2106C8530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025175-8BD7-4E71-BF00-7DA414B16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64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6sigma.us/process-improvement/process-capability-index-cpk/" TargetMode="Externa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13BD8-444C-0FB4-3DB1-436D555B4C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5705827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Statistical Process Control (SPC)</a:t>
            </a:r>
            <a:br>
              <a:rPr lang="en-US" sz="6000" b="1" dirty="0"/>
            </a:br>
            <a:r>
              <a:rPr lang="en-US" sz="6000" dirty="0">
                <a:solidFill>
                  <a:srgbClr val="C00000"/>
                </a:solidFill>
              </a:rPr>
              <a:t>In control? </a:t>
            </a:r>
            <a:br>
              <a:rPr lang="en-US" sz="6000" dirty="0"/>
            </a:br>
            <a:br>
              <a:rPr lang="en-US" sz="6000" dirty="0"/>
            </a:br>
            <a:r>
              <a:rPr lang="en-US" sz="6000" b="1" dirty="0">
                <a:solidFill>
                  <a:srgbClr val="002060"/>
                </a:solidFill>
              </a:rPr>
              <a:t>Process Capability (</a:t>
            </a:r>
            <a:r>
              <a:rPr lang="en-US" sz="6000" b="1" dirty="0" err="1">
                <a:solidFill>
                  <a:srgbClr val="002060"/>
                </a:solidFill>
              </a:rPr>
              <a:t>Cpk</a:t>
            </a:r>
            <a:r>
              <a:rPr lang="en-US" sz="6000" b="1" dirty="0">
                <a:solidFill>
                  <a:srgbClr val="002060"/>
                </a:solidFill>
              </a:rPr>
              <a:t>)</a:t>
            </a:r>
            <a:br>
              <a:rPr lang="en-US" sz="6000" b="1" dirty="0">
                <a:solidFill>
                  <a:srgbClr val="002060"/>
                </a:solidFill>
              </a:rPr>
            </a:br>
            <a:r>
              <a:rPr lang="en-US" sz="6000" dirty="0">
                <a:solidFill>
                  <a:srgbClr val="C00000"/>
                </a:solidFill>
              </a:rPr>
              <a:t>meet specification?</a:t>
            </a:r>
            <a:br>
              <a:rPr lang="en-US" sz="6000" dirty="0">
                <a:solidFill>
                  <a:srgbClr val="C00000"/>
                </a:solidFill>
              </a:rPr>
            </a:br>
            <a:r>
              <a:rPr lang="en-US" sz="6000" dirty="0" err="1">
                <a:solidFill>
                  <a:srgbClr val="C00000"/>
                </a:solidFill>
              </a:rPr>
              <a:t>Cpk</a:t>
            </a:r>
            <a:r>
              <a:rPr lang="en-US" sz="6000" dirty="0">
                <a:solidFill>
                  <a:srgbClr val="C00000"/>
                </a:solidFill>
              </a:rPr>
              <a:t> = 1 -&gt; 3 sigma quality</a:t>
            </a:r>
            <a:br>
              <a:rPr lang="en-US" sz="6000" dirty="0">
                <a:solidFill>
                  <a:srgbClr val="C00000"/>
                </a:solidFill>
              </a:rPr>
            </a:br>
            <a:r>
              <a:rPr lang="en-US" sz="2200" dirty="0">
                <a:solidFill>
                  <a:srgbClr val="C00000"/>
                </a:solidFill>
                <a:hlinkClick r:id="rId2"/>
              </a:rPr>
              <a:t>https://www.6sigma.us/process-improvement/process-capability-index-cpk/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br>
              <a:rPr lang="en-US" sz="6000" dirty="0"/>
            </a:b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44080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5EAF30-E37B-69CC-D08D-AD54AD82F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0"/>
            <a:ext cx="9144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04DF4E-7678-4E9C-5B42-C7FD9A03EF0C}"/>
              </a:ext>
            </a:extLst>
          </p:cNvPr>
          <p:cNvSpPr txBox="1"/>
          <p:nvPr/>
        </p:nvSpPr>
        <p:spPr>
          <a:xfrm>
            <a:off x="11763023" y="1952978"/>
            <a:ext cx="3849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Customers want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BF80CD0-5A06-3CE2-EF1C-3BFBD0DAF68D}"/>
              </a:ext>
            </a:extLst>
          </p:cNvPr>
          <p:cNvCxnSpPr/>
          <p:nvPr/>
        </p:nvCxnSpPr>
        <p:spPr>
          <a:xfrm flipH="1">
            <a:off x="8128001" y="2223911"/>
            <a:ext cx="3307644" cy="20094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FCFF7B5-CA16-CE6B-7AB1-23899850A903}"/>
              </a:ext>
            </a:extLst>
          </p:cNvPr>
          <p:cNvSpPr txBox="1"/>
          <p:nvPr/>
        </p:nvSpPr>
        <p:spPr>
          <a:xfrm>
            <a:off x="1038579" y="2199199"/>
            <a:ext cx="3905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In-control, but not what customers want</a:t>
            </a:r>
          </a:p>
        </p:txBody>
      </p:sp>
    </p:spTree>
    <p:extLst>
      <p:ext uri="{BB962C8B-B14F-4D97-AF65-F5344CB8AC3E}">
        <p14:creationId xmlns:p14="http://schemas.microsoft.com/office/powerpoint/2010/main" val="2183963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4EF23A-5257-8488-0842-E629CCF36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0"/>
            <a:ext cx="9144000" cy="9144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B1A726-A5B3-364A-51C9-35994BEE1FD9}"/>
              </a:ext>
            </a:extLst>
          </p:cNvPr>
          <p:cNvSpPr txBox="1"/>
          <p:nvPr/>
        </p:nvSpPr>
        <p:spPr>
          <a:xfrm>
            <a:off x="587023" y="2122311"/>
            <a:ext cx="3905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In-control, but slightly off from what customers want</a:t>
            </a:r>
          </a:p>
        </p:txBody>
      </p:sp>
    </p:spTree>
    <p:extLst>
      <p:ext uri="{BB962C8B-B14F-4D97-AF65-F5344CB8AC3E}">
        <p14:creationId xmlns:p14="http://schemas.microsoft.com/office/powerpoint/2010/main" val="3989236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2AF946-A0BF-5051-5F0B-2B78C1A09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0"/>
            <a:ext cx="9144000" cy="9144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9521FE-2AF9-0B58-C863-0A47781A047D}"/>
              </a:ext>
            </a:extLst>
          </p:cNvPr>
          <p:cNvSpPr txBox="1"/>
          <p:nvPr/>
        </p:nvSpPr>
        <p:spPr>
          <a:xfrm>
            <a:off x="767646" y="2099733"/>
            <a:ext cx="39059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200" b="1" dirty="0">
                <a:solidFill>
                  <a:srgbClr val="00B050"/>
                </a:solidFill>
                <a:latin typeface="Aptos" panose="02110004020202020204"/>
              </a:rPr>
              <a:t>In-control &amp; meet customers’ specification</a:t>
            </a:r>
          </a:p>
        </p:txBody>
      </p:sp>
    </p:spTree>
    <p:extLst>
      <p:ext uri="{BB962C8B-B14F-4D97-AF65-F5344CB8AC3E}">
        <p14:creationId xmlns:p14="http://schemas.microsoft.com/office/powerpoint/2010/main" val="982295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3BFB44-C8AE-954E-CC1B-97BBC66D3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0"/>
            <a:ext cx="9144000" cy="9144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0616B4-968A-A82B-D580-0AE3E87E523C}"/>
              </a:ext>
            </a:extLst>
          </p:cNvPr>
          <p:cNvSpPr txBox="1"/>
          <p:nvPr/>
        </p:nvSpPr>
        <p:spPr>
          <a:xfrm>
            <a:off x="587023" y="2122311"/>
            <a:ext cx="3905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400" b="1" dirty="0">
                <a:solidFill>
                  <a:srgbClr val="FF0000"/>
                </a:solidFill>
                <a:latin typeface="Aptos" panose="02110004020202020204"/>
              </a:rPr>
              <a:t>Out-of-control &amp; doesn’t meet customers’ specification</a:t>
            </a:r>
          </a:p>
        </p:txBody>
      </p:sp>
    </p:spTree>
    <p:extLst>
      <p:ext uri="{BB962C8B-B14F-4D97-AF65-F5344CB8AC3E}">
        <p14:creationId xmlns:p14="http://schemas.microsoft.com/office/powerpoint/2010/main" val="268715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74</Words>
  <Application>Microsoft Office PowerPoint</Application>
  <PresentationFormat>Custom</PresentationFormat>
  <Paragraphs>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Statistical Process Control (SPC) In control?   Process Capability (Cpk) meet specification? Cpk = 1 -&gt; 3 sigma quality https://www.6sigma.us/process-improvement/process-capability-index-cpk/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Nithithanatchinnapat, Benyawarath</cp:lastModifiedBy>
  <cp:revision>3</cp:revision>
  <dcterms:created xsi:type="dcterms:W3CDTF">2006-08-16T00:00:00Z</dcterms:created>
  <dcterms:modified xsi:type="dcterms:W3CDTF">2026-04-15T04:16:21Z</dcterms:modified>
</cp:coreProperties>
</file>